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4"/>
  </p:notesMasterIdLst>
  <p:sldIdLst>
    <p:sldId id="313" r:id="rId2"/>
    <p:sldId id="267" r:id="rId3"/>
    <p:sldId id="307" r:id="rId4"/>
    <p:sldId id="308" r:id="rId5"/>
    <p:sldId id="263" r:id="rId6"/>
    <p:sldId id="258" r:id="rId7"/>
    <p:sldId id="260" r:id="rId8"/>
    <p:sldId id="277" r:id="rId9"/>
    <p:sldId id="262" r:id="rId10"/>
    <p:sldId id="272" r:id="rId11"/>
    <p:sldId id="261" r:id="rId12"/>
    <p:sldId id="257" r:id="rId13"/>
    <p:sldId id="273" r:id="rId14"/>
    <p:sldId id="264" r:id="rId15"/>
    <p:sldId id="284" r:id="rId16"/>
    <p:sldId id="285" r:id="rId17"/>
    <p:sldId id="271" r:id="rId18"/>
    <p:sldId id="269" r:id="rId19"/>
    <p:sldId id="297" r:id="rId20"/>
    <p:sldId id="299" r:id="rId21"/>
    <p:sldId id="298" r:id="rId22"/>
    <p:sldId id="280" r:id="rId23"/>
    <p:sldId id="287" r:id="rId24"/>
    <p:sldId id="312" r:id="rId25"/>
    <p:sldId id="288" r:id="rId26"/>
    <p:sldId id="289" r:id="rId27"/>
    <p:sldId id="296" r:id="rId28"/>
    <p:sldId id="286" r:id="rId29"/>
    <p:sldId id="290" r:id="rId30"/>
    <p:sldId id="301" r:id="rId31"/>
    <p:sldId id="302" r:id="rId32"/>
    <p:sldId id="303" r:id="rId33"/>
    <p:sldId id="311" r:id="rId34"/>
    <p:sldId id="314" r:id="rId35"/>
    <p:sldId id="291" r:id="rId36"/>
    <p:sldId id="282" r:id="rId37"/>
    <p:sldId id="283" r:id="rId38"/>
    <p:sldId id="294" r:id="rId39"/>
    <p:sldId id="305" r:id="rId40"/>
    <p:sldId id="265" r:id="rId41"/>
    <p:sldId id="300" r:id="rId42"/>
    <p:sldId id="293" r:id="rId43"/>
    <p:sldId id="292" r:id="rId44"/>
    <p:sldId id="295" r:id="rId45"/>
    <p:sldId id="304" r:id="rId46"/>
    <p:sldId id="278" r:id="rId47"/>
    <p:sldId id="281" r:id="rId48"/>
    <p:sldId id="275" r:id="rId49"/>
    <p:sldId id="276" r:id="rId50"/>
    <p:sldId id="268" r:id="rId51"/>
    <p:sldId id="279" r:id="rId52"/>
    <p:sldId id="259" r:id="rId53"/>
  </p:sldIdLst>
  <p:sldSz cx="20116800" cy="12801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3E55DE-9401-854D-84A8-645BC39A6B6F}">
          <p14:sldIdLst>
            <p14:sldId id="313"/>
            <p14:sldId id="267"/>
            <p14:sldId id="307"/>
            <p14:sldId id="308"/>
            <p14:sldId id="263"/>
            <p14:sldId id="258"/>
            <p14:sldId id="260"/>
            <p14:sldId id="277"/>
            <p14:sldId id="262"/>
            <p14:sldId id="272"/>
            <p14:sldId id="261"/>
            <p14:sldId id="257"/>
            <p14:sldId id="273"/>
            <p14:sldId id="264"/>
            <p14:sldId id="284"/>
            <p14:sldId id="285"/>
            <p14:sldId id="271"/>
            <p14:sldId id="269"/>
            <p14:sldId id="297"/>
            <p14:sldId id="299"/>
            <p14:sldId id="298"/>
            <p14:sldId id="280"/>
            <p14:sldId id="287"/>
            <p14:sldId id="312"/>
          </p14:sldIdLst>
        </p14:section>
        <p14:section name="New options" id="{F58C550B-290E-434D-A778-43CA10A8ECD6}">
          <p14:sldIdLst>
            <p14:sldId id="288"/>
            <p14:sldId id="289"/>
            <p14:sldId id="296"/>
            <p14:sldId id="286"/>
            <p14:sldId id="290"/>
            <p14:sldId id="301"/>
            <p14:sldId id="302"/>
            <p14:sldId id="303"/>
            <p14:sldId id="311"/>
            <p14:sldId id="314"/>
            <p14:sldId id="291"/>
            <p14:sldId id="282"/>
            <p14:sldId id="283"/>
            <p14:sldId id="294"/>
            <p14:sldId id="305"/>
            <p14:sldId id="265"/>
            <p14:sldId id="300"/>
            <p14:sldId id="293"/>
            <p14:sldId id="292"/>
            <p14:sldId id="295"/>
            <p14:sldId id="304"/>
            <p14:sldId id="278"/>
            <p14:sldId id="281"/>
            <p14:sldId id="275"/>
            <p14:sldId id="276"/>
            <p14:sldId id="268"/>
            <p14:sldId id="279"/>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2E9"/>
    <a:srgbClr val="A4C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1815"/>
  </p:normalViewPr>
  <p:slideViewPr>
    <p:cSldViewPr snapToGrid="0">
      <p:cViewPr varScale="1">
        <p:scale>
          <a:sx n="72" d="100"/>
          <a:sy n="72" d="100"/>
        </p:scale>
        <p:origin x="20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jbarker/Projects/Synthetic_data_PRJNA2114981/Trimming_Aligning_Results/BWA_BS_VSL_cutadapt_Trim_merged_idxstats_ratio_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jbarker/Projects/Synthetic_data_PRJNA2114981/Trimming_Aligning_Results/BWA_BS_VSL_cutadapt_Trim_merged_idxstats_ratio_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jbarker/Projects/Synthetic_data_PRJNA2114981/Trimming_Aligning_Results/BWA_BS_VSL_cutadapt_Trim_merged_idxstats_ratio_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jbarker/Projects/Synthetic_data_PRJNA2114981/Trimming_Aligning_Results/BWA_BS_VSL_cutadapt_Trim_merged_idxstats_ratio_GRAPH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graph!$D$1</c:f>
              <c:strCache>
                <c:ptCount val="1"/>
                <c:pt idx="0">
                  <c:v>Ratio</c:v>
                </c:pt>
              </c:strCache>
            </c:strRef>
          </c:tx>
          <c:spPr>
            <a:solidFill>
              <a:schemeClr val="accent1"/>
            </a:solidFill>
            <a:ln>
              <a:noFill/>
            </a:ln>
            <a:effectLst>
              <a:outerShdw blurRad="57150" dist="19050" dir="5400000" algn="ctr" rotWithShape="0">
                <a:srgbClr val="000000">
                  <a:alpha val="63000"/>
                </a:srgbClr>
              </a:outerShdw>
            </a:effectLst>
          </c:spPr>
          <c:invertIfNegative val="0"/>
          <c:cat>
            <c:strRef>
              <c:f>graph!$C$28:$C$45</c:f>
              <c:strCache>
                <c:ptCount val="18"/>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sRNA_Benchhsa-miR-10a-5phsa-miR-10a-5p</c:v>
                </c:pt>
                <c:pt idx="9">
                  <c:v>sRNA_Benchhsa-let-7a-5phsa-let-7a-5p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strCache>
            </c:strRef>
          </c:cat>
          <c:val>
            <c:numRef>
              <c:f>graph!$D$28:$D$45</c:f>
              <c:numCache>
                <c:formatCode>General</c:formatCode>
                <c:ptCount val="18"/>
                <c:pt idx="0">
                  <c:v>4.6269965549639833</c:v>
                </c:pt>
                <c:pt idx="1">
                  <c:v>0.84139447236180909</c:v>
                </c:pt>
                <c:pt idx="2">
                  <c:v>4.6972751026502424</c:v>
                </c:pt>
                <c:pt idx="3">
                  <c:v>5.3980582524271847</c:v>
                </c:pt>
                <c:pt idx="4">
                  <c:v>4.5470085470085468</c:v>
                </c:pt>
                <c:pt idx="5">
                  <c:v>4.6933681073025335</c:v>
                </c:pt>
                <c:pt idx="6">
                  <c:v>4.6466044415835208</c:v>
                </c:pt>
                <c:pt idx="7">
                  <c:v>4.6274694261523992</c:v>
                </c:pt>
                <c:pt idx="8">
                  <c:v>4.6764044943820222</c:v>
                </c:pt>
                <c:pt idx="9">
                  <c:v>2.3829787234042552</c:v>
                </c:pt>
                <c:pt idx="10">
                  <c:v>2.8484848484848486</c:v>
                </c:pt>
                <c:pt idx="11">
                  <c:v>2.75</c:v>
                </c:pt>
                <c:pt idx="12">
                  <c:v>0.65909090909090906</c:v>
                </c:pt>
                <c:pt idx="13">
                  <c:v>3.1379310344827585</c:v>
                </c:pt>
                <c:pt idx="14">
                  <c:v>1</c:v>
                </c:pt>
                <c:pt idx="15">
                  <c:v>0</c:v>
                </c:pt>
                <c:pt idx="16">
                  <c:v>2.6</c:v>
                </c:pt>
                <c:pt idx="17">
                  <c:v>2.4693877551020407</c:v>
                </c:pt>
              </c:numCache>
            </c:numRef>
          </c:val>
          <c:extLst>
            <c:ext xmlns:c16="http://schemas.microsoft.com/office/drawing/2014/chart" uri="{C3380CC4-5D6E-409C-BE32-E72D297353CC}">
              <c16:uniqueId val="{00000000-BFB0-1643-86FC-672B2CFEA219}"/>
            </c:ext>
          </c:extLst>
        </c:ser>
        <c:ser>
          <c:idx val="1"/>
          <c:order val="1"/>
          <c:tx>
            <c:strRef>
              <c:f>graph!$E$1</c:f>
              <c:strCache>
                <c:ptCount val="1"/>
                <c:pt idx="0">
                  <c:v>Expected ratios</c:v>
                </c:pt>
              </c:strCache>
            </c:strRef>
          </c:tx>
          <c:spPr>
            <a:solidFill>
              <a:srgbClr val="C00000"/>
            </a:solidFill>
            <a:ln>
              <a:noFill/>
            </a:ln>
            <a:effectLst>
              <a:outerShdw blurRad="57150" dist="19050" dir="5400000" algn="ctr" rotWithShape="0">
                <a:srgbClr val="000000">
                  <a:alpha val="63000"/>
                </a:srgbClr>
              </a:outerShdw>
            </a:effectLst>
          </c:spPr>
          <c:invertIfNegative val="0"/>
          <c:cat>
            <c:strRef>
              <c:f>graph!$C$28:$C$45</c:f>
              <c:strCache>
                <c:ptCount val="18"/>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sRNA_Benchhsa-miR-10a-5phsa-miR-10a-5p</c:v>
                </c:pt>
                <c:pt idx="9">
                  <c:v>sRNA_Benchhsa-let-7a-5phsa-let-7a-5p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strCache>
            </c:strRef>
          </c:cat>
          <c:val>
            <c:numRef>
              <c:f>graph!$E$28:$E$45</c:f>
              <c:numCache>
                <c:formatCode>General</c:formatCode>
                <c:ptCount val="18"/>
                <c:pt idx="0">
                  <c:v>5</c:v>
                </c:pt>
                <c:pt idx="1">
                  <c:v>5</c:v>
                </c:pt>
                <c:pt idx="2">
                  <c:v>5</c:v>
                </c:pt>
                <c:pt idx="3">
                  <c:v>5</c:v>
                </c:pt>
                <c:pt idx="4">
                  <c:v>5</c:v>
                </c:pt>
                <c:pt idx="5">
                  <c:v>5</c:v>
                </c:pt>
                <c:pt idx="6">
                  <c:v>5</c:v>
                </c:pt>
                <c:pt idx="7">
                  <c:v>5</c:v>
                </c:pt>
                <c:pt idx="8">
                  <c:v>5</c:v>
                </c:pt>
                <c:pt idx="9">
                  <c:v>2</c:v>
                </c:pt>
                <c:pt idx="10">
                  <c:v>2</c:v>
                </c:pt>
                <c:pt idx="11">
                  <c:v>2</c:v>
                </c:pt>
                <c:pt idx="12">
                  <c:v>2</c:v>
                </c:pt>
                <c:pt idx="13">
                  <c:v>2</c:v>
                </c:pt>
                <c:pt idx="14">
                  <c:v>2</c:v>
                </c:pt>
                <c:pt idx="15">
                  <c:v>2</c:v>
                </c:pt>
                <c:pt idx="16">
                  <c:v>2</c:v>
                </c:pt>
                <c:pt idx="17">
                  <c:v>2</c:v>
                </c:pt>
              </c:numCache>
            </c:numRef>
          </c:val>
          <c:extLst>
            <c:ext xmlns:c16="http://schemas.microsoft.com/office/drawing/2014/chart" uri="{C3380CC4-5D6E-409C-BE32-E72D297353CC}">
              <c16:uniqueId val="{00000001-BFB0-1643-86FC-672B2CFEA219}"/>
            </c:ext>
          </c:extLst>
        </c:ser>
        <c:dLbls>
          <c:showLegendKey val="0"/>
          <c:showVal val="0"/>
          <c:showCatName val="0"/>
          <c:showSerName val="0"/>
          <c:showPercent val="0"/>
          <c:showBubbleSize val="0"/>
        </c:dLbls>
        <c:gapWidth val="100"/>
        <c:overlap val="-24"/>
        <c:axId val="131348752"/>
        <c:axId val="131351024"/>
      </c:barChart>
      <c:catAx>
        <c:axId val="131348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1351024"/>
        <c:crosses val="autoZero"/>
        <c:auto val="1"/>
        <c:lblAlgn val="ctr"/>
        <c:lblOffset val="100"/>
        <c:noMultiLvlLbl val="0"/>
      </c:catAx>
      <c:valAx>
        <c:axId val="13135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2400"/>
                  <a:t>Synthetic microRNA </a:t>
                </a:r>
                <a:r>
                  <a:rPr lang="en-US" sz="2400" b="0" i="0" u="none" strike="noStrike" kern="1200" baseline="0">
                    <a:solidFill>
                      <a:sysClr val="windowText" lastClr="000000">
                        <a:lumMod val="65000"/>
                        <a:lumOff val="35000"/>
                      </a:sysClr>
                    </a:solidFill>
                  </a:rPr>
                  <a:t>Ratio </a:t>
                </a:r>
                <a:r>
                  <a:rPr lang="en-US" sz="2400" baseline="0"/>
                  <a:t> </a:t>
                </a:r>
                <a:endParaRPr lang="en-US" sz="2400"/>
              </a:p>
            </c:rich>
          </c:tx>
          <c:layout>
            <c:manualLayout>
              <c:xMode val="edge"/>
              <c:yMode val="edge"/>
              <c:x val="1.6322089227421111E-2"/>
              <c:y val="0.1599810391594027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1348752"/>
        <c:crosses val="autoZero"/>
        <c:crossBetween val="between"/>
      </c:valAx>
      <c:spPr>
        <a:noFill/>
        <a:ln>
          <a:noFill/>
        </a:ln>
        <a:effectLst/>
      </c:spPr>
    </c:plotArea>
    <c:legend>
      <c:legendPos val="b"/>
      <c:layout>
        <c:manualLayout>
          <c:xMode val="edge"/>
          <c:yMode val="edge"/>
          <c:x val="0.69383470564547234"/>
          <c:y val="5.6645218041977613E-2"/>
          <c:w val="0.27609546494392229"/>
          <c:h val="5.04445263740025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graph!$D$1</c:f>
              <c:strCache>
                <c:ptCount val="1"/>
                <c:pt idx="0">
                  <c:v>Ratio</c:v>
                </c:pt>
              </c:strCache>
            </c:strRef>
          </c:tx>
          <c:spPr>
            <a:solidFill>
              <a:schemeClr val="accent1"/>
            </a:solidFill>
            <a:ln>
              <a:noFill/>
            </a:ln>
            <a:effectLst>
              <a:outerShdw blurRad="57150" dist="19050" dir="5400000" algn="ctr" rotWithShape="0">
                <a:srgbClr val="000000">
                  <a:alpha val="63000"/>
                </a:srgbClr>
              </a:outerShdw>
            </a:effectLst>
          </c:spPr>
          <c:invertIfNegative val="0"/>
          <c:cat>
            <c:strRef>
              <c:f>graph!$C$28:$C$43</c:f>
              <c:strCache>
                <c:ptCount val="16"/>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TrimGalore_BowTie2_idxstat</c:v>
                </c:pt>
                <c:pt idx="9">
                  <c:v>Cutadapt_Bowtie_idxstats</c:v>
                </c:pt>
                <c:pt idx="10">
                  <c:v>TrimGalore_Bowtie_idxstats</c:v>
                </c:pt>
                <c:pt idx="11">
                  <c:v>Cutadapt_Bowtie2_idxstats</c:v>
                </c:pt>
                <c:pt idx="12">
                  <c:v>Cutadapt_BWA_idxstats</c:v>
                </c:pt>
                <c:pt idx="13">
                  <c:v>TrimGalore_BWA_idxstats</c:v>
                </c:pt>
                <c:pt idx="14">
                  <c:v>TrimGalore_mirDeepSTAR</c:v>
                </c:pt>
                <c:pt idx="15">
                  <c:v>TrimGalore_mirDeep2</c:v>
                </c:pt>
              </c:strCache>
            </c:strRef>
          </c:cat>
          <c:val>
            <c:numRef>
              <c:f>graph!$D$28:$D$43</c:f>
              <c:numCache>
                <c:formatCode>General</c:formatCode>
                <c:ptCount val="16"/>
                <c:pt idx="0">
                  <c:v>4.6269965549639833</c:v>
                </c:pt>
                <c:pt idx="1">
                  <c:v>0.84139447236180909</c:v>
                </c:pt>
                <c:pt idx="2">
                  <c:v>4.6972751026502424</c:v>
                </c:pt>
                <c:pt idx="3">
                  <c:v>5.3980582524271847</c:v>
                </c:pt>
                <c:pt idx="4">
                  <c:v>4.5470085470085468</c:v>
                </c:pt>
                <c:pt idx="5">
                  <c:v>4.6933681073025335</c:v>
                </c:pt>
                <c:pt idx="6">
                  <c:v>4.6466044415835208</c:v>
                </c:pt>
                <c:pt idx="7">
                  <c:v>4.6274694261523992</c:v>
                </c:pt>
                <c:pt idx="8">
                  <c:v>2.8484848484848486</c:v>
                </c:pt>
                <c:pt idx="9">
                  <c:v>2.75</c:v>
                </c:pt>
                <c:pt idx="10">
                  <c:v>0.65909090909090906</c:v>
                </c:pt>
                <c:pt idx="11">
                  <c:v>3.1379310344827585</c:v>
                </c:pt>
                <c:pt idx="12">
                  <c:v>1</c:v>
                </c:pt>
                <c:pt idx="13">
                  <c:v>0</c:v>
                </c:pt>
                <c:pt idx="14">
                  <c:v>2.6</c:v>
                </c:pt>
                <c:pt idx="15">
                  <c:v>2.4693877551020407</c:v>
                </c:pt>
              </c:numCache>
            </c:numRef>
          </c:val>
          <c:extLst>
            <c:ext xmlns:c16="http://schemas.microsoft.com/office/drawing/2014/chart" uri="{C3380CC4-5D6E-409C-BE32-E72D297353CC}">
              <c16:uniqueId val="{00000000-BFB0-1643-86FC-672B2CFEA219}"/>
            </c:ext>
          </c:extLst>
        </c:ser>
        <c:ser>
          <c:idx val="1"/>
          <c:order val="1"/>
          <c:tx>
            <c:strRef>
              <c:f>graph!$E$1</c:f>
              <c:strCache>
                <c:ptCount val="1"/>
                <c:pt idx="0">
                  <c:v>Expected ratios</c:v>
                </c:pt>
              </c:strCache>
            </c:strRef>
          </c:tx>
          <c:spPr>
            <a:solidFill>
              <a:srgbClr val="C00000"/>
            </a:solidFill>
            <a:ln>
              <a:noFill/>
            </a:ln>
            <a:effectLst>
              <a:outerShdw blurRad="57150" dist="19050" dir="5400000" algn="ctr" rotWithShape="0">
                <a:srgbClr val="000000">
                  <a:alpha val="63000"/>
                </a:srgbClr>
              </a:outerShdw>
            </a:effectLst>
          </c:spPr>
          <c:invertIfNegative val="0"/>
          <c:cat>
            <c:strRef>
              <c:f>graph!$C$28:$C$43</c:f>
              <c:strCache>
                <c:ptCount val="16"/>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TrimGalore_BowTie2_idxstat</c:v>
                </c:pt>
                <c:pt idx="9">
                  <c:v>Cutadapt_Bowtie_idxstats</c:v>
                </c:pt>
                <c:pt idx="10">
                  <c:v>TrimGalore_Bowtie_idxstats</c:v>
                </c:pt>
                <c:pt idx="11">
                  <c:v>Cutadapt_Bowtie2_idxstats</c:v>
                </c:pt>
                <c:pt idx="12">
                  <c:v>Cutadapt_BWA_idxstats</c:v>
                </c:pt>
                <c:pt idx="13">
                  <c:v>TrimGalore_BWA_idxstats</c:v>
                </c:pt>
                <c:pt idx="14">
                  <c:v>TrimGalore_mirDeepSTAR</c:v>
                </c:pt>
                <c:pt idx="15">
                  <c:v>TrimGalore_mirDeep2</c:v>
                </c:pt>
              </c:strCache>
            </c:strRef>
          </c:cat>
          <c:val>
            <c:numRef>
              <c:f>graph!$E$28:$E$43</c:f>
              <c:numCache>
                <c:formatCode>General</c:formatCode>
                <c:ptCount val="16"/>
                <c:pt idx="0">
                  <c:v>5</c:v>
                </c:pt>
                <c:pt idx="1">
                  <c:v>5</c:v>
                </c:pt>
                <c:pt idx="2">
                  <c:v>5</c:v>
                </c:pt>
                <c:pt idx="3">
                  <c:v>5</c:v>
                </c:pt>
                <c:pt idx="4">
                  <c:v>5</c:v>
                </c:pt>
                <c:pt idx="5">
                  <c:v>5</c:v>
                </c:pt>
                <c:pt idx="6">
                  <c:v>5</c:v>
                </c:pt>
                <c:pt idx="7">
                  <c:v>5</c:v>
                </c:pt>
                <c:pt idx="8">
                  <c:v>2</c:v>
                </c:pt>
                <c:pt idx="9">
                  <c:v>2</c:v>
                </c:pt>
                <c:pt idx="10">
                  <c:v>2</c:v>
                </c:pt>
                <c:pt idx="11">
                  <c:v>2</c:v>
                </c:pt>
                <c:pt idx="12">
                  <c:v>2</c:v>
                </c:pt>
                <c:pt idx="13">
                  <c:v>2</c:v>
                </c:pt>
                <c:pt idx="14">
                  <c:v>2</c:v>
                </c:pt>
                <c:pt idx="15">
                  <c:v>2</c:v>
                </c:pt>
              </c:numCache>
            </c:numRef>
          </c:val>
          <c:extLst>
            <c:ext xmlns:c16="http://schemas.microsoft.com/office/drawing/2014/chart" uri="{C3380CC4-5D6E-409C-BE32-E72D297353CC}">
              <c16:uniqueId val="{00000001-BFB0-1643-86FC-672B2CFEA219}"/>
            </c:ext>
          </c:extLst>
        </c:ser>
        <c:dLbls>
          <c:showLegendKey val="0"/>
          <c:showVal val="0"/>
          <c:showCatName val="0"/>
          <c:showSerName val="0"/>
          <c:showPercent val="0"/>
          <c:showBubbleSize val="0"/>
        </c:dLbls>
        <c:gapWidth val="100"/>
        <c:overlap val="-24"/>
        <c:axId val="131348752"/>
        <c:axId val="131351024"/>
      </c:barChart>
      <c:catAx>
        <c:axId val="131348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1351024"/>
        <c:crosses val="autoZero"/>
        <c:auto val="1"/>
        <c:lblAlgn val="ctr"/>
        <c:lblOffset val="100"/>
        <c:noMultiLvlLbl val="0"/>
      </c:catAx>
      <c:valAx>
        <c:axId val="13135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2400"/>
                  <a:t>Synthetic microRNA </a:t>
                </a:r>
                <a:r>
                  <a:rPr lang="en-US" sz="2400" b="0" i="0" u="none" strike="noStrike" kern="1200" baseline="0">
                    <a:solidFill>
                      <a:sysClr val="windowText" lastClr="000000">
                        <a:lumMod val="65000"/>
                        <a:lumOff val="35000"/>
                      </a:sysClr>
                    </a:solidFill>
                  </a:rPr>
                  <a:t>Ratio </a:t>
                </a:r>
                <a:r>
                  <a:rPr lang="en-US" sz="2400" baseline="0"/>
                  <a:t> </a:t>
                </a:r>
                <a:endParaRPr lang="en-US" sz="2400"/>
              </a:p>
            </c:rich>
          </c:tx>
          <c:layout>
            <c:manualLayout>
              <c:xMode val="edge"/>
              <c:yMode val="edge"/>
              <c:x val="1.6322089227421111E-2"/>
              <c:y val="0.1599810391594027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1348752"/>
        <c:crosses val="autoZero"/>
        <c:crossBetween val="between"/>
      </c:valAx>
      <c:spPr>
        <a:noFill/>
        <a:ln>
          <a:noFill/>
        </a:ln>
        <a:effectLst/>
      </c:spPr>
    </c:plotArea>
    <c:legend>
      <c:legendPos val="b"/>
      <c:layout>
        <c:manualLayout>
          <c:xMode val="edge"/>
          <c:yMode val="edge"/>
          <c:x val="0.69383470564547234"/>
          <c:y val="5.6645218041977613E-2"/>
          <c:w val="0.27609546494392229"/>
          <c:h val="5.04445263740025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graph!$D$1</c:f>
              <c:strCache>
                <c:ptCount val="1"/>
                <c:pt idx="0">
                  <c:v>Ratio</c:v>
                </c:pt>
              </c:strCache>
            </c:strRef>
          </c:tx>
          <c:spPr>
            <a:solidFill>
              <a:schemeClr val="accent1"/>
            </a:solidFill>
            <a:ln>
              <a:noFill/>
            </a:ln>
            <a:effectLst>
              <a:outerShdw blurRad="57150" dist="19050" dir="5400000" algn="ctr" rotWithShape="0">
                <a:srgbClr val="000000">
                  <a:alpha val="63000"/>
                </a:srgbClr>
              </a:outerShdw>
            </a:effectLst>
          </c:spPr>
          <c:invertIfNegative val="0"/>
          <c:cat>
            <c:strRef>
              <c:f>graph!$C$28:$C$46</c:f>
              <c:strCache>
                <c:ptCount val="19"/>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sRNA_Bench_miGeneDB_HSA-Mir-10-P1d_5p</c:v>
                </c:pt>
                <c:pt idx="9">
                  <c:v>sRNA_Bench_mirBASE_hsa-miR-10a-5p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pt idx="18">
                  <c:v>sRNA_Bench_miGeneDB_HSA-Let-7-P1d_5p</c:v>
                </c:pt>
              </c:strCache>
            </c:strRef>
          </c:cat>
          <c:val>
            <c:numRef>
              <c:f>graph!$D$28:$D$46</c:f>
              <c:numCache>
                <c:formatCode>General</c:formatCode>
                <c:ptCount val="19"/>
                <c:pt idx="0">
                  <c:v>4.6269965549639833</c:v>
                </c:pt>
                <c:pt idx="1">
                  <c:v>0.84139447236180909</c:v>
                </c:pt>
                <c:pt idx="2">
                  <c:v>4.6972751026502424</c:v>
                </c:pt>
                <c:pt idx="3">
                  <c:v>5.3980582524271847</c:v>
                </c:pt>
                <c:pt idx="4">
                  <c:v>4.5470085470085468</c:v>
                </c:pt>
                <c:pt idx="5">
                  <c:v>4.6933681073025335</c:v>
                </c:pt>
                <c:pt idx="6">
                  <c:v>4.6466044415835208</c:v>
                </c:pt>
                <c:pt idx="7">
                  <c:v>4.6274694261523992</c:v>
                </c:pt>
                <c:pt idx="8">
                  <c:v>4.6764044943820222</c:v>
                </c:pt>
                <c:pt idx="9">
                  <c:v>4.8280578350918324</c:v>
                </c:pt>
                <c:pt idx="10">
                  <c:v>2.8484848484848486</c:v>
                </c:pt>
                <c:pt idx="11">
                  <c:v>2.75</c:v>
                </c:pt>
                <c:pt idx="12">
                  <c:v>0.65909090909090906</c:v>
                </c:pt>
                <c:pt idx="13">
                  <c:v>3.1379310344827585</c:v>
                </c:pt>
                <c:pt idx="14">
                  <c:v>1</c:v>
                </c:pt>
                <c:pt idx="15">
                  <c:v>0</c:v>
                </c:pt>
                <c:pt idx="16">
                  <c:v>2.6</c:v>
                </c:pt>
                <c:pt idx="17">
                  <c:v>2.4693877551020407</c:v>
                </c:pt>
                <c:pt idx="18">
                  <c:v>2.3829787234042552</c:v>
                </c:pt>
              </c:numCache>
            </c:numRef>
          </c:val>
          <c:extLst>
            <c:ext xmlns:c16="http://schemas.microsoft.com/office/drawing/2014/chart" uri="{C3380CC4-5D6E-409C-BE32-E72D297353CC}">
              <c16:uniqueId val="{00000000-7172-CB43-9730-AB090E8DC134}"/>
            </c:ext>
          </c:extLst>
        </c:ser>
        <c:ser>
          <c:idx val="1"/>
          <c:order val="1"/>
          <c:tx>
            <c:strRef>
              <c:f>graph!$E$1</c:f>
              <c:strCache>
                <c:ptCount val="1"/>
                <c:pt idx="0">
                  <c:v>Expected ratios</c:v>
                </c:pt>
              </c:strCache>
            </c:strRef>
          </c:tx>
          <c:spPr>
            <a:solidFill>
              <a:srgbClr val="C00000"/>
            </a:solidFill>
            <a:ln>
              <a:noFill/>
            </a:ln>
            <a:effectLst>
              <a:outerShdw blurRad="57150" dist="19050" dir="5400000" algn="ctr" rotWithShape="0">
                <a:srgbClr val="000000">
                  <a:alpha val="63000"/>
                </a:srgbClr>
              </a:outerShdw>
            </a:effectLst>
          </c:spPr>
          <c:invertIfNegative val="0"/>
          <c:cat>
            <c:strRef>
              <c:f>graph!$C$28:$C$46</c:f>
              <c:strCache>
                <c:ptCount val="19"/>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sRNA_Bench_miGeneDB_HSA-Mir-10-P1d_5p</c:v>
                </c:pt>
                <c:pt idx="9">
                  <c:v>sRNA_Bench_mirBASE_hsa-miR-10a-5p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pt idx="18">
                  <c:v>sRNA_Bench_miGeneDB_HSA-Let-7-P1d_5p</c:v>
                </c:pt>
              </c:strCache>
            </c:strRef>
          </c:cat>
          <c:val>
            <c:numRef>
              <c:f>graph!$E$28:$E$46</c:f>
              <c:numCache>
                <c:formatCode>General</c:formatCode>
                <c:ptCount val="19"/>
                <c:pt idx="0">
                  <c:v>5</c:v>
                </c:pt>
                <c:pt idx="1">
                  <c:v>5</c:v>
                </c:pt>
                <c:pt idx="2">
                  <c:v>5</c:v>
                </c:pt>
                <c:pt idx="3">
                  <c:v>5</c:v>
                </c:pt>
                <c:pt idx="4">
                  <c:v>5</c:v>
                </c:pt>
                <c:pt idx="5">
                  <c:v>5</c:v>
                </c:pt>
                <c:pt idx="6">
                  <c:v>5</c:v>
                </c:pt>
                <c:pt idx="7">
                  <c:v>5</c:v>
                </c:pt>
                <c:pt idx="8">
                  <c:v>5</c:v>
                </c:pt>
                <c:pt idx="9">
                  <c:v>5</c:v>
                </c:pt>
                <c:pt idx="10">
                  <c:v>2</c:v>
                </c:pt>
                <c:pt idx="11">
                  <c:v>2</c:v>
                </c:pt>
                <c:pt idx="12">
                  <c:v>2</c:v>
                </c:pt>
                <c:pt idx="13">
                  <c:v>2</c:v>
                </c:pt>
                <c:pt idx="14">
                  <c:v>2</c:v>
                </c:pt>
                <c:pt idx="15">
                  <c:v>2</c:v>
                </c:pt>
                <c:pt idx="16">
                  <c:v>2</c:v>
                </c:pt>
                <c:pt idx="17">
                  <c:v>2</c:v>
                </c:pt>
                <c:pt idx="18">
                  <c:v>2</c:v>
                </c:pt>
              </c:numCache>
            </c:numRef>
          </c:val>
          <c:extLst>
            <c:ext xmlns:c16="http://schemas.microsoft.com/office/drawing/2014/chart" uri="{C3380CC4-5D6E-409C-BE32-E72D297353CC}">
              <c16:uniqueId val="{00000001-7172-CB43-9730-AB090E8DC134}"/>
            </c:ext>
          </c:extLst>
        </c:ser>
        <c:dLbls>
          <c:showLegendKey val="0"/>
          <c:showVal val="0"/>
          <c:showCatName val="0"/>
          <c:showSerName val="0"/>
          <c:showPercent val="0"/>
          <c:showBubbleSize val="0"/>
        </c:dLbls>
        <c:gapWidth val="100"/>
        <c:overlap val="-24"/>
        <c:axId val="131348752"/>
        <c:axId val="131351024"/>
      </c:barChart>
      <c:catAx>
        <c:axId val="131348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1351024"/>
        <c:crosses val="autoZero"/>
        <c:auto val="1"/>
        <c:lblAlgn val="ctr"/>
        <c:lblOffset val="100"/>
        <c:noMultiLvlLbl val="0"/>
      </c:catAx>
      <c:valAx>
        <c:axId val="13135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2400"/>
                  <a:t>Synthetic microRNA </a:t>
                </a:r>
                <a:r>
                  <a:rPr lang="en-US" sz="2400" b="0" i="0" u="none" strike="noStrike" kern="1200" baseline="0">
                    <a:solidFill>
                      <a:sysClr val="windowText" lastClr="000000">
                        <a:lumMod val="65000"/>
                        <a:lumOff val="35000"/>
                      </a:sysClr>
                    </a:solidFill>
                  </a:rPr>
                  <a:t>Ratio </a:t>
                </a:r>
                <a:r>
                  <a:rPr lang="en-US" sz="2400" baseline="0"/>
                  <a:t> </a:t>
                </a:r>
                <a:endParaRPr lang="en-US" sz="2400"/>
              </a:p>
            </c:rich>
          </c:tx>
          <c:layout>
            <c:manualLayout>
              <c:xMode val="edge"/>
              <c:yMode val="edge"/>
              <c:x val="1.6322089227421111E-2"/>
              <c:y val="0.1599810391594027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1348752"/>
        <c:crosses val="autoZero"/>
        <c:crossBetween val="between"/>
      </c:valAx>
      <c:spPr>
        <a:noFill/>
        <a:ln>
          <a:noFill/>
        </a:ln>
        <a:effectLst/>
      </c:spPr>
    </c:plotArea>
    <c:legend>
      <c:legendPos val="b"/>
      <c:layout>
        <c:manualLayout>
          <c:xMode val="edge"/>
          <c:yMode val="edge"/>
          <c:x val="0.69383470564547234"/>
          <c:y val="5.6645218041977613E-2"/>
          <c:w val="0.27609546494392229"/>
          <c:h val="5.04445263740025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graph!$D$1</c:f>
              <c:strCache>
                <c:ptCount val="1"/>
                <c:pt idx="0">
                  <c:v>Ratio</c:v>
                </c:pt>
              </c:strCache>
            </c:strRef>
          </c:tx>
          <c:spPr>
            <a:solidFill>
              <a:schemeClr val="accent1"/>
            </a:solidFill>
            <a:ln>
              <a:noFill/>
            </a:ln>
            <a:effectLst>
              <a:outerShdw blurRad="57150" dist="19050" dir="5400000" algn="ctr" rotWithShape="0">
                <a:srgbClr val="000000">
                  <a:alpha val="63000"/>
                </a:srgbClr>
              </a:outerShdw>
            </a:effectLst>
          </c:spPr>
          <c:invertIfNegative val="0"/>
          <c:cat>
            <c:strRef>
              <c:f>graph!$C$28:$C$47</c:f>
              <c:strCache>
                <c:ptCount val="20"/>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sRNA_Bench_miGeneDB_HSA-Mir-10-P1d_5p</c:v>
                </c:pt>
                <c:pt idx="9">
                  <c:v>sRNA_Bench_mirBASE_hsa-miR-10a-5p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pt idx="18">
                  <c:v>sRNA_Bench_miGeneDB_HSA-Let-7-P1d_5p</c:v>
                </c:pt>
                <c:pt idx="19">
                  <c:v>sRNA_Bench_mirBASE_hsa-let-7a-5p</c:v>
                </c:pt>
              </c:strCache>
            </c:strRef>
          </c:cat>
          <c:val>
            <c:numRef>
              <c:f>graph!$D$28:$D$47</c:f>
              <c:numCache>
                <c:formatCode>General</c:formatCode>
                <c:ptCount val="20"/>
                <c:pt idx="0">
                  <c:v>4.6269965549639833</c:v>
                </c:pt>
                <c:pt idx="1">
                  <c:v>0.84139447236180909</c:v>
                </c:pt>
                <c:pt idx="2">
                  <c:v>4.6972751026502424</c:v>
                </c:pt>
                <c:pt idx="3">
                  <c:v>5.3980582524271847</c:v>
                </c:pt>
                <c:pt idx="4">
                  <c:v>4.5470085470085468</c:v>
                </c:pt>
                <c:pt idx="5">
                  <c:v>4.6933681073025335</c:v>
                </c:pt>
                <c:pt idx="6">
                  <c:v>4.6466044415835208</c:v>
                </c:pt>
                <c:pt idx="7">
                  <c:v>4.6274694261523992</c:v>
                </c:pt>
                <c:pt idx="8">
                  <c:v>4.6764044943820222</c:v>
                </c:pt>
                <c:pt idx="9">
                  <c:v>4.8280578350918324</c:v>
                </c:pt>
                <c:pt idx="10">
                  <c:v>2.8484848484848486</c:v>
                </c:pt>
                <c:pt idx="11">
                  <c:v>2.75</c:v>
                </c:pt>
                <c:pt idx="12">
                  <c:v>0.65909090909090906</c:v>
                </c:pt>
                <c:pt idx="13">
                  <c:v>3.1379310344827585</c:v>
                </c:pt>
                <c:pt idx="14">
                  <c:v>1</c:v>
                </c:pt>
                <c:pt idx="15">
                  <c:v>0</c:v>
                </c:pt>
                <c:pt idx="16">
                  <c:v>2.6</c:v>
                </c:pt>
                <c:pt idx="17">
                  <c:v>2.4693877551020407</c:v>
                </c:pt>
                <c:pt idx="18">
                  <c:v>2.3829787234042552</c:v>
                </c:pt>
                <c:pt idx="19">
                  <c:v>3.0333333333333332</c:v>
                </c:pt>
              </c:numCache>
            </c:numRef>
          </c:val>
          <c:extLst>
            <c:ext xmlns:c16="http://schemas.microsoft.com/office/drawing/2014/chart" uri="{C3380CC4-5D6E-409C-BE32-E72D297353CC}">
              <c16:uniqueId val="{00000000-798E-CD49-8F99-7D703DA4C932}"/>
            </c:ext>
          </c:extLst>
        </c:ser>
        <c:ser>
          <c:idx val="1"/>
          <c:order val="1"/>
          <c:tx>
            <c:strRef>
              <c:f>graph!$E$1</c:f>
              <c:strCache>
                <c:ptCount val="1"/>
                <c:pt idx="0">
                  <c:v>Expected ratios</c:v>
                </c:pt>
              </c:strCache>
            </c:strRef>
          </c:tx>
          <c:spPr>
            <a:solidFill>
              <a:srgbClr val="C00000"/>
            </a:solidFill>
            <a:ln>
              <a:noFill/>
            </a:ln>
            <a:effectLst>
              <a:outerShdw blurRad="57150" dist="19050" dir="5400000" algn="ctr" rotWithShape="0">
                <a:srgbClr val="000000">
                  <a:alpha val="63000"/>
                </a:srgbClr>
              </a:outerShdw>
            </a:effectLst>
          </c:spPr>
          <c:invertIfNegative val="0"/>
          <c:cat>
            <c:strRef>
              <c:f>graph!$C$28:$C$47</c:f>
              <c:strCache>
                <c:ptCount val="20"/>
                <c:pt idx="0">
                  <c:v>Cutadapt_Bowtie_idxstats</c:v>
                </c:pt>
                <c:pt idx="1">
                  <c:v>TrimGalore_Bowtie_idxstats</c:v>
                </c:pt>
                <c:pt idx="2">
                  <c:v>Cutadapt_Bowtie2_idxstats</c:v>
                </c:pt>
                <c:pt idx="3">
                  <c:v>Cutadapt_BWA_idxstats</c:v>
                </c:pt>
                <c:pt idx="4">
                  <c:v>TrimGalore_BWA_idxstats</c:v>
                </c:pt>
                <c:pt idx="5">
                  <c:v>TrimGlaore_BowTie2_idxstat</c:v>
                </c:pt>
                <c:pt idx="6">
                  <c:v>TrimGalore_mirDeepSTAR</c:v>
                </c:pt>
                <c:pt idx="7">
                  <c:v>TrimGalore_mirDeep2</c:v>
                </c:pt>
                <c:pt idx="8">
                  <c:v>sRNA_Bench_miGeneDB_HSA-Mir-10-P1d_5p</c:v>
                </c:pt>
                <c:pt idx="9">
                  <c:v>sRNA_Bench_mirBASE_hsa-miR-10a-5p</c:v>
                </c:pt>
                <c:pt idx="10">
                  <c:v>TrimGalore_BowTie2_idxstat</c:v>
                </c:pt>
                <c:pt idx="11">
                  <c:v>Cutadapt_Bowtie_idxstats</c:v>
                </c:pt>
                <c:pt idx="12">
                  <c:v>TrimGalore_Bowtie_idxstats</c:v>
                </c:pt>
                <c:pt idx="13">
                  <c:v>Cutadapt_Bowtie2_idxstats</c:v>
                </c:pt>
                <c:pt idx="14">
                  <c:v>Cutadapt_BWA_idxstats</c:v>
                </c:pt>
                <c:pt idx="15">
                  <c:v>TrimGalore_BWA_idxstats</c:v>
                </c:pt>
                <c:pt idx="16">
                  <c:v>TrimGalore_mirDeepSTAR</c:v>
                </c:pt>
                <c:pt idx="17">
                  <c:v>TrimGalore_mirDeep2</c:v>
                </c:pt>
                <c:pt idx="18">
                  <c:v>sRNA_Bench_miGeneDB_HSA-Let-7-P1d_5p</c:v>
                </c:pt>
                <c:pt idx="19">
                  <c:v>sRNA_Bench_mirBASE_hsa-let-7a-5p</c:v>
                </c:pt>
              </c:strCache>
            </c:strRef>
          </c:cat>
          <c:val>
            <c:numRef>
              <c:f>graph!$E$28:$E$47</c:f>
              <c:numCache>
                <c:formatCode>General</c:formatCode>
                <c:ptCount val="20"/>
                <c:pt idx="0">
                  <c:v>5</c:v>
                </c:pt>
                <c:pt idx="1">
                  <c:v>5</c:v>
                </c:pt>
                <c:pt idx="2">
                  <c:v>5</c:v>
                </c:pt>
                <c:pt idx="3">
                  <c:v>5</c:v>
                </c:pt>
                <c:pt idx="4">
                  <c:v>5</c:v>
                </c:pt>
                <c:pt idx="5">
                  <c:v>5</c:v>
                </c:pt>
                <c:pt idx="6">
                  <c:v>5</c:v>
                </c:pt>
                <c:pt idx="7">
                  <c:v>5</c:v>
                </c:pt>
                <c:pt idx="8">
                  <c:v>5</c:v>
                </c:pt>
                <c:pt idx="9">
                  <c:v>5</c:v>
                </c:pt>
                <c:pt idx="10">
                  <c:v>2</c:v>
                </c:pt>
                <c:pt idx="11">
                  <c:v>2</c:v>
                </c:pt>
                <c:pt idx="12">
                  <c:v>2</c:v>
                </c:pt>
                <c:pt idx="13">
                  <c:v>2</c:v>
                </c:pt>
                <c:pt idx="14">
                  <c:v>2</c:v>
                </c:pt>
                <c:pt idx="15">
                  <c:v>2</c:v>
                </c:pt>
                <c:pt idx="16">
                  <c:v>2</c:v>
                </c:pt>
                <c:pt idx="17">
                  <c:v>2</c:v>
                </c:pt>
                <c:pt idx="18">
                  <c:v>2</c:v>
                </c:pt>
                <c:pt idx="19">
                  <c:v>2</c:v>
                </c:pt>
              </c:numCache>
            </c:numRef>
          </c:val>
          <c:extLst>
            <c:ext xmlns:c16="http://schemas.microsoft.com/office/drawing/2014/chart" uri="{C3380CC4-5D6E-409C-BE32-E72D297353CC}">
              <c16:uniqueId val="{00000001-798E-CD49-8F99-7D703DA4C932}"/>
            </c:ext>
          </c:extLst>
        </c:ser>
        <c:dLbls>
          <c:showLegendKey val="0"/>
          <c:showVal val="0"/>
          <c:showCatName val="0"/>
          <c:showSerName val="0"/>
          <c:showPercent val="0"/>
          <c:showBubbleSize val="0"/>
        </c:dLbls>
        <c:gapWidth val="100"/>
        <c:overlap val="-24"/>
        <c:axId val="131348752"/>
        <c:axId val="131351024"/>
      </c:barChart>
      <c:catAx>
        <c:axId val="131348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1351024"/>
        <c:crosses val="autoZero"/>
        <c:auto val="1"/>
        <c:lblAlgn val="ctr"/>
        <c:lblOffset val="100"/>
        <c:noMultiLvlLbl val="0"/>
      </c:catAx>
      <c:valAx>
        <c:axId val="13135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2400"/>
                  <a:t>Synthetic microRNA </a:t>
                </a:r>
                <a:r>
                  <a:rPr lang="en-US" sz="2400" b="0" i="0" u="none" strike="noStrike" kern="1200" baseline="0">
                    <a:solidFill>
                      <a:sysClr val="windowText" lastClr="000000">
                        <a:lumMod val="65000"/>
                        <a:lumOff val="35000"/>
                      </a:sysClr>
                    </a:solidFill>
                  </a:rPr>
                  <a:t>Ratio </a:t>
                </a:r>
                <a:r>
                  <a:rPr lang="en-US" sz="2400" baseline="0"/>
                  <a:t> </a:t>
                </a:r>
                <a:endParaRPr lang="en-US" sz="2400"/>
              </a:p>
            </c:rich>
          </c:tx>
          <c:layout>
            <c:manualLayout>
              <c:xMode val="edge"/>
              <c:yMode val="edge"/>
              <c:x val="1.6322089227421111E-2"/>
              <c:y val="0.15998103915940273"/>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1348752"/>
        <c:crosses val="autoZero"/>
        <c:crossBetween val="between"/>
      </c:valAx>
      <c:spPr>
        <a:noFill/>
        <a:ln>
          <a:noFill/>
        </a:ln>
        <a:effectLst/>
      </c:spPr>
    </c:plotArea>
    <c:legend>
      <c:legendPos val="b"/>
      <c:layout>
        <c:manualLayout>
          <c:xMode val="edge"/>
          <c:yMode val="edge"/>
          <c:x val="0.69383470564547234"/>
          <c:y val="5.6645218041977613E-2"/>
          <c:w val="0.27609546494392229"/>
          <c:h val="5.0444526374002582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741D7-999C-D843-B390-372DF9826BC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E761D1CE-3ECD-3241-88FD-3B33D38C46D8}">
      <dgm:prSet phldrT="[Text]" custT="1"/>
      <dgm:spPr/>
      <dgm:t>
        <a:bodyPr/>
        <a:lstStyle/>
        <a:p>
          <a:r>
            <a:rPr lang="en-US" sz="2400" b="0" i="0" u="none" strike="noStrike" dirty="0">
              <a:solidFill>
                <a:srgbClr val="000000"/>
              </a:solidFill>
              <a:effectLst/>
              <a:latin typeface="Arial" panose="020B0604020202020204" pitchFamily="34" charset="0"/>
            </a:rPr>
            <a:t>Tools compared:</a:t>
          </a:r>
          <a:r>
            <a:rPr lang="en-US" sz="2400" b="1"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Cutadapt</a:t>
          </a:r>
          <a:r>
            <a:rPr lang="en-US" sz="2400" b="1" i="0" u="none" strike="noStrike" dirty="0">
              <a:solidFill>
                <a:srgbClr val="000000"/>
              </a:solidFill>
              <a:effectLst/>
              <a:latin typeface="Arial" panose="020B0604020202020204" pitchFamily="34" charset="0"/>
            </a:rPr>
            <a:t>, </a:t>
          </a:r>
          <a:r>
            <a:rPr lang="en-US" sz="2400" b="1" i="0" u="none" strike="noStrike" dirty="0" err="1">
              <a:solidFill>
                <a:srgbClr val="000000"/>
              </a:solidFill>
              <a:effectLst/>
              <a:latin typeface="Arial" panose="020B0604020202020204" pitchFamily="34" charset="0"/>
            </a:rPr>
            <a:t>TrimGalore</a:t>
          </a:r>
          <a:r>
            <a:rPr lang="en-US" sz="2400" b="0"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Seqkit</a:t>
          </a:r>
          <a:endParaRPr lang="en-US" sz="2400" b="0" dirty="0"/>
        </a:p>
      </dgm:t>
    </dgm:pt>
    <dgm:pt modelId="{C45CFBD9-B429-C644-BF5A-111CF91393F0}" type="parTrans" cxnId="{3DE770B9-1DE4-A645-93EB-FD5F471773B1}">
      <dgm:prSet/>
      <dgm:spPr/>
      <dgm:t>
        <a:bodyPr/>
        <a:lstStyle/>
        <a:p>
          <a:endParaRPr lang="en-US" sz="1800"/>
        </a:p>
      </dgm:t>
    </dgm:pt>
    <dgm:pt modelId="{3881B0E7-75D9-434E-ACBD-5C83EF304074}" type="sibTrans" cxnId="{3DE770B9-1DE4-A645-93EB-FD5F471773B1}">
      <dgm:prSet/>
      <dgm:spPr/>
      <dgm:t>
        <a:bodyPr/>
        <a:lstStyle/>
        <a:p>
          <a:endParaRPr lang="en-US" sz="1800"/>
        </a:p>
      </dgm:t>
    </dgm:pt>
    <dgm:pt modelId="{85CDF3EE-7697-174F-BF9D-AA7B07E6429B}">
      <dgm:prSet phldrT="[Text]" custT="1"/>
      <dgm:spPr/>
      <dgm:t>
        <a:bodyPr/>
        <a:lstStyle/>
        <a:p>
          <a:r>
            <a:rPr lang="en-US" sz="2200" b="1" i="0" u="none" strike="noStrike" dirty="0">
              <a:solidFill>
                <a:srgbClr val="000000"/>
              </a:solidFill>
              <a:effectLst/>
              <a:latin typeface="Arial" panose="020B0604020202020204" pitchFamily="34" charset="0"/>
            </a:rPr>
            <a:t>Alignment stages</a:t>
          </a:r>
          <a:endParaRPr lang="en-US" sz="2200" dirty="0"/>
        </a:p>
      </dgm:t>
    </dgm:pt>
    <dgm:pt modelId="{76AF7793-34B8-D846-A63E-65E4B52526C8}" type="parTrans" cxnId="{4BC583EE-5A94-494E-BD73-DC61C6B93799}">
      <dgm:prSet/>
      <dgm:spPr/>
      <dgm:t>
        <a:bodyPr/>
        <a:lstStyle/>
        <a:p>
          <a:endParaRPr lang="en-US" sz="1800"/>
        </a:p>
      </dgm:t>
    </dgm:pt>
    <dgm:pt modelId="{D468BAF9-245D-F54C-8376-5377600D16E2}" type="sibTrans" cxnId="{4BC583EE-5A94-494E-BD73-DC61C6B93799}">
      <dgm:prSet/>
      <dgm:spPr/>
      <dgm:t>
        <a:bodyPr/>
        <a:lstStyle/>
        <a:p>
          <a:endParaRPr lang="en-US" sz="1800"/>
        </a:p>
      </dgm:t>
    </dgm:pt>
    <dgm:pt modelId="{35E9F291-0A28-5349-B92D-CF5DE3061A51}">
      <dgm:prSet phldrT="[Text]" custT="1"/>
      <dgm:spPr/>
      <dgm:t>
        <a:bodyPr/>
        <a:lstStyle/>
        <a:p>
          <a:r>
            <a:rPr lang="en-US" sz="2400" b="0" i="0" u="none" strike="noStrike" dirty="0">
              <a:solidFill>
                <a:srgbClr val="000000"/>
              </a:solidFill>
              <a:effectLst/>
              <a:latin typeface="Arial" panose="020B0604020202020204" pitchFamily="34" charset="0"/>
            </a:rPr>
            <a:t>Tools compared: BWA</a:t>
          </a:r>
          <a:r>
            <a:rPr lang="en-US" sz="2400" b="1" i="0" u="none" strike="noStrike" dirty="0">
              <a:solidFill>
                <a:srgbClr val="000000"/>
              </a:solidFill>
              <a:effectLst/>
              <a:latin typeface="Arial" panose="020B0604020202020204" pitchFamily="34" charset="0"/>
            </a:rPr>
            <a:t>,</a:t>
          </a:r>
          <a:r>
            <a:rPr lang="en-US" sz="2400" b="0" i="0" u="none" strike="noStrike" dirty="0">
              <a:solidFill>
                <a:srgbClr val="000000"/>
              </a:solidFill>
              <a:effectLst/>
              <a:latin typeface="Arial" panose="020B0604020202020204" pitchFamily="34" charset="0"/>
            </a:rPr>
            <a:t> Bowtie1 (BT1), </a:t>
          </a:r>
          <a:r>
            <a:rPr lang="en-US" sz="2400" b="1" i="0" u="none" strike="noStrike" dirty="0">
              <a:solidFill>
                <a:srgbClr val="000000"/>
              </a:solidFill>
              <a:effectLst/>
              <a:latin typeface="Arial" panose="020B0604020202020204" pitchFamily="34" charset="0"/>
            </a:rPr>
            <a:t>Bowtie2 (BT2)</a:t>
          </a:r>
          <a:r>
            <a:rPr lang="en-US" sz="2400" b="0" i="0" u="none" strike="noStrike" dirty="0">
              <a:solidFill>
                <a:srgbClr val="000000"/>
              </a:solidFill>
              <a:effectLst/>
              <a:latin typeface="Arial" panose="020B0604020202020204" pitchFamily="34" charset="0"/>
            </a:rPr>
            <a:t>, BT1_BestStrata, BT2_VerySenitiveLocal, BT2_VerySensitive</a:t>
          </a:r>
          <a:endParaRPr lang="en-US" sz="2400" b="0" dirty="0"/>
        </a:p>
      </dgm:t>
    </dgm:pt>
    <dgm:pt modelId="{F32FDA3F-4CB8-5E4C-8B6E-9A0DE3FB016D}" type="parTrans" cxnId="{3EADE67C-0FA8-DD45-8255-91F84912EDD3}">
      <dgm:prSet/>
      <dgm:spPr/>
      <dgm:t>
        <a:bodyPr/>
        <a:lstStyle/>
        <a:p>
          <a:endParaRPr lang="en-US" sz="1800"/>
        </a:p>
      </dgm:t>
    </dgm:pt>
    <dgm:pt modelId="{7534B74B-D8DB-F84A-B19E-03FE46AF7FD2}" type="sibTrans" cxnId="{3EADE67C-0FA8-DD45-8255-91F84912EDD3}">
      <dgm:prSet/>
      <dgm:spPr/>
      <dgm:t>
        <a:bodyPr/>
        <a:lstStyle/>
        <a:p>
          <a:endParaRPr lang="en-US" sz="1800"/>
        </a:p>
      </dgm:t>
    </dgm:pt>
    <dgm:pt modelId="{07480722-3E05-A24F-8399-A98A6924F86F}">
      <dgm:prSet phldrT="[Text]" custT="1"/>
      <dgm:spPr/>
      <dgm:t>
        <a:bodyPr/>
        <a:lstStyle/>
        <a:p>
          <a:r>
            <a:rPr lang="en-US" sz="2400" b="0" i="0" u="none" strike="noStrike" dirty="0">
              <a:solidFill>
                <a:srgbClr val="000000"/>
              </a:solidFill>
              <a:effectLst/>
              <a:latin typeface="Arial" panose="020B0604020202020204" pitchFamily="34" charset="0"/>
            </a:rPr>
            <a:t>Tools compared: </a:t>
          </a:r>
          <a:r>
            <a:rPr lang="en-US" sz="2400" b="1" i="0" u="none" strike="noStrike" dirty="0">
              <a:solidFill>
                <a:srgbClr val="000000"/>
              </a:solidFill>
              <a:effectLst/>
              <a:latin typeface="Arial" panose="020B0604020202020204" pitchFamily="34" charset="0"/>
            </a:rPr>
            <a:t>Quantifier, SAMTOOLS IDXSTAT</a:t>
          </a:r>
          <a:r>
            <a:rPr lang="en-US" sz="2400" b="0" i="0" u="none" strike="noStrike" dirty="0">
              <a:solidFill>
                <a:srgbClr val="000000"/>
              </a:solidFill>
              <a:effectLst/>
              <a:latin typeface="Arial" panose="020B0604020202020204" pitchFamily="34" charset="0"/>
            </a:rPr>
            <a:t>, RSEM, </a:t>
          </a:r>
          <a:r>
            <a:rPr lang="en-US" sz="2400" b="0" i="0" u="none" strike="noStrike" dirty="0" err="1">
              <a:solidFill>
                <a:srgbClr val="000000"/>
              </a:solidFill>
              <a:effectLst/>
              <a:latin typeface="Arial" panose="020B0604020202020204" pitchFamily="34" charset="0"/>
            </a:rPr>
            <a:t>FeatureCount</a:t>
          </a:r>
          <a:r>
            <a:rPr lang="en-US" sz="2400" b="0"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HTseqCount</a:t>
          </a:r>
          <a:r>
            <a:rPr lang="en-US" sz="2400" b="0" i="0" u="none" strike="noStrike" dirty="0">
              <a:solidFill>
                <a:srgbClr val="000000"/>
              </a:solidFill>
              <a:effectLst/>
              <a:latin typeface="Arial" panose="020B0604020202020204" pitchFamily="34" charset="0"/>
            </a:rPr>
            <a:t>.</a:t>
          </a:r>
          <a:endParaRPr lang="en-US" sz="2400" b="0" dirty="0"/>
        </a:p>
      </dgm:t>
    </dgm:pt>
    <dgm:pt modelId="{66D4ADEE-FB51-FA41-9505-78CB51C53DF6}" type="parTrans" cxnId="{DD5886F4-D07C-7148-B040-E2C109EA5B0B}">
      <dgm:prSet/>
      <dgm:spPr/>
      <dgm:t>
        <a:bodyPr/>
        <a:lstStyle/>
        <a:p>
          <a:endParaRPr lang="en-US" sz="1800"/>
        </a:p>
      </dgm:t>
    </dgm:pt>
    <dgm:pt modelId="{D9D6D1C2-77C3-DA4C-A288-FA3103BCD38D}" type="sibTrans" cxnId="{DD5886F4-D07C-7148-B040-E2C109EA5B0B}">
      <dgm:prSet/>
      <dgm:spPr/>
      <dgm:t>
        <a:bodyPr/>
        <a:lstStyle/>
        <a:p>
          <a:endParaRPr lang="en-US" sz="1800"/>
        </a:p>
      </dgm:t>
    </dgm:pt>
    <dgm:pt modelId="{A905122E-05E8-2843-9F31-F32F5F7FE1D6}">
      <dgm:prSet custT="1"/>
      <dgm:spPr/>
      <dgm:t>
        <a:bodyPr/>
        <a:lstStyle/>
        <a:p>
          <a:r>
            <a:rPr lang="en-US" sz="2400" b="0" i="0" u="none" strike="noStrike" dirty="0">
              <a:solidFill>
                <a:srgbClr val="000000"/>
              </a:solidFill>
              <a:effectLst/>
              <a:latin typeface="Arial" panose="020B0604020202020204" pitchFamily="34" charset="0"/>
            </a:rPr>
            <a:t>Purpose: Remove adapter sequences, trim low-quality bases, and filter out low-quality reads</a:t>
          </a:r>
          <a:endParaRPr lang="en-US" sz="2400" b="0" dirty="0">
            <a:effectLst/>
          </a:endParaRPr>
        </a:p>
      </dgm:t>
    </dgm:pt>
    <dgm:pt modelId="{8C587DD2-7D14-C24E-93C7-3E91D0984C57}" type="parTrans" cxnId="{455EAA8A-B0C4-2F4D-BAEC-A84BDDB11207}">
      <dgm:prSet/>
      <dgm:spPr/>
      <dgm:t>
        <a:bodyPr/>
        <a:lstStyle/>
        <a:p>
          <a:endParaRPr lang="en-US" sz="1800"/>
        </a:p>
      </dgm:t>
    </dgm:pt>
    <dgm:pt modelId="{39C2A08E-1E68-534D-836B-27740D98314E}" type="sibTrans" cxnId="{455EAA8A-B0C4-2F4D-BAEC-A84BDDB11207}">
      <dgm:prSet/>
      <dgm:spPr/>
      <dgm:t>
        <a:bodyPr/>
        <a:lstStyle/>
        <a:p>
          <a:endParaRPr lang="en-US" sz="1800"/>
        </a:p>
      </dgm:t>
    </dgm:pt>
    <dgm:pt modelId="{03B3215C-FC16-5642-BC6D-A639CC64ABF6}">
      <dgm:prSet custT="1"/>
      <dgm:spPr/>
      <dgm:t>
        <a:bodyPr/>
        <a:lstStyle/>
        <a:p>
          <a:r>
            <a:rPr lang="en-US" sz="2400" b="0" i="0" u="none" strike="noStrike" dirty="0">
              <a:solidFill>
                <a:srgbClr val="000000"/>
              </a:solidFill>
              <a:effectLst/>
              <a:latin typeface="Arial" panose="020B0604020202020204" pitchFamily="34" charset="0"/>
            </a:rPr>
            <a:t>Output: Cleaned FASTQ files</a:t>
          </a:r>
          <a:endParaRPr lang="en-US" sz="2400" b="0" dirty="0">
            <a:effectLst/>
          </a:endParaRPr>
        </a:p>
      </dgm:t>
    </dgm:pt>
    <dgm:pt modelId="{7769FFB9-0E9E-F644-96CD-A81B124A9F36}" type="parTrans" cxnId="{ECEFAF4F-4DCE-8B46-93A4-5F542A2C03EF}">
      <dgm:prSet/>
      <dgm:spPr/>
      <dgm:t>
        <a:bodyPr/>
        <a:lstStyle/>
        <a:p>
          <a:endParaRPr lang="en-US" sz="1800"/>
        </a:p>
      </dgm:t>
    </dgm:pt>
    <dgm:pt modelId="{066C5F3D-8D67-F64C-BCE4-AD9900635137}" type="sibTrans" cxnId="{ECEFAF4F-4DCE-8B46-93A4-5F542A2C03EF}">
      <dgm:prSet/>
      <dgm:spPr/>
      <dgm:t>
        <a:bodyPr/>
        <a:lstStyle/>
        <a:p>
          <a:endParaRPr lang="en-US" sz="1800"/>
        </a:p>
      </dgm:t>
    </dgm:pt>
    <dgm:pt modelId="{9A09D41D-A826-9548-B235-0260901AE1B9}">
      <dgm:prSet custT="1"/>
      <dgm:spPr/>
      <dgm:t>
        <a:bodyPr/>
        <a:lstStyle/>
        <a:p>
          <a:r>
            <a:rPr lang="en-US" sz="2400" b="0" i="0" u="none" strike="noStrike" dirty="0">
              <a:solidFill>
                <a:srgbClr val="000000"/>
              </a:solidFill>
              <a:effectLst/>
              <a:latin typeface="Arial" panose="020B0604020202020204" pitchFamily="34" charset="0"/>
            </a:rPr>
            <a:t>Purpose: Compare alignment accuracy and quantity using a range of miRNA specific templates from </a:t>
          </a:r>
          <a:r>
            <a:rPr lang="en-US" sz="2400" b="0" i="0" u="none" strike="noStrike" dirty="0" err="1">
              <a:solidFill>
                <a:srgbClr val="000000"/>
              </a:solidFill>
              <a:effectLst/>
              <a:latin typeface="Arial" panose="020B0604020202020204" pitchFamily="34" charset="0"/>
            </a:rPr>
            <a:t>mirBASE</a:t>
          </a:r>
          <a:r>
            <a:rPr lang="en-US" sz="2400" b="0" i="0" u="none" strike="noStrike" dirty="0">
              <a:solidFill>
                <a:srgbClr val="000000"/>
              </a:solidFill>
              <a:effectLst/>
              <a:latin typeface="Arial" panose="020B0604020202020204" pitchFamily="34" charset="0"/>
            </a:rPr>
            <a:t> and </a:t>
          </a:r>
          <a:r>
            <a:rPr lang="en-US" sz="2400" b="0" i="0" u="none" strike="noStrike" dirty="0" err="1">
              <a:solidFill>
                <a:srgbClr val="000000"/>
              </a:solidFill>
              <a:effectLst/>
              <a:latin typeface="Arial" panose="020B0604020202020204" pitchFamily="34" charset="0"/>
            </a:rPr>
            <a:t>mirGeneDB</a:t>
          </a:r>
          <a:r>
            <a:rPr lang="en-US" sz="2400" b="0" i="0" u="none" strike="noStrike" dirty="0">
              <a:solidFill>
                <a:srgbClr val="000000"/>
              </a:solidFill>
              <a:effectLst/>
              <a:latin typeface="Arial" panose="020B0604020202020204" pitchFamily="34" charset="0"/>
            </a:rPr>
            <a:t>.</a:t>
          </a:r>
          <a:endParaRPr lang="en-US" sz="2400" b="0" dirty="0">
            <a:effectLst/>
          </a:endParaRPr>
        </a:p>
      </dgm:t>
    </dgm:pt>
    <dgm:pt modelId="{CE941410-D968-3F40-8A3F-E09F1DF8FF3F}" type="parTrans" cxnId="{2A0078BE-9FB7-FD4C-BEAE-8BD601E746A0}">
      <dgm:prSet/>
      <dgm:spPr/>
      <dgm:t>
        <a:bodyPr/>
        <a:lstStyle/>
        <a:p>
          <a:endParaRPr lang="en-US" sz="1800"/>
        </a:p>
      </dgm:t>
    </dgm:pt>
    <dgm:pt modelId="{387425DC-4939-A242-821C-5FEF2278D653}" type="sibTrans" cxnId="{2A0078BE-9FB7-FD4C-BEAE-8BD601E746A0}">
      <dgm:prSet/>
      <dgm:spPr/>
      <dgm:t>
        <a:bodyPr/>
        <a:lstStyle/>
        <a:p>
          <a:endParaRPr lang="en-US" sz="1800"/>
        </a:p>
      </dgm:t>
    </dgm:pt>
    <dgm:pt modelId="{870E8EAE-EB54-7047-A79D-983EF19EC8A2}">
      <dgm:prSet custT="1"/>
      <dgm:spPr/>
      <dgm:t>
        <a:bodyPr/>
        <a:lstStyle/>
        <a:p>
          <a:r>
            <a:rPr lang="en-US" sz="2400" b="0" i="0" u="none" strike="noStrike" dirty="0">
              <a:solidFill>
                <a:srgbClr val="000000"/>
              </a:solidFill>
              <a:effectLst/>
              <a:latin typeface="Arial" panose="020B0604020202020204" pitchFamily="34" charset="0"/>
            </a:rPr>
            <a:t>Output: Alignment files (SAM, BAM, BAI, BED)</a:t>
          </a:r>
          <a:endParaRPr lang="en-US" sz="2400" b="0" dirty="0">
            <a:effectLst/>
          </a:endParaRPr>
        </a:p>
      </dgm:t>
    </dgm:pt>
    <dgm:pt modelId="{1239409D-3F0A-354D-8915-85810A95D50A}" type="parTrans" cxnId="{A05F298A-5E73-4847-BFD0-1C0D57ED3AE7}">
      <dgm:prSet/>
      <dgm:spPr/>
      <dgm:t>
        <a:bodyPr/>
        <a:lstStyle/>
        <a:p>
          <a:endParaRPr lang="en-US" sz="1800"/>
        </a:p>
      </dgm:t>
    </dgm:pt>
    <dgm:pt modelId="{11197E75-58A9-0C4D-A6E2-F21F85304ED5}" type="sibTrans" cxnId="{A05F298A-5E73-4847-BFD0-1C0D57ED3AE7}">
      <dgm:prSet/>
      <dgm:spPr/>
      <dgm:t>
        <a:bodyPr/>
        <a:lstStyle/>
        <a:p>
          <a:endParaRPr lang="en-US" sz="1800"/>
        </a:p>
      </dgm:t>
    </dgm:pt>
    <dgm:pt modelId="{CE05A2D0-2D2A-BA48-A670-49ABE65A27B4}">
      <dgm:prSet phldrT="[Text]" custT="1"/>
      <dgm:spPr/>
      <dgm:t>
        <a:bodyPr/>
        <a:lstStyle/>
        <a:p>
          <a:r>
            <a:rPr lang="en-US" sz="2200" b="1" i="0" u="none" strike="noStrike" dirty="0">
              <a:solidFill>
                <a:srgbClr val="000000"/>
              </a:solidFill>
              <a:effectLst/>
              <a:latin typeface="Arial" panose="020B0604020202020204" pitchFamily="34" charset="0"/>
            </a:rPr>
            <a:t>Counting miRNA transcripts</a:t>
          </a:r>
          <a:endParaRPr lang="en-US" sz="2200" dirty="0"/>
        </a:p>
      </dgm:t>
    </dgm:pt>
    <dgm:pt modelId="{BC68E8F5-4372-2249-B77B-55B88A0C24DD}" type="sibTrans" cxnId="{4345B3CA-8BC7-094E-B65A-57C4B0B426FD}">
      <dgm:prSet/>
      <dgm:spPr/>
      <dgm:t>
        <a:bodyPr/>
        <a:lstStyle/>
        <a:p>
          <a:endParaRPr lang="en-US" sz="1800"/>
        </a:p>
      </dgm:t>
    </dgm:pt>
    <dgm:pt modelId="{B96EBAD4-A119-2E42-AB47-E5B1DF2F0B75}" type="parTrans" cxnId="{4345B3CA-8BC7-094E-B65A-57C4B0B426FD}">
      <dgm:prSet/>
      <dgm:spPr/>
      <dgm:t>
        <a:bodyPr/>
        <a:lstStyle/>
        <a:p>
          <a:endParaRPr lang="en-US" sz="1800"/>
        </a:p>
      </dgm:t>
    </dgm:pt>
    <dgm:pt modelId="{D8432B4D-6464-754F-97DE-B74F43F653DF}">
      <dgm:prSet custT="1"/>
      <dgm:spPr/>
      <dgm:t>
        <a:bodyPr/>
        <a:lstStyle/>
        <a:p>
          <a:r>
            <a:rPr lang="en-US" sz="2400" b="0" i="0" u="none" strike="noStrike" dirty="0">
              <a:solidFill>
                <a:srgbClr val="000000"/>
              </a:solidFill>
              <a:effectLst/>
              <a:latin typeface="Arial" panose="020B0604020202020204" pitchFamily="34" charset="0"/>
            </a:rPr>
            <a:t>Purpose: Identify variance in expression predictions caused by different combinations of filtering, aligning and quantification. </a:t>
          </a:r>
          <a:endParaRPr lang="en-US" sz="2400" b="0" dirty="0">
            <a:effectLst/>
          </a:endParaRPr>
        </a:p>
      </dgm:t>
    </dgm:pt>
    <dgm:pt modelId="{F9F42374-9779-4A4E-A67D-06EF3ECC4550}" type="parTrans" cxnId="{86F65D13-C8D9-784E-AE7B-D00079D136F8}">
      <dgm:prSet/>
      <dgm:spPr/>
      <dgm:t>
        <a:bodyPr/>
        <a:lstStyle/>
        <a:p>
          <a:endParaRPr lang="en-US" sz="1800"/>
        </a:p>
      </dgm:t>
    </dgm:pt>
    <dgm:pt modelId="{44C2D66E-FD8E-C54D-A880-2A3AE63DE396}" type="sibTrans" cxnId="{86F65D13-C8D9-784E-AE7B-D00079D136F8}">
      <dgm:prSet/>
      <dgm:spPr/>
      <dgm:t>
        <a:bodyPr/>
        <a:lstStyle/>
        <a:p>
          <a:endParaRPr lang="en-US" sz="1800"/>
        </a:p>
      </dgm:t>
    </dgm:pt>
    <dgm:pt modelId="{BA56B9A5-F2FD-9D45-B02E-4971329A28DB}">
      <dgm:prSet custT="1"/>
      <dgm:spPr/>
      <dgm:t>
        <a:bodyPr/>
        <a:lstStyle/>
        <a:p>
          <a:r>
            <a:rPr lang="en-US" sz="2400" b="0" i="0" u="none" strike="noStrike" dirty="0">
              <a:solidFill>
                <a:srgbClr val="000000"/>
              </a:solidFill>
              <a:effectLst/>
              <a:latin typeface="Arial" panose="020B0604020202020204" pitchFamily="34" charset="0"/>
            </a:rPr>
            <a:t>Output: table of miRNA transcript counts and fold changes (FC)</a:t>
          </a:r>
          <a:endParaRPr lang="en-US" sz="2400" b="0" dirty="0">
            <a:effectLst/>
          </a:endParaRPr>
        </a:p>
      </dgm:t>
    </dgm:pt>
    <dgm:pt modelId="{EFC45892-66D5-6548-B6EA-C464EC9C5505}" type="parTrans" cxnId="{224F6A00-B10C-7E41-A215-0FD7186AFEC0}">
      <dgm:prSet/>
      <dgm:spPr/>
      <dgm:t>
        <a:bodyPr/>
        <a:lstStyle/>
        <a:p>
          <a:endParaRPr lang="en-US" sz="1800"/>
        </a:p>
      </dgm:t>
    </dgm:pt>
    <dgm:pt modelId="{5C7AAFB7-BC35-FD4D-9585-C3770D678B45}" type="sibTrans" cxnId="{224F6A00-B10C-7E41-A215-0FD7186AFEC0}">
      <dgm:prSet/>
      <dgm:spPr/>
      <dgm:t>
        <a:bodyPr/>
        <a:lstStyle/>
        <a:p>
          <a:endParaRPr lang="en-US" sz="1800"/>
        </a:p>
      </dgm:t>
    </dgm:pt>
    <dgm:pt modelId="{52E2BF16-0A77-9646-AAC7-4DE5A43A50BB}">
      <dgm:prSet phldrT="[Text]" custT="1"/>
      <dgm:spPr/>
      <dgm:t>
        <a:bodyPr/>
        <a:lstStyle/>
        <a:p>
          <a:r>
            <a:rPr lang="en-US" sz="2200" b="1" i="0" u="none" strike="noStrike" dirty="0">
              <a:solidFill>
                <a:srgbClr val="000000"/>
              </a:solidFill>
              <a:effectLst/>
              <a:latin typeface="Arial" panose="020B0604020202020204" pitchFamily="34" charset="0"/>
            </a:rPr>
            <a:t>Trimming and filtering</a:t>
          </a:r>
          <a:endParaRPr lang="en-US" sz="2200" dirty="0"/>
        </a:p>
      </dgm:t>
    </dgm:pt>
    <dgm:pt modelId="{97B0541A-6200-3240-9BEB-E13B92847C60}" type="sibTrans" cxnId="{6C4899AD-27D4-C547-B604-250B9B6429B5}">
      <dgm:prSet/>
      <dgm:spPr/>
      <dgm:t>
        <a:bodyPr/>
        <a:lstStyle/>
        <a:p>
          <a:endParaRPr lang="en-US" sz="1800"/>
        </a:p>
      </dgm:t>
    </dgm:pt>
    <dgm:pt modelId="{3A032D1C-1228-B64E-92CF-215587112B1C}" type="parTrans" cxnId="{6C4899AD-27D4-C547-B604-250B9B6429B5}">
      <dgm:prSet/>
      <dgm:spPr/>
      <dgm:t>
        <a:bodyPr/>
        <a:lstStyle/>
        <a:p>
          <a:endParaRPr lang="en-US" sz="1800"/>
        </a:p>
      </dgm:t>
    </dgm:pt>
    <dgm:pt modelId="{2C0AFD7C-A4E6-D849-B3F3-D84BFBC43726}" type="pres">
      <dgm:prSet presAssocID="{8E2741D7-999C-D843-B390-372DF9826BC1}" presName="linearFlow" presStyleCnt="0">
        <dgm:presLayoutVars>
          <dgm:dir/>
          <dgm:animLvl val="lvl"/>
          <dgm:resizeHandles val="exact"/>
        </dgm:presLayoutVars>
      </dgm:prSet>
      <dgm:spPr/>
    </dgm:pt>
    <dgm:pt modelId="{5ED08BCB-0C5E-5D48-A6C7-C48D7681A289}" type="pres">
      <dgm:prSet presAssocID="{52E2BF16-0A77-9646-AAC7-4DE5A43A50BB}" presName="composite" presStyleCnt="0"/>
      <dgm:spPr/>
    </dgm:pt>
    <dgm:pt modelId="{5A565A1A-02B3-8D40-9122-196F931D2C92}" type="pres">
      <dgm:prSet presAssocID="{52E2BF16-0A77-9646-AAC7-4DE5A43A50BB}" presName="parentText" presStyleLbl="alignNode1" presStyleIdx="0" presStyleCnt="3" custLinFactNeighborY="-2754">
        <dgm:presLayoutVars>
          <dgm:chMax val="1"/>
          <dgm:bulletEnabled val="1"/>
        </dgm:presLayoutVars>
      </dgm:prSet>
      <dgm:spPr/>
    </dgm:pt>
    <dgm:pt modelId="{15C6FFBD-BFE9-8949-9F48-AD857F694318}" type="pres">
      <dgm:prSet presAssocID="{52E2BF16-0A77-9646-AAC7-4DE5A43A50BB}" presName="descendantText" presStyleLbl="alignAcc1" presStyleIdx="0" presStyleCnt="3" custLinFactNeighborY="-4234">
        <dgm:presLayoutVars>
          <dgm:bulletEnabled val="1"/>
        </dgm:presLayoutVars>
      </dgm:prSet>
      <dgm:spPr/>
    </dgm:pt>
    <dgm:pt modelId="{4A65EA36-6186-4A4A-83B9-A49CE4D53647}" type="pres">
      <dgm:prSet presAssocID="{97B0541A-6200-3240-9BEB-E13B92847C60}" presName="sp" presStyleCnt="0"/>
      <dgm:spPr/>
    </dgm:pt>
    <dgm:pt modelId="{F3ECEB7C-96DB-6C48-97C7-425FFEFE9B3C}" type="pres">
      <dgm:prSet presAssocID="{85CDF3EE-7697-174F-BF9D-AA7B07E6429B}" presName="composite" presStyleCnt="0"/>
      <dgm:spPr/>
    </dgm:pt>
    <dgm:pt modelId="{CE820CFB-9AF1-2140-BCAE-B7DC07DF3D3A}" type="pres">
      <dgm:prSet presAssocID="{85CDF3EE-7697-174F-BF9D-AA7B07E6429B}" presName="parentText" presStyleLbl="alignNode1" presStyleIdx="1" presStyleCnt="3" custLinFactNeighborY="-20796">
        <dgm:presLayoutVars>
          <dgm:chMax val="1"/>
          <dgm:bulletEnabled val="1"/>
        </dgm:presLayoutVars>
      </dgm:prSet>
      <dgm:spPr/>
    </dgm:pt>
    <dgm:pt modelId="{EDE74584-71F5-3E42-ADEB-034F56A5F7AE}" type="pres">
      <dgm:prSet presAssocID="{85CDF3EE-7697-174F-BF9D-AA7B07E6429B}" presName="descendantText" presStyleLbl="alignAcc1" presStyleIdx="1" presStyleCnt="3" custLinFactNeighborY="-30334">
        <dgm:presLayoutVars>
          <dgm:bulletEnabled val="1"/>
        </dgm:presLayoutVars>
      </dgm:prSet>
      <dgm:spPr/>
    </dgm:pt>
    <dgm:pt modelId="{25D72D5A-57EC-D943-AB8C-2FA5D8A25156}" type="pres">
      <dgm:prSet presAssocID="{D468BAF9-245D-F54C-8376-5377600D16E2}" presName="sp" presStyleCnt="0"/>
      <dgm:spPr/>
    </dgm:pt>
    <dgm:pt modelId="{B6BAE4BB-1C64-A84D-997C-42CBF4A04679}" type="pres">
      <dgm:prSet presAssocID="{CE05A2D0-2D2A-BA48-A670-49ABE65A27B4}" presName="composite" presStyleCnt="0"/>
      <dgm:spPr/>
    </dgm:pt>
    <dgm:pt modelId="{45FB3006-A2B5-324A-8DD2-60CFD9FCABCB}" type="pres">
      <dgm:prSet presAssocID="{CE05A2D0-2D2A-BA48-A670-49ABE65A27B4}" presName="parentText" presStyleLbl="alignNode1" presStyleIdx="2" presStyleCnt="3" custLinFactNeighborY="-38967">
        <dgm:presLayoutVars>
          <dgm:chMax val="1"/>
          <dgm:bulletEnabled val="1"/>
        </dgm:presLayoutVars>
      </dgm:prSet>
      <dgm:spPr/>
    </dgm:pt>
    <dgm:pt modelId="{A9652345-12E5-0E40-90E0-AB9D31C204EF}" type="pres">
      <dgm:prSet presAssocID="{CE05A2D0-2D2A-BA48-A670-49ABE65A27B4}" presName="descendantText" presStyleLbl="alignAcc1" presStyleIdx="2" presStyleCnt="3" custLinFactNeighborY="-59529">
        <dgm:presLayoutVars>
          <dgm:bulletEnabled val="1"/>
        </dgm:presLayoutVars>
      </dgm:prSet>
      <dgm:spPr/>
    </dgm:pt>
  </dgm:ptLst>
  <dgm:cxnLst>
    <dgm:cxn modelId="{224F6A00-B10C-7E41-A215-0FD7186AFEC0}" srcId="{CE05A2D0-2D2A-BA48-A670-49ABE65A27B4}" destId="{BA56B9A5-F2FD-9D45-B02E-4971329A28DB}" srcOrd="2" destOrd="0" parTransId="{EFC45892-66D5-6548-B6EA-C464EC9C5505}" sibTransId="{5C7AAFB7-BC35-FD4D-9585-C3770D678B45}"/>
    <dgm:cxn modelId="{97F9F001-2BB4-7C48-A4CB-5E4556BFEEC4}" type="presOf" srcId="{CE05A2D0-2D2A-BA48-A670-49ABE65A27B4}" destId="{45FB3006-A2B5-324A-8DD2-60CFD9FCABCB}" srcOrd="0" destOrd="0" presId="urn:microsoft.com/office/officeart/2005/8/layout/chevron2"/>
    <dgm:cxn modelId="{3B464D09-A4F2-8D4D-B42A-A26923B9262C}" type="presOf" srcId="{9A09D41D-A826-9548-B235-0260901AE1B9}" destId="{EDE74584-71F5-3E42-ADEB-034F56A5F7AE}" srcOrd="0" destOrd="1" presId="urn:microsoft.com/office/officeart/2005/8/layout/chevron2"/>
    <dgm:cxn modelId="{86F65D13-C8D9-784E-AE7B-D00079D136F8}" srcId="{CE05A2D0-2D2A-BA48-A670-49ABE65A27B4}" destId="{D8432B4D-6464-754F-97DE-B74F43F653DF}" srcOrd="1" destOrd="0" parTransId="{F9F42374-9779-4A4E-A67D-06EF3ECC4550}" sibTransId="{44C2D66E-FD8E-C54D-A880-2A3AE63DE396}"/>
    <dgm:cxn modelId="{82774624-C8E5-3D45-AD1C-9D82E7A67DC8}" type="presOf" srcId="{E761D1CE-3ECD-3241-88FD-3B33D38C46D8}" destId="{15C6FFBD-BFE9-8949-9F48-AD857F694318}" srcOrd="0" destOrd="0" presId="urn:microsoft.com/office/officeart/2005/8/layout/chevron2"/>
    <dgm:cxn modelId="{ECEFAF4F-4DCE-8B46-93A4-5F542A2C03EF}" srcId="{52E2BF16-0A77-9646-AAC7-4DE5A43A50BB}" destId="{03B3215C-FC16-5642-BC6D-A639CC64ABF6}" srcOrd="2" destOrd="0" parTransId="{7769FFB9-0E9E-F644-96CD-A81B124A9F36}" sibTransId="{066C5F3D-8D67-F64C-BCE4-AD9900635137}"/>
    <dgm:cxn modelId="{3EADE67C-0FA8-DD45-8255-91F84912EDD3}" srcId="{85CDF3EE-7697-174F-BF9D-AA7B07E6429B}" destId="{35E9F291-0A28-5349-B92D-CF5DE3061A51}" srcOrd="0" destOrd="0" parTransId="{F32FDA3F-4CB8-5E4C-8B6E-9A0DE3FB016D}" sibTransId="{7534B74B-D8DB-F84A-B19E-03FE46AF7FD2}"/>
    <dgm:cxn modelId="{EFE69785-563C-6C45-AC1C-A0A9D4C1CB46}" type="presOf" srcId="{8E2741D7-999C-D843-B390-372DF9826BC1}" destId="{2C0AFD7C-A4E6-D849-B3F3-D84BFBC43726}" srcOrd="0" destOrd="0" presId="urn:microsoft.com/office/officeart/2005/8/layout/chevron2"/>
    <dgm:cxn modelId="{441D3889-C404-9944-A5F3-4DAEB8AF3B4F}" type="presOf" srcId="{52E2BF16-0A77-9646-AAC7-4DE5A43A50BB}" destId="{5A565A1A-02B3-8D40-9122-196F931D2C92}" srcOrd="0" destOrd="0" presId="urn:microsoft.com/office/officeart/2005/8/layout/chevron2"/>
    <dgm:cxn modelId="{A05F298A-5E73-4847-BFD0-1C0D57ED3AE7}" srcId="{85CDF3EE-7697-174F-BF9D-AA7B07E6429B}" destId="{870E8EAE-EB54-7047-A79D-983EF19EC8A2}" srcOrd="2" destOrd="0" parTransId="{1239409D-3F0A-354D-8915-85810A95D50A}" sibTransId="{11197E75-58A9-0C4D-A6E2-F21F85304ED5}"/>
    <dgm:cxn modelId="{455EAA8A-B0C4-2F4D-BAEC-A84BDDB11207}" srcId="{52E2BF16-0A77-9646-AAC7-4DE5A43A50BB}" destId="{A905122E-05E8-2843-9F31-F32F5F7FE1D6}" srcOrd="1" destOrd="0" parTransId="{8C587DD2-7D14-C24E-93C7-3E91D0984C57}" sibTransId="{39C2A08E-1E68-534D-836B-27740D98314E}"/>
    <dgm:cxn modelId="{0A730D98-9B65-A340-8EF3-C84158A78F24}" type="presOf" srcId="{85CDF3EE-7697-174F-BF9D-AA7B07E6429B}" destId="{CE820CFB-9AF1-2140-BCAE-B7DC07DF3D3A}" srcOrd="0" destOrd="0" presId="urn:microsoft.com/office/officeart/2005/8/layout/chevron2"/>
    <dgm:cxn modelId="{FDA0B6AC-146D-9D4B-A916-19B539CCDCF4}" type="presOf" srcId="{870E8EAE-EB54-7047-A79D-983EF19EC8A2}" destId="{EDE74584-71F5-3E42-ADEB-034F56A5F7AE}" srcOrd="0" destOrd="2" presId="urn:microsoft.com/office/officeart/2005/8/layout/chevron2"/>
    <dgm:cxn modelId="{6C4899AD-27D4-C547-B604-250B9B6429B5}" srcId="{8E2741D7-999C-D843-B390-372DF9826BC1}" destId="{52E2BF16-0A77-9646-AAC7-4DE5A43A50BB}" srcOrd="0" destOrd="0" parTransId="{3A032D1C-1228-B64E-92CF-215587112B1C}" sibTransId="{97B0541A-6200-3240-9BEB-E13B92847C60}"/>
    <dgm:cxn modelId="{20D74FB4-715F-694E-B0FB-C67BF6BBDB36}" type="presOf" srcId="{35E9F291-0A28-5349-B92D-CF5DE3061A51}" destId="{EDE74584-71F5-3E42-ADEB-034F56A5F7AE}" srcOrd="0" destOrd="0" presId="urn:microsoft.com/office/officeart/2005/8/layout/chevron2"/>
    <dgm:cxn modelId="{E625CFB8-90DF-F440-B917-5B1AEB1940BF}" type="presOf" srcId="{07480722-3E05-A24F-8399-A98A6924F86F}" destId="{A9652345-12E5-0E40-90E0-AB9D31C204EF}" srcOrd="0" destOrd="0" presId="urn:microsoft.com/office/officeart/2005/8/layout/chevron2"/>
    <dgm:cxn modelId="{3DE770B9-1DE4-A645-93EB-FD5F471773B1}" srcId="{52E2BF16-0A77-9646-AAC7-4DE5A43A50BB}" destId="{E761D1CE-3ECD-3241-88FD-3B33D38C46D8}" srcOrd="0" destOrd="0" parTransId="{C45CFBD9-B429-C644-BF5A-111CF91393F0}" sibTransId="{3881B0E7-75D9-434E-ACBD-5C83EF304074}"/>
    <dgm:cxn modelId="{2A0078BE-9FB7-FD4C-BEAE-8BD601E746A0}" srcId="{85CDF3EE-7697-174F-BF9D-AA7B07E6429B}" destId="{9A09D41D-A826-9548-B235-0260901AE1B9}" srcOrd="1" destOrd="0" parTransId="{CE941410-D968-3F40-8A3F-E09F1DF8FF3F}" sibTransId="{387425DC-4939-A242-821C-5FEF2278D653}"/>
    <dgm:cxn modelId="{4345B3CA-8BC7-094E-B65A-57C4B0B426FD}" srcId="{8E2741D7-999C-D843-B390-372DF9826BC1}" destId="{CE05A2D0-2D2A-BA48-A670-49ABE65A27B4}" srcOrd="2" destOrd="0" parTransId="{B96EBAD4-A119-2E42-AB47-E5B1DF2F0B75}" sibTransId="{BC68E8F5-4372-2249-B77B-55B88A0C24DD}"/>
    <dgm:cxn modelId="{4BC583EE-5A94-494E-BD73-DC61C6B93799}" srcId="{8E2741D7-999C-D843-B390-372DF9826BC1}" destId="{85CDF3EE-7697-174F-BF9D-AA7B07E6429B}" srcOrd="1" destOrd="0" parTransId="{76AF7793-34B8-D846-A63E-65E4B52526C8}" sibTransId="{D468BAF9-245D-F54C-8376-5377600D16E2}"/>
    <dgm:cxn modelId="{F15785F2-D295-9A47-8A9C-5EBB545FF679}" type="presOf" srcId="{A905122E-05E8-2843-9F31-F32F5F7FE1D6}" destId="{15C6FFBD-BFE9-8949-9F48-AD857F694318}" srcOrd="0" destOrd="1" presId="urn:microsoft.com/office/officeart/2005/8/layout/chevron2"/>
    <dgm:cxn modelId="{889E5CF4-CC1D-F34B-B5BA-229E1A7EE90D}" type="presOf" srcId="{03B3215C-FC16-5642-BC6D-A639CC64ABF6}" destId="{15C6FFBD-BFE9-8949-9F48-AD857F694318}" srcOrd="0" destOrd="2" presId="urn:microsoft.com/office/officeart/2005/8/layout/chevron2"/>
    <dgm:cxn modelId="{DD5886F4-D07C-7148-B040-E2C109EA5B0B}" srcId="{CE05A2D0-2D2A-BA48-A670-49ABE65A27B4}" destId="{07480722-3E05-A24F-8399-A98A6924F86F}" srcOrd="0" destOrd="0" parTransId="{66D4ADEE-FB51-FA41-9505-78CB51C53DF6}" sibTransId="{D9D6D1C2-77C3-DA4C-A288-FA3103BCD38D}"/>
    <dgm:cxn modelId="{3626E8F7-7744-D140-A4D0-327B89B6D959}" type="presOf" srcId="{D8432B4D-6464-754F-97DE-B74F43F653DF}" destId="{A9652345-12E5-0E40-90E0-AB9D31C204EF}" srcOrd="0" destOrd="1" presId="urn:microsoft.com/office/officeart/2005/8/layout/chevron2"/>
    <dgm:cxn modelId="{32B3BBFC-C53A-5349-9165-5C18F85B7CF8}" type="presOf" srcId="{BA56B9A5-F2FD-9D45-B02E-4971329A28DB}" destId="{A9652345-12E5-0E40-90E0-AB9D31C204EF}" srcOrd="0" destOrd="2" presId="urn:microsoft.com/office/officeart/2005/8/layout/chevron2"/>
    <dgm:cxn modelId="{10A89BAE-12BF-E54A-8303-1D5ED587A7AE}" type="presParOf" srcId="{2C0AFD7C-A4E6-D849-B3F3-D84BFBC43726}" destId="{5ED08BCB-0C5E-5D48-A6C7-C48D7681A289}" srcOrd="0" destOrd="0" presId="urn:microsoft.com/office/officeart/2005/8/layout/chevron2"/>
    <dgm:cxn modelId="{21B70B87-3FCC-D641-AEC1-275A0A4E6AF2}" type="presParOf" srcId="{5ED08BCB-0C5E-5D48-A6C7-C48D7681A289}" destId="{5A565A1A-02B3-8D40-9122-196F931D2C92}" srcOrd="0" destOrd="0" presId="urn:microsoft.com/office/officeart/2005/8/layout/chevron2"/>
    <dgm:cxn modelId="{0CB12A18-DE98-6342-80AB-4CD9F0FF4482}" type="presParOf" srcId="{5ED08BCB-0C5E-5D48-A6C7-C48D7681A289}" destId="{15C6FFBD-BFE9-8949-9F48-AD857F694318}" srcOrd="1" destOrd="0" presId="urn:microsoft.com/office/officeart/2005/8/layout/chevron2"/>
    <dgm:cxn modelId="{81271003-0540-9A47-B98D-684A29CAABB9}" type="presParOf" srcId="{2C0AFD7C-A4E6-D849-B3F3-D84BFBC43726}" destId="{4A65EA36-6186-4A4A-83B9-A49CE4D53647}" srcOrd="1" destOrd="0" presId="urn:microsoft.com/office/officeart/2005/8/layout/chevron2"/>
    <dgm:cxn modelId="{46F3ECC8-5473-2E42-B4C1-C198D3511316}" type="presParOf" srcId="{2C0AFD7C-A4E6-D849-B3F3-D84BFBC43726}" destId="{F3ECEB7C-96DB-6C48-97C7-425FFEFE9B3C}" srcOrd="2" destOrd="0" presId="urn:microsoft.com/office/officeart/2005/8/layout/chevron2"/>
    <dgm:cxn modelId="{EF5E5FFE-6AFC-9E47-A525-55A8B58B81ED}" type="presParOf" srcId="{F3ECEB7C-96DB-6C48-97C7-425FFEFE9B3C}" destId="{CE820CFB-9AF1-2140-BCAE-B7DC07DF3D3A}" srcOrd="0" destOrd="0" presId="urn:microsoft.com/office/officeart/2005/8/layout/chevron2"/>
    <dgm:cxn modelId="{E5F1D8AC-40C8-8642-B7D5-D7F662F65F1A}" type="presParOf" srcId="{F3ECEB7C-96DB-6C48-97C7-425FFEFE9B3C}" destId="{EDE74584-71F5-3E42-ADEB-034F56A5F7AE}" srcOrd="1" destOrd="0" presId="urn:microsoft.com/office/officeart/2005/8/layout/chevron2"/>
    <dgm:cxn modelId="{ED2BE52B-7D35-9C4A-BC8D-61A894FAD42A}" type="presParOf" srcId="{2C0AFD7C-A4E6-D849-B3F3-D84BFBC43726}" destId="{25D72D5A-57EC-D943-AB8C-2FA5D8A25156}" srcOrd="3" destOrd="0" presId="urn:microsoft.com/office/officeart/2005/8/layout/chevron2"/>
    <dgm:cxn modelId="{C2A1191C-1A78-6C45-AF35-A8F299E270C1}" type="presParOf" srcId="{2C0AFD7C-A4E6-D849-B3F3-D84BFBC43726}" destId="{B6BAE4BB-1C64-A84D-997C-42CBF4A04679}" srcOrd="4" destOrd="0" presId="urn:microsoft.com/office/officeart/2005/8/layout/chevron2"/>
    <dgm:cxn modelId="{9773C4E8-4F46-2C46-BFD0-EAF57964E9FF}" type="presParOf" srcId="{B6BAE4BB-1C64-A84D-997C-42CBF4A04679}" destId="{45FB3006-A2B5-324A-8DD2-60CFD9FCABCB}" srcOrd="0" destOrd="0" presId="urn:microsoft.com/office/officeart/2005/8/layout/chevron2"/>
    <dgm:cxn modelId="{D621DCCB-DFF5-864E-BCE0-F1CCCEDCC7A1}" type="presParOf" srcId="{B6BAE4BB-1C64-A84D-997C-42CBF4A04679}" destId="{A9652345-12E5-0E40-90E0-AB9D31C204E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2741D7-999C-D843-B390-372DF9826BC1}"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E761D1CE-3ECD-3241-88FD-3B33D38C46D8}">
      <dgm:prSet phldrT="[Text]" custT="1"/>
      <dgm:spPr/>
      <dgm:t>
        <a:bodyPr/>
        <a:lstStyle/>
        <a:p>
          <a:r>
            <a:rPr lang="en-US" sz="2400" b="0" i="0" u="none" strike="noStrike" dirty="0">
              <a:solidFill>
                <a:srgbClr val="000000"/>
              </a:solidFill>
              <a:effectLst/>
              <a:latin typeface="Arial" panose="020B0604020202020204" pitchFamily="34" charset="0"/>
            </a:rPr>
            <a:t>Tools compared:</a:t>
          </a:r>
          <a:r>
            <a:rPr lang="en-US" sz="2400" b="1"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Cutadapt</a:t>
          </a:r>
          <a:r>
            <a:rPr lang="en-US" sz="2400" b="1" i="0" u="none" strike="noStrike" dirty="0">
              <a:solidFill>
                <a:srgbClr val="000000"/>
              </a:solidFill>
              <a:effectLst/>
              <a:latin typeface="Arial" panose="020B0604020202020204" pitchFamily="34" charset="0"/>
            </a:rPr>
            <a:t>, </a:t>
          </a:r>
          <a:r>
            <a:rPr lang="en-US" sz="2400" b="1" i="0" u="none" strike="noStrike" dirty="0" err="1">
              <a:solidFill>
                <a:srgbClr val="000000"/>
              </a:solidFill>
              <a:effectLst/>
              <a:latin typeface="Arial" panose="020B0604020202020204" pitchFamily="34" charset="0"/>
            </a:rPr>
            <a:t>TrimGalore</a:t>
          </a:r>
          <a:r>
            <a:rPr lang="en-US" sz="2400" b="0"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Seqkit</a:t>
          </a:r>
          <a:endParaRPr lang="en-US" sz="2400" b="0" dirty="0"/>
        </a:p>
      </dgm:t>
    </dgm:pt>
    <dgm:pt modelId="{C45CFBD9-B429-C644-BF5A-111CF91393F0}" type="parTrans" cxnId="{3DE770B9-1DE4-A645-93EB-FD5F471773B1}">
      <dgm:prSet/>
      <dgm:spPr/>
      <dgm:t>
        <a:bodyPr/>
        <a:lstStyle/>
        <a:p>
          <a:endParaRPr lang="en-US" sz="1800"/>
        </a:p>
      </dgm:t>
    </dgm:pt>
    <dgm:pt modelId="{3881B0E7-75D9-434E-ACBD-5C83EF304074}" type="sibTrans" cxnId="{3DE770B9-1DE4-A645-93EB-FD5F471773B1}">
      <dgm:prSet/>
      <dgm:spPr/>
      <dgm:t>
        <a:bodyPr/>
        <a:lstStyle/>
        <a:p>
          <a:endParaRPr lang="en-US" sz="1800"/>
        </a:p>
      </dgm:t>
    </dgm:pt>
    <dgm:pt modelId="{85CDF3EE-7697-174F-BF9D-AA7B07E6429B}">
      <dgm:prSet phldrT="[Text]" custT="1"/>
      <dgm:spPr/>
      <dgm:t>
        <a:bodyPr/>
        <a:lstStyle/>
        <a:p>
          <a:r>
            <a:rPr lang="en-US" sz="2200" b="1" i="0" u="none" strike="noStrike" dirty="0">
              <a:solidFill>
                <a:srgbClr val="000000"/>
              </a:solidFill>
              <a:effectLst/>
              <a:latin typeface="Arial" panose="020B0604020202020204" pitchFamily="34" charset="0"/>
            </a:rPr>
            <a:t>Alignment stages</a:t>
          </a:r>
          <a:endParaRPr lang="en-US" sz="2200" dirty="0"/>
        </a:p>
      </dgm:t>
    </dgm:pt>
    <dgm:pt modelId="{76AF7793-34B8-D846-A63E-65E4B52526C8}" type="parTrans" cxnId="{4BC583EE-5A94-494E-BD73-DC61C6B93799}">
      <dgm:prSet/>
      <dgm:spPr/>
      <dgm:t>
        <a:bodyPr/>
        <a:lstStyle/>
        <a:p>
          <a:endParaRPr lang="en-US" sz="1800"/>
        </a:p>
      </dgm:t>
    </dgm:pt>
    <dgm:pt modelId="{D468BAF9-245D-F54C-8376-5377600D16E2}" type="sibTrans" cxnId="{4BC583EE-5A94-494E-BD73-DC61C6B93799}">
      <dgm:prSet/>
      <dgm:spPr/>
      <dgm:t>
        <a:bodyPr/>
        <a:lstStyle/>
        <a:p>
          <a:endParaRPr lang="en-US" sz="1800"/>
        </a:p>
      </dgm:t>
    </dgm:pt>
    <dgm:pt modelId="{35E9F291-0A28-5349-B92D-CF5DE3061A51}">
      <dgm:prSet phldrT="[Text]" custT="1"/>
      <dgm:spPr/>
      <dgm:t>
        <a:bodyPr/>
        <a:lstStyle/>
        <a:p>
          <a:r>
            <a:rPr lang="en-US" sz="2400" b="0" i="0" u="none" strike="noStrike" dirty="0">
              <a:solidFill>
                <a:srgbClr val="000000"/>
              </a:solidFill>
              <a:effectLst/>
              <a:latin typeface="Arial" panose="020B0604020202020204" pitchFamily="34" charset="0"/>
            </a:rPr>
            <a:t>Tools compared: BWA</a:t>
          </a:r>
          <a:r>
            <a:rPr lang="en-US" sz="2400" b="1" i="0" u="none" strike="noStrike" dirty="0">
              <a:solidFill>
                <a:srgbClr val="000000"/>
              </a:solidFill>
              <a:effectLst/>
              <a:latin typeface="Arial" panose="020B0604020202020204" pitchFamily="34" charset="0"/>
            </a:rPr>
            <a:t>, Bowtie1 (BT1)</a:t>
          </a:r>
          <a:r>
            <a:rPr lang="en-US" sz="2400" b="0" i="0" u="none" strike="noStrike" dirty="0">
              <a:solidFill>
                <a:srgbClr val="000000"/>
              </a:solidFill>
              <a:effectLst/>
              <a:latin typeface="Arial" panose="020B0604020202020204" pitchFamily="34" charset="0"/>
            </a:rPr>
            <a:t>, </a:t>
          </a:r>
          <a:r>
            <a:rPr lang="en-US" sz="2400" b="1" i="0" u="none" strike="noStrike" dirty="0">
              <a:solidFill>
                <a:srgbClr val="000000"/>
              </a:solidFill>
              <a:effectLst/>
              <a:latin typeface="Arial" panose="020B0604020202020204" pitchFamily="34" charset="0"/>
            </a:rPr>
            <a:t>Bowtie2 (BT2)</a:t>
          </a:r>
          <a:r>
            <a:rPr lang="en-US" sz="2400" b="0" i="0" u="none" strike="noStrike" dirty="0">
              <a:solidFill>
                <a:srgbClr val="000000"/>
              </a:solidFill>
              <a:effectLst/>
              <a:latin typeface="Arial" panose="020B0604020202020204" pitchFamily="34" charset="0"/>
            </a:rPr>
            <a:t>, BT1_BestStrata, BT2_VerySenitiveLocal, BT2_VerySensitive</a:t>
          </a:r>
          <a:endParaRPr lang="en-US" sz="2400" b="0" dirty="0"/>
        </a:p>
      </dgm:t>
    </dgm:pt>
    <dgm:pt modelId="{F32FDA3F-4CB8-5E4C-8B6E-9A0DE3FB016D}" type="parTrans" cxnId="{3EADE67C-0FA8-DD45-8255-91F84912EDD3}">
      <dgm:prSet/>
      <dgm:spPr/>
      <dgm:t>
        <a:bodyPr/>
        <a:lstStyle/>
        <a:p>
          <a:endParaRPr lang="en-US" sz="1800"/>
        </a:p>
      </dgm:t>
    </dgm:pt>
    <dgm:pt modelId="{7534B74B-D8DB-F84A-B19E-03FE46AF7FD2}" type="sibTrans" cxnId="{3EADE67C-0FA8-DD45-8255-91F84912EDD3}">
      <dgm:prSet/>
      <dgm:spPr/>
      <dgm:t>
        <a:bodyPr/>
        <a:lstStyle/>
        <a:p>
          <a:endParaRPr lang="en-US" sz="1800"/>
        </a:p>
      </dgm:t>
    </dgm:pt>
    <dgm:pt modelId="{07480722-3E05-A24F-8399-A98A6924F86F}">
      <dgm:prSet phldrT="[Text]" custT="1"/>
      <dgm:spPr/>
      <dgm:t>
        <a:bodyPr/>
        <a:lstStyle/>
        <a:p>
          <a:r>
            <a:rPr lang="en-US" sz="2400" b="0" i="0" u="none" strike="noStrike" dirty="0">
              <a:solidFill>
                <a:srgbClr val="000000"/>
              </a:solidFill>
              <a:effectLst/>
              <a:latin typeface="Arial" panose="020B0604020202020204" pitchFamily="34" charset="0"/>
            </a:rPr>
            <a:t>Tools compared: </a:t>
          </a:r>
          <a:r>
            <a:rPr lang="en-US" sz="2400" b="1" i="0" u="none" strike="noStrike" dirty="0">
              <a:solidFill>
                <a:srgbClr val="000000"/>
              </a:solidFill>
              <a:effectLst/>
              <a:latin typeface="Arial" panose="020B0604020202020204" pitchFamily="34" charset="0"/>
            </a:rPr>
            <a:t>mirDeep2_Quantifier, </a:t>
          </a:r>
          <a:r>
            <a:rPr lang="en-US" sz="2400" b="0" i="0" u="none" strike="noStrike" dirty="0">
              <a:solidFill>
                <a:srgbClr val="000000"/>
              </a:solidFill>
              <a:effectLst/>
              <a:latin typeface="Arial" panose="020B0604020202020204" pitchFamily="34" charset="0"/>
            </a:rPr>
            <a:t>SAMTOOLS IDXSTAT, RSEM, </a:t>
          </a:r>
          <a:r>
            <a:rPr lang="en-US" sz="2400" b="0" i="0" u="none" strike="noStrike" dirty="0" err="1">
              <a:solidFill>
                <a:srgbClr val="000000"/>
              </a:solidFill>
              <a:effectLst/>
              <a:latin typeface="Arial" panose="020B0604020202020204" pitchFamily="34" charset="0"/>
            </a:rPr>
            <a:t>FeatureCount</a:t>
          </a:r>
          <a:r>
            <a:rPr lang="en-US" sz="2400" b="0" i="0" u="none" strike="noStrike" dirty="0">
              <a:solidFill>
                <a:srgbClr val="000000"/>
              </a:solidFill>
              <a:effectLst/>
              <a:latin typeface="Arial" panose="020B0604020202020204" pitchFamily="34" charset="0"/>
            </a:rPr>
            <a:t>, </a:t>
          </a:r>
          <a:r>
            <a:rPr lang="en-US" sz="2400" b="0" i="0" u="none" strike="noStrike" dirty="0" err="1">
              <a:solidFill>
                <a:srgbClr val="000000"/>
              </a:solidFill>
              <a:effectLst/>
              <a:latin typeface="Arial" panose="020B0604020202020204" pitchFamily="34" charset="0"/>
            </a:rPr>
            <a:t>HTseqCount</a:t>
          </a:r>
          <a:r>
            <a:rPr lang="en-US" sz="2400" b="0" i="0" u="none" strike="noStrike" dirty="0">
              <a:solidFill>
                <a:srgbClr val="000000"/>
              </a:solidFill>
              <a:effectLst/>
              <a:latin typeface="Arial" panose="020B0604020202020204" pitchFamily="34" charset="0"/>
            </a:rPr>
            <a:t>.</a:t>
          </a:r>
          <a:endParaRPr lang="en-US" sz="2400" b="0" dirty="0"/>
        </a:p>
      </dgm:t>
    </dgm:pt>
    <dgm:pt modelId="{66D4ADEE-FB51-FA41-9505-78CB51C53DF6}" type="parTrans" cxnId="{DD5886F4-D07C-7148-B040-E2C109EA5B0B}">
      <dgm:prSet/>
      <dgm:spPr/>
      <dgm:t>
        <a:bodyPr/>
        <a:lstStyle/>
        <a:p>
          <a:endParaRPr lang="en-US" sz="1800"/>
        </a:p>
      </dgm:t>
    </dgm:pt>
    <dgm:pt modelId="{D9D6D1C2-77C3-DA4C-A288-FA3103BCD38D}" type="sibTrans" cxnId="{DD5886F4-D07C-7148-B040-E2C109EA5B0B}">
      <dgm:prSet/>
      <dgm:spPr/>
      <dgm:t>
        <a:bodyPr/>
        <a:lstStyle/>
        <a:p>
          <a:endParaRPr lang="en-US" sz="1800"/>
        </a:p>
      </dgm:t>
    </dgm:pt>
    <dgm:pt modelId="{A905122E-05E8-2843-9F31-F32F5F7FE1D6}">
      <dgm:prSet custT="1"/>
      <dgm:spPr/>
      <dgm:t>
        <a:bodyPr/>
        <a:lstStyle/>
        <a:p>
          <a:r>
            <a:rPr lang="en-US" sz="2400" b="0" i="0" u="none" strike="noStrike" dirty="0">
              <a:solidFill>
                <a:srgbClr val="000000"/>
              </a:solidFill>
              <a:effectLst/>
              <a:latin typeface="Arial" panose="020B0604020202020204" pitchFamily="34" charset="0"/>
            </a:rPr>
            <a:t>Purpose: Remove adapter sequences, trim low-quality bases, and filter out low-quality reads</a:t>
          </a:r>
          <a:endParaRPr lang="en-US" sz="2400" b="0" dirty="0">
            <a:effectLst/>
          </a:endParaRPr>
        </a:p>
      </dgm:t>
    </dgm:pt>
    <dgm:pt modelId="{8C587DD2-7D14-C24E-93C7-3E91D0984C57}" type="parTrans" cxnId="{455EAA8A-B0C4-2F4D-BAEC-A84BDDB11207}">
      <dgm:prSet/>
      <dgm:spPr/>
      <dgm:t>
        <a:bodyPr/>
        <a:lstStyle/>
        <a:p>
          <a:endParaRPr lang="en-US" sz="1800"/>
        </a:p>
      </dgm:t>
    </dgm:pt>
    <dgm:pt modelId="{39C2A08E-1E68-534D-836B-27740D98314E}" type="sibTrans" cxnId="{455EAA8A-B0C4-2F4D-BAEC-A84BDDB11207}">
      <dgm:prSet/>
      <dgm:spPr/>
      <dgm:t>
        <a:bodyPr/>
        <a:lstStyle/>
        <a:p>
          <a:endParaRPr lang="en-US" sz="1800"/>
        </a:p>
      </dgm:t>
    </dgm:pt>
    <dgm:pt modelId="{03B3215C-FC16-5642-BC6D-A639CC64ABF6}">
      <dgm:prSet custT="1"/>
      <dgm:spPr/>
      <dgm:t>
        <a:bodyPr/>
        <a:lstStyle/>
        <a:p>
          <a:r>
            <a:rPr lang="en-US" sz="2400" b="0" i="0" u="none" strike="noStrike" dirty="0">
              <a:solidFill>
                <a:srgbClr val="000000"/>
              </a:solidFill>
              <a:effectLst/>
              <a:latin typeface="Arial" panose="020B0604020202020204" pitchFamily="34" charset="0"/>
            </a:rPr>
            <a:t>Output: Cleaned FASTQ files</a:t>
          </a:r>
          <a:endParaRPr lang="en-US" sz="2400" b="0" dirty="0">
            <a:effectLst/>
          </a:endParaRPr>
        </a:p>
      </dgm:t>
    </dgm:pt>
    <dgm:pt modelId="{7769FFB9-0E9E-F644-96CD-A81B124A9F36}" type="parTrans" cxnId="{ECEFAF4F-4DCE-8B46-93A4-5F542A2C03EF}">
      <dgm:prSet/>
      <dgm:spPr/>
      <dgm:t>
        <a:bodyPr/>
        <a:lstStyle/>
        <a:p>
          <a:endParaRPr lang="en-US" sz="1800"/>
        </a:p>
      </dgm:t>
    </dgm:pt>
    <dgm:pt modelId="{066C5F3D-8D67-F64C-BCE4-AD9900635137}" type="sibTrans" cxnId="{ECEFAF4F-4DCE-8B46-93A4-5F542A2C03EF}">
      <dgm:prSet/>
      <dgm:spPr/>
      <dgm:t>
        <a:bodyPr/>
        <a:lstStyle/>
        <a:p>
          <a:endParaRPr lang="en-US" sz="1800"/>
        </a:p>
      </dgm:t>
    </dgm:pt>
    <dgm:pt modelId="{9A09D41D-A826-9548-B235-0260901AE1B9}">
      <dgm:prSet custT="1"/>
      <dgm:spPr/>
      <dgm:t>
        <a:bodyPr/>
        <a:lstStyle/>
        <a:p>
          <a:r>
            <a:rPr lang="en-US" sz="2400" b="0" i="0" u="none" strike="noStrike" dirty="0">
              <a:solidFill>
                <a:srgbClr val="000000"/>
              </a:solidFill>
              <a:effectLst/>
              <a:latin typeface="Arial" panose="020B0604020202020204" pitchFamily="34" charset="0"/>
            </a:rPr>
            <a:t>Purpose: Compare alignment accuracy and quantity using a range of miRNA specific templates from </a:t>
          </a:r>
          <a:r>
            <a:rPr lang="en-US" sz="2400" b="0" i="0" u="none" strike="noStrike" dirty="0" err="1">
              <a:solidFill>
                <a:srgbClr val="000000"/>
              </a:solidFill>
              <a:effectLst/>
              <a:latin typeface="Arial" panose="020B0604020202020204" pitchFamily="34" charset="0"/>
            </a:rPr>
            <a:t>mirBASE</a:t>
          </a:r>
          <a:r>
            <a:rPr lang="en-US" sz="2400" b="0" i="0" u="none" strike="noStrike" dirty="0">
              <a:solidFill>
                <a:srgbClr val="000000"/>
              </a:solidFill>
              <a:effectLst/>
              <a:latin typeface="Arial" panose="020B0604020202020204" pitchFamily="34" charset="0"/>
            </a:rPr>
            <a:t> and </a:t>
          </a:r>
          <a:r>
            <a:rPr lang="en-US" sz="2400" b="0" i="0" u="none" strike="noStrike" dirty="0" err="1">
              <a:solidFill>
                <a:srgbClr val="000000"/>
              </a:solidFill>
              <a:effectLst/>
              <a:latin typeface="Arial" panose="020B0604020202020204" pitchFamily="34" charset="0"/>
            </a:rPr>
            <a:t>mirGeneDB</a:t>
          </a:r>
          <a:r>
            <a:rPr lang="en-US" sz="2400" b="0" i="0" u="none" strike="noStrike" dirty="0">
              <a:solidFill>
                <a:srgbClr val="000000"/>
              </a:solidFill>
              <a:effectLst/>
              <a:latin typeface="Arial" panose="020B0604020202020204" pitchFamily="34" charset="0"/>
            </a:rPr>
            <a:t>.</a:t>
          </a:r>
          <a:endParaRPr lang="en-US" sz="2400" b="0" dirty="0">
            <a:effectLst/>
          </a:endParaRPr>
        </a:p>
      </dgm:t>
    </dgm:pt>
    <dgm:pt modelId="{CE941410-D968-3F40-8A3F-E09F1DF8FF3F}" type="parTrans" cxnId="{2A0078BE-9FB7-FD4C-BEAE-8BD601E746A0}">
      <dgm:prSet/>
      <dgm:spPr/>
      <dgm:t>
        <a:bodyPr/>
        <a:lstStyle/>
        <a:p>
          <a:endParaRPr lang="en-US" sz="1800"/>
        </a:p>
      </dgm:t>
    </dgm:pt>
    <dgm:pt modelId="{387425DC-4939-A242-821C-5FEF2278D653}" type="sibTrans" cxnId="{2A0078BE-9FB7-FD4C-BEAE-8BD601E746A0}">
      <dgm:prSet/>
      <dgm:spPr/>
      <dgm:t>
        <a:bodyPr/>
        <a:lstStyle/>
        <a:p>
          <a:endParaRPr lang="en-US" sz="1800"/>
        </a:p>
      </dgm:t>
    </dgm:pt>
    <dgm:pt modelId="{870E8EAE-EB54-7047-A79D-983EF19EC8A2}">
      <dgm:prSet custT="1"/>
      <dgm:spPr/>
      <dgm:t>
        <a:bodyPr/>
        <a:lstStyle/>
        <a:p>
          <a:r>
            <a:rPr lang="en-US" sz="2400" b="0" i="0" u="none" strike="noStrike" dirty="0">
              <a:solidFill>
                <a:srgbClr val="000000"/>
              </a:solidFill>
              <a:effectLst/>
              <a:latin typeface="Arial" panose="020B0604020202020204" pitchFamily="34" charset="0"/>
            </a:rPr>
            <a:t>Output: Alignment files (SAM, BAM, BAI, BED)</a:t>
          </a:r>
          <a:endParaRPr lang="en-US" sz="2400" b="0" dirty="0">
            <a:effectLst/>
          </a:endParaRPr>
        </a:p>
      </dgm:t>
    </dgm:pt>
    <dgm:pt modelId="{1239409D-3F0A-354D-8915-85810A95D50A}" type="parTrans" cxnId="{A05F298A-5E73-4847-BFD0-1C0D57ED3AE7}">
      <dgm:prSet/>
      <dgm:spPr/>
      <dgm:t>
        <a:bodyPr/>
        <a:lstStyle/>
        <a:p>
          <a:endParaRPr lang="en-US" sz="1800"/>
        </a:p>
      </dgm:t>
    </dgm:pt>
    <dgm:pt modelId="{11197E75-58A9-0C4D-A6E2-F21F85304ED5}" type="sibTrans" cxnId="{A05F298A-5E73-4847-BFD0-1C0D57ED3AE7}">
      <dgm:prSet/>
      <dgm:spPr/>
      <dgm:t>
        <a:bodyPr/>
        <a:lstStyle/>
        <a:p>
          <a:endParaRPr lang="en-US" sz="1800"/>
        </a:p>
      </dgm:t>
    </dgm:pt>
    <dgm:pt modelId="{CE05A2D0-2D2A-BA48-A670-49ABE65A27B4}">
      <dgm:prSet phldrT="[Text]" custT="1"/>
      <dgm:spPr/>
      <dgm:t>
        <a:bodyPr/>
        <a:lstStyle/>
        <a:p>
          <a:r>
            <a:rPr lang="en-US" sz="2200" b="1" i="0" u="none" strike="noStrike" dirty="0">
              <a:solidFill>
                <a:srgbClr val="000000"/>
              </a:solidFill>
              <a:effectLst/>
              <a:latin typeface="Arial" panose="020B0604020202020204" pitchFamily="34" charset="0"/>
            </a:rPr>
            <a:t>Counting miRNA transcripts</a:t>
          </a:r>
          <a:endParaRPr lang="en-US" sz="2200" dirty="0"/>
        </a:p>
      </dgm:t>
    </dgm:pt>
    <dgm:pt modelId="{BC68E8F5-4372-2249-B77B-55B88A0C24DD}" type="sibTrans" cxnId="{4345B3CA-8BC7-094E-B65A-57C4B0B426FD}">
      <dgm:prSet/>
      <dgm:spPr/>
      <dgm:t>
        <a:bodyPr/>
        <a:lstStyle/>
        <a:p>
          <a:endParaRPr lang="en-US" sz="1800"/>
        </a:p>
      </dgm:t>
    </dgm:pt>
    <dgm:pt modelId="{B96EBAD4-A119-2E42-AB47-E5B1DF2F0B75}" type="parTrans" cxnId="{4345B3CA-8BC7-094E-B65A-57C4B0B426FD}">
      <dgm:prSet/>
      <dgm:spPr/>
      <dgm:t>
        <a:bodyPr/>
        <a:lstStyle/>
        <a:p>
          <a:endParaRPr lang="en-US" sz="1800"/>
        </a:p>
      </dgm:t>
    </dgm:pt>
    <dgm:pt modelId="{D8432B4D-6464-754F-97DE-B74F43F653DF}">
      <dgm:prSet custT="1"/>
      <dgm:spPr/>
      <dgm:t>
        <a:bodyPr/>
        <a:lstStyle/>
        <a:p>
          <a:r>
            <a:rPr lang="en-US" sz="2400" b="0" i="0" u="none" strike="noStrike" dirty="0">
              <a:solidFill>
                <a:srgbClr val="000000"/>
              </a:solidFill>
              <a:effectLst/>
              <a:latin typeface="Arial" panose="020B0604020202020204" pitchFamily="34" charset="0"/>
            </a:rPr>
            <a:t>Purpose: Identify variance in expression predictions caused by different combinations of filtering, aligning and quantification. </a:t>
          </a:r>
          <a:endParaRPr lang="en-US" sz="2400" b="0" dirty="0">
            <a:effectLst/>
          </a:endParaRPr>
        </a:p>
      </dgm:t>
    </dgm:pt>
    <dgm:pt modelId="{F9F42374-9779-4A4E-A67D-06EF3ECC4550}" type="parTrans" cxnId="{86F65D13-C8D9-784E-AE7B-D00079D136F8}">
      <dgm:prSet/>
      <dgm:spPr/>
      <dgm:t>
        <a:bodyPr/>
        <a:lstStyle/>
        <a:p>
          <a:endParaRPr lang="en-US" sz="1800"/>
        </a:p>
      </dgm:t>
    </dgm:pt>
    <dgm:pt modelId="{44C2D66E-FD8E-C54D-A880-2A3AE63DE396}" type="sibTrans" cxnId="{86F65D13-C8D9-784E-AE7B-D00079D136F8}">
      <dgm:prSet/>
      <dgm:spPr/>
      <dgm:t>
        <a:bodyPr/>
        <a:lstStyle/>
        <a:p>
          <a:endParaRPr lang="en-US" sz="1800"/>
        </a:p>
      </dgm:t>
    </dgm:pt>
    <dgm:pt modelId="{BA56B9A5-F2FD-9D45-B02E-4971329A28DB}">
      <dgm:prSet custT="1"/>
      <dgm:spPr/>
      <dgm:t>
        <a:bodyPr/>
        <a:lstStyle/>
        <a:p>
          <a:r>
            <a:rPr lang="en-US" sz="2400" b="0" i="0" u="none" strike="noStrike" dirty="0">
              <a:solidFill>
                <a:srgbClr val="000000"/>
              </a:solidFill>
              <a:effectLst/>
              <a:latin typeface="Arial" panose="020B0604020202020204" pitchFamily="34" charset="0"/>
            </a:rPr>
            <a:t>Output: table of miRNA transcript counts and fold changes (FC)</a:t>
          </a:r>
          <a:endParaRPr lang="en-US" sz="2400" b="0" dirty="0">
            <a:effectLst/>
          </a:endParaRPr>
        </a:p>
      </dgm:t>
    </dgm:pt>
    <dgm:pt modelId="{EFC45892-66D5-6548-B6EA-C464EC9C5505}" type="parTrans" cxnId="{224F6A00-B10C-7E41-A215-0FD7186AFEC0}">
      <dgm:prSet/>
      <dgm:spPr/>
      <dgm:t>
        <a:bodyPr/>
        <a:lstStyle/>
        <a:p>
          <a:endParaRPr lang="en-US" sz="1800"/>
        </a:p>
      </dgm:t>
    </dgm:pt>
    <dgm:pt modelId="{5C7AAFB7-BC35-FD4D-9585-C3770D678B45}" type="sibTrans" cxnId="{224F6A00-B10C-7E41-A215-0FD7186AFEC0}">
      <dgm:prSet/>
      <dgm:spPr/>
      <dgm:t>
        <a:bodyPr/>
        <a:lstStyle/>
        <a:p>
          <a:endParaRPr lang="en-US" sz="1800"/>
        </a:p>
      </dgm:t>
    </dgm:pt>
    <dgm:pt modelId="{52E2BF16-0A77-9646-AAC7-4DE5A43A50BB}">
      <dgm:prSet phldrT="[Text]" custT="1"/>
      <dgm:spPr/>
      <dgm:t>
        <a:bodyPr/>
        <a:lstStyle/>
        <a:p>
          <a:r>
            <a:rPr lang="en-US" sz="2200" b="1" i="0" u="none" strike="noStrike" dirty="0">
              <a:solidFill>
                <a:srgbClr val="000000"/>
              </a:solidFill>
              <a:effectLst/>
              <a:latin typeface="Arial" panose="020B0604020202020204" pitchFamily="34" charset="0"/>
            </a:rPr>
            <a:t>Trimming and filtering</a:t>
          </a:r>
          <a:endParaRPr lang="en-US" sz="2200" dirty="0"/>
        </a:p>
      </dgm:t>
    </dgm:pt>
    <dgm:pt modelId="{97B0541A-6200-3240-9BEB-E13B92847C60}" type="sibTrans" cxnId="{6C4899AD-27D4-C547-B604-250B9B6429B5}">
      <dgm:prSet/>
      <dgm:spPr/>
      <dgm:t>
        <a:bodyPr/>
        <a:lstStyle/>
        <a:p>
          <a:endParaRPr lang="en-US" sz="1800"/>
        </a:p>
      </dgm:t>
    </dgm:pt>
    <dgm:pt modelId="{3A032D1C-1228-B64E-92CF-215587112B1C}" type="parTrans" cxnId="{6C4899AD-27D4-C547-B604-250B9B6429B5}">
      <dgm:prSet/>
      <dgm:spPr/>
      <dgm:t>
        <a:bodyPr/>
        <a:lstStyle/>
        <a:p>
          <a:endParaRPr lang="en-US" sz="1800"/>
        </a:p>
      </dgm:t>
    </dgm:pt>
    <dgm:pt modelId="{2C0AFD7C-A4E6-D849-B3F3-D84BFBC43726}" type="pres">
      <dgm:prSet presAssocID="{8E2741D7-999C-D843-B390-372DF9826BC1}" presName="linearFlow" presStyleCnt="0">
        <dgm:presLayoutVars>
          <dgm:dir/>
          <dgm:animLvl val="lvl"/>
          <dgm:resizeHandles val="exact"/>
        </dgm:presLayoutVars>
      </dgm:prSet>
      <dgm:spPr/>
    </dgm:pt>
    <dgm:pt modelId="{5ED08BCB-0C5E-5D48-A6C7-C48D7681A289}" type="pres">
      <dgm:prSet presAssocID="{52E2BF16-0A77-9646-AAC7-4DE5A43A50BB}" presName="composite" presStyleCnt="0"/>
      <dgm:spPr/>
    </dgm:pt>
    <dgm:pt modelId="{5A565A1A-02B3-8D40-9122-196F931D2C92}" type="pres">
      <dgm:prSet presAssocID="{52E2BF16-0A77-9646-AAC7-4DE5A43A50BB}" presName="parentText" presStyleLbl="alignNode1" presStyleIdx="0" presStyleCnt="3" custLinFactNeighborY="-2754">
        <dgm:presLayoutVars>
          <dgm:chMax val="1"/>
          <dgm:bulletEnabled val="1"/>
        </dgm:presLayoutVars>
      </dgm:prSet>
      <dgm:spPr/>
    </dgm:pt>
    <dgm:pt modelId="{15C6FFBD-BFE9-8949-9F48-AD857F694318}" type="pres">
      <dgm:prSet presAssocID="{52E2BF16-0A77-9646-AAC7-4DE5A43A50BB}" presName="descendantText" presStyleLbl="alignAcc1" presStyleIdx="0" presStyleCnt="3" custLinFactNeighborY="-4234">
        <dgm:presLayoutVars>
          <dgm:bulletEnabled val="1"/>
        </dgm:presLayoutVars>
      </dgm:prSet>
      <dgm:spPr/>
    </dgm:pt>
    <dgm:pt modelId="{4A65EA36-6186-4A4A-83B9-A49CE4D53647}" type="pres">
      <dgm:prSet presAssocID="{97B0541A-6200-3240-9BEB-E13B92847C60}" presName="sp" presStyleCnt="0"/>
      <dgm:spPr/>
    </dgm:pt>
    <dgm:pt modelId="{F3ECEB7C-96DB-6C48-97C7-425FFEFE9B3C}" type="pres">
      <dgm:prSet presAssocID="{85CDF3EE-7697-174F-BF9D-AA7B07E6429B}" presName="composite" presStyleCnt="0"/>
      <dgm:spPr/>
    </dgm:pt>
    <dgm:pt modelId="{CE820CFB-9AF1-2140-BCAE-B7DC07DF3D3A}" type="pres">
      <dgm:prSet presAssocID="{85CDF3EE-7697-174F-BF9D-AA7B07E6429B}" presName="parentText" presStyleLbl="alignNode1" presStyleIdx="1" presStyleCnt="3" custLinFactNeighborY="-20796">
        <dgm:presLayoutVars>
          <dgm:chMax val="1"/>
          <dgm:bulletEnabled val="1"/>
        </dgm:presLayoutVars>
      </dgm:prSet>
      <dgm:spPr/>
    </dgm:pt>
    <dgm:pt modelId="{EDE74584-71F5-3E42-ADEB-034F56A5F7AE}" type="pres">
      <dgm:prSet presAssocID="{85CDF3EE-7697-174F-BF9D-AA7B07E6429B}" presName="descendantText" presStyleLbl="alignAcc1" presStyleIdx="1" presStyleCnt="3" custLinFactNeighborY="-30334">
        <dgm:presLayoutVars>
          <dgm:bulletEnabled val="1"/>
        </dgm:presLayoutVars>
      </dgm:prSet>
      <dgm:spPr/>
    </dgm:pt>
    <dgm:pt modelId="{25D72D5A-57EC-D943-AB8C-2FA5D8A25156}" type="pres">
      <dgm:prSet presAssocID="{D468BAF9-245D-F54C-8376-5377600D16E2}" presName="sp" presStyleCnt="0"/>
      <dgm:spPr/>
    </dgm:pt>
    <dgm:pt modelId="{B6BAE4BB-1C64-A84D-997C-42CBF4A04679}" type="pres">
      <dgm:prSet presAssocID="{CE05A2D0-2D2A-BA48-A670-49ABE65A27B4}" presName="composite" presStyleCnt="0"/>
      <dgm:spPr/>
    </dgm:pt>
    <dgm:pt modelId="{45FB3006-A2B5-324A-8DD2-60CFD9FCABCB}" type="pres">
      <dgm:prSet presAssocID="{CE05A2D0-2D2A-BA48-A670-49ABE65A27B4}" presName="parentText" presStyleLbl="alignNode1" presStyleIdx="2" presStyleCnt="3" custLinFactNeighborY="-38967">
        <dgm:presLayoutVars>
          <dgm:chMax val="1"/>
          <dgm:bulletEnabled val="1"/>
        </dgm:presLayoutVars>
      </dgm:prSet>
      <dgm:spPr/>
    </dgm:pt>
    <dgm:pt modelId="{A9652345-12E5-0E40-90E0-AB9D31C204EF}" type="pres">
      <dgm:prSet presAssocID="{CE05A2D0-2D2A-BA48-A670-49ABE65A27B4}" presName="descendantText" presStyleLbl="alignAcc1" presStyleIdx="2" presStyleCnt="3" custLinFactNeighborY="-59529">
        <dgm:presLayoutVars>
          <dgm:bulletEnabled val="1"/>
        </dgm:presLayoutVars>
      </dgm:prSet>
      <dgm:spPr/>
    </dgm:pt>
  </dgm:ptLst>
  <dgm:cxnLst>
    <dgm:cxn modelId="{224F6A00-B10C-7E41-A215-0FD7186AFEC0}" srcId="{CE05A2D0-2D2A-BA48-A670-49ABE65A27B4}" destId="{BA56B9A5-F2FD-9D45-B02E-4971329A28DB}" srcOrd="2" destOrd="0" parTransId="{EFC45892-66D5-6548-B6EA-C464EC9C5505}" sibTransId="{5C7AAFB7-BC35-FD4D-9585-C3770D678B45}"/>
    <dgm:cxn modelId="{97F9F001-2BB4-7C48-A4CB-5E4556BFEEC4}" type="presOf" srcId="{CE05A2D0-2D2A-BA48-A670-49ABE65A27B4}" destId="{45FB3006-A2B5-324A-8DD2-60CFD9FCABCB}" srcOrd="0" destOrd="0" presId="urn:microsoft.com/office/officeart/2005/8/layout/chevron2"/>
    <dgm:cxn modelId="{3B464D09-A4F2-8D4D-B42A-A26923B9262C}" type="presOf" srcId="{9A09D41D-A826-9548-B235-0260901AE1B9}" destId="{EDE74584-71F5-3E42-ADEB-034F56A5F7AE}" srcOrd="0" destOrd="1" presId="urn:microsoft.com/office/officeart/2005/8/layout/chevron2"/>
    <dgm:cxn modelId="{86F65D13-C8D9-784E-AE7B-D00079D136F8}" srcId="{CE05A2D0-2D2A-BA48-A670-49ABE65A27B4}" destId="{D8432B4D-6464-754F-97DE-B74F43F653DF}" srcOrd="1" destOrd="0" parTransId="{F9F42374-9779-4A4E-A67D-06EF3ECC4550}" sibTransId="{44C2D66E-FD8E-C54D-A880-2A3AE63DE396}"/>
    <dgm:cxn modelId="{82774624-C8E5-3D45-AD1C-9D82E7A67DC8}" type="presOf" srcId="{E761D1CE-3ECD-3241-88FD-3B33D38C46D8}" destId="{15C6FFBD-BFE9-8949-9F48-AD857F694318}" srcOrd="0" destOrd="0" presId="urn:microsoft.com/office/officeart/2005/8/layout/chevron2"/>
    <dgm:cxn modelId="{ECEFAF4F-4DCE-8B46-93A4-5F542A2C03EF}" srcId="{52E2BF16-0A77-9646-AAC7-4DE5A43A50BB}" destId="{03B3215C-FC16-5642-BC6D-A639CC64ABF6}" srcOrd="2" destOrd="0" parTransId="{7769FFB9-0E9E-F644-96CD-A81B124A9F36}" sibTransId="{066C5F3D-8D67-F64C-BCE4-AD9900635137}"/>
    <dgm:cxn modelId="{3EADE67C-0FA8-DD45-8255-91F84912EDD3}" srcId="{85CDF3EE-7697-174F-BF9D-AA7B07E6429B}" destId="{35E9F291-0A28-5349-B92D-CF5DE3061A51}" srcOrd="0" destOrd="0" parTransId="{F32FDA3F-4CB8-5E4C-8B6E-9A0DE3FB016D}" sibTransId="{7534B74B-D8DB-F84A-B19E-03FE46AF7FD2}"/>
    <dgm:cxn modelId="{EFE69785-563C-6C45-AC1C-A0A9D4C1CB46}" type="presOf" srcId="{8E2741D7-999C-D843-B390-372DF9826BC1}" destId="{2C0AFD7C-A4E6-D849-B3F3-D84BFBC43726}" srcOrd="0" destOrd="0" presId="urn:microsoft.com/office/officeart/2005/8/layout/chevron2"/>
    <dgm:cxn modelId="{441D3889-C404-9944-A5F3-4DAEB8AF3B4F}" type="presOf" srcId="{52E2BF16-0A77-9646-AAC7-4DE5A43A50BB}" destId="{5A565A1A-02B3-8D40-9122-196F931D2C92}" srcOrd="0" destOrd="0" presId="urn:microsoft.com/office/officeart/2005/8/layout/chevron2"/>
    <dgm:cxn modelId="{A05F298A-5E73-4847-BFD0-1C0D57ED3AE7}" srcId="{85CDF3EE-7697-174F-BF9D-AA7B07E6429B}" destId="{870E8EAE-EB54-7047-A79D-983EF19EC8A2}" srcOrd="2" destOrd="0" parTransId="{1239409D-3F0A-354D-8915-85810A95D50A}" sibTransId="{11197E75-58A9-0C4D-A6E2-F21F85304ED5}"/>
    <dgm:cxn modelId="{455EAA8A-B0C4-2F4D-BAEC-A84BDDB11207}" srcId="{52E2BF16-0A77-9646-AAC7-4DE5A43A50BB}" destId="{A905122E-05E8-2843-9F31-F32F5F7FE1D6}" srcOrd="1" destOrd="0" parTransId="{8C587DD2-7D14-C24E-93C7-3E91D0984C57}" sibTransId="{39C2A08E-1E68-534D-836B-27740D98314E}"/>
    <dgm:cxn modelId="{0A730D98-9B65-A340-8EF3-C84158A78F24}" type="presOf" srcId="{85CDF3EE-7697-174F-BF9D-AA7B07E6429B}" destId="{CE820CFB-9AF1-2140-BCAE-B7DC07DF3D3A}" srcOrd="0" destOrd="0" presId="urn:microsoft.com/office/officeart/2005/8/layout/chevron2"/>
    <dgm:cxn modelId="{FDA0B6AC-146D-9D4B-A916-19B539CCDCF4}" type="presOf" srcId="{870E8EAE-EB54-7047-A79D-983EF19EC8A2}" destId="{EDE74584-71F5-3E42-ADEB-034F56A5F7AE}" srcOrd="0" destOrd="2" presId="urn:microsoft.com/office/officeart/2005/8/layout/chevron2"/>
    <dgm:cxn modelId="{6C4899AD-27D4-C547-B604-250B9B6429B5}" srcId="{8E2741D7-999C-D843-B390-372DF9826BC1}" destId="{52E2BF16-0A77-9646-AAC7-4DE5A43A50BB}" srcOrd="0" destOrd="0" parTransId="{3A032D1C-1228-B64E-92CF-215587112B1C}" sibTransId="{97B0541A-6200-3240-9BEB-E13B92847C60}"/>
    <dgm:cxn modelId="{20D74FB4-715F-694E-B0FB-C67BF6BBDB36}" type="presOf" srcId="{35E9F291-0A28-5349-B92D-CF5DE3061A51}" destId="{EDE74584-71F5-3E42-ADEB-034F56A5F7AE}" srcOrd="0" destOrd="0" presId="urn:microsoft.com/office/officeart/2005/8/layout/chevron2"/>
    <dgm:cxn modelId="{E625CFB8-90DF-F440-B917-5B1AEB1940BF}" type="presOf" srcId="{07480722-3E05-A24F-8399-A98A6924F86F}" destId="{A9652345-12E5-0E40-90E0-AB9D31C204EF}" srcOrd="0" destOrd="0" presId="urn:microsoft.com/office/officeart/2005/8/layout/chevron2"/>
    <dgm:cxn modelId="{3DE770B9-1DE4-A645-93EB-FD5F471773B1}" srcId="{52E2BF16-0A77-9646-AAC7-4DE5A43A50BB}" destId="{E761D1CE-3ECD-3241-88FD-3B33D38C46D8}" srcOrd="0" destOrd="0" parTransId="{C45CFBD9-B429-C644-BF5A-111CF91393F0}" sibTransId="{3881B0E7-75D9-434E-ACBD-5C83EF304074}"/>
    <dgm:cxn modelId="{2A0078BE-9FB7-FD4C-BEAE-8BD601E746A0}" srcId="{85CDF3EE-7697-174F-BF9D-AA7B07E6429B}" destId="{9A09D41D-A826-9548-B235-0260901AE1B9}" srcOrd="1" destOrd="0" parTransId="{CE941410-D968-3F40-8A3F-E09F1DF8FF3F}" sibTransId="{387425DC-4939-A242-821C-5FEF2278D653}"/>
    <dgm:cxn modelId="{4345B3CA-8BC7-094E-B65A-57C4B0B426FD}" srcId="{8E2741D7-999C-D843-B390-372DF9826BC1}" destId="{CE05A2D0-2D2A-BA48-A670-49ABE65A27B4}" srcOrd="2" destOrd="0" parTransId="{B96EBAD4-A119-2E42-AB47-E5B1DF2F0B75}" sibTransId="{BC68E8F5-4372-2249-B77B-55B88A0C24DD}"/>
    <dgm:cxn modelId="{4BC583EE-5A94-494E-BD73-DC61C6B93799}" srcId="{8E2741D7-999C-D843-B390-372DF9826BC1}" destId="{85CDF3EE-7697-174F-BF9D-AA7B07E6429B}" srcOrd="1" destOrd="0" parTransId="{76AF7793-34B8-D846-A63E-65E4B52526C8}" sibTransId="{D468BAF9-245D-F54C-8376-5377600D16E2}"/>
    <dgm:cxn modelId="{F15785F2-D295-9A47-8A9C-5EBB545FF679}" type="presOf" srcId="{A905122E-05E8-2843-9F31-F32F5F7FE1D6}" destId="{15C6FFBD-BFE9-8949-9F48-AD857F694318}" srcOrd="0" destOrd="1" presId="urn:microsoft.com/office/officeart/2005/8/layout/chevron2"/>
    <dgm:cxn modelId="{889E5CF4-CC1D-F34B-B5BA-229E1A7EE90D}" type="presOf" srcId="{03B3215C-FC16-5642-BC6D-A639CC64ABF6}" destId="{15C6FFBD-BFE9-8949-9F48-AD857F694318}" srcOrd="0" destOrd="2" presId="urn:microsoft.com/office/officeart/2005/8/layout/chevron2"/>
    <dgm:cxn modelId="{DD5886F4-D07C-7148-B040-E2C109EA5B0B}" srcId="{CE05A2D0-2D2A-BA48-A670-49ABE65A27B4}" destId="{07480722-3E05-A24F-8399-A98A6924F86F}" srcOrd="0" destOrd="0" parTransId="{66D4ADEE-FB51-FA41-9505-78CB51C53DF6}" sibTransId="{D9D6D1C2-77C3-DA4C-A288-FA3103BCD38D}"/>
    <dgm:cxn modelId="{3626E8F7-7744-D140-A4D0-327B89B6D959}" type="presOf" srcId="{D8432B4D-6464-754F-97DE-B74F43F653DF}" destId="{A9652345-12E5-0E40-90E0-AB9D31C204EF}" srcOrd="0" destOrd="1" presId="urn:microsoft.com/office/officeart/2005/8/layout/chevron2"/>
    <dgm:cxn modelId="{32B3BBFC-C53A-5349-9165-5C18F85B7CF8}" type="presOf" srcId="{BA56B9A5-F2FD-9D45-B02E-4971329A28DB}" destId="{A9652345-12E5-0E40-90E0-AB9D31C204EF}" srcOrd="0" destOrd="2" presId="urn:microsoft.com/office/officeart/2005/8/layout/chevron2"/>
    <dgm:cxn modelId="{10A89BAE-12BF-E54A-8303-1D5ED587A7AE}" type="presParOf" srcId="{2C0AFD7C-A4E6-D849-B3F3-D84BFBC43726}" destId="{5ED08BCB-0C5E-5D48-A6C7-C48D7681A289}" srcOrd="0" destOrd="0" presId="urn:microsoft.com/office/officeart/2005/8/layout/chevron2"/>
    <dgm:cxn modelId="{21B70B87-3FCC-D641-AEC1-275A0A4E6AF2}" type="presParOf" srcId="{5ED08BCB-0C5E-5D48-A6C7-C48D7681A289}" destId="{5A565A1A-02B3-8D40-9122-196F931D2C92}" srcOrd="0" destOrd="0" presId="urn:microsoft.com/office/officeart/2005/8/layout/chevron2"/>
    <dgm:cxn modelId="{0CB12A18-DE98-6342-80AB-4CD9F0FF4482}" type="presParOf" srcId="{5ED08BCB-0C5E-5D48-A6C7-C48D7681A289}" destId="{15C6FFBD-BFE9-8949-9F48-AD857F694318}" srcOrd="1" destOrd="0" presId="urn:microsoft.com/office/officeart/2005/8/layout/chevron2"/>
    <dgm:cxn modelId="{81271003-0540-9A47-B98D-684A29CAABB9}" type="presParOf" srcId="{2C0AFD7C-A4E6-D849-B3F3-D84BFBC43726}" destId="{4A65EA36-6186-4A4A-83B9-A49CE4D53647}" srcOrd="1" destOrd="0" presId="urn:microsoft.com/office/officeart/2005/8/layout/chevron2"/>
    <dgm:cxn modelId="{46F3ECC8-5473-2E42-B4C1-C198D3511316}" type="presParOf" srcId="{2C0AFD7C-A4E6-D849-B3F3-D84BFBC43726}" destId="{F3ECEB7C-96DB-6C48-97C7-425FFEFE9B3C}" srcOrd="2" destOrd="0" presId="urn:microsoft.com/office/officeart/2005/8/layout/chevron2"/>
    <dgm:cxn modelId="{EF5E5FFE-6AFC-9E47-A525-55A8B58B81ED}" type="presParOf" srcId="{F3ECEB7C-96DB-6C48-97C7-425FFEFE9B3C}" destId="{CE820CFB-9AF1-2140-BCAE-B7DC07DF3D3A}" srcOrd="0" destOrd="0" presId="urn:microsoft.com/office/officeart/2005/8/layout/chevron2"/>
    <dgm:cxn modelId="{E5F1D8AC-40C8-8642-B7D5-D7F662F65F1A}" type="presParOf" srcId="{F3ECEB7C-96DB-6C48-97C7-425FFEFE9B3C}" destId="{EDE74584-71F5-3E42-ADEB-034F56A5F7AE}" srcOrd="1" destOrd="0" presId="urn:microsoft.com/office/officeart/2005/8/layout/chevron2"/>
    <dgm:cxn modelId="{ED2BE52B-7D35-9C4A-BC8D-61A894FAD42A}" type="presParOf" srcId="{2C0AFD7C-A4E6-D849-B3F3-D84BFBC43726}" destId="{25D72D5A-57EC-D943-AB8C-2FA5D8A25156}" srcOrd="3" destOrd="0" presId="urn:microsoft.com/office/officeart/2005/8/layout/chevron2"/>
    <dgm:cxn modelId="{C2A1191C-1A78-6C45-AF35-A8F299E270C1}" type="presParOf" srcId="{2C0AFD7C-A4E6-D849-B3F3-D84BFBC43726}" destId="{B6BAE4BB-1C64-A84D-997C-42CBF4A04679}" srcOrd="4" destOrd="0" presId="urn:microsoft.com/office/officeart/2005/8/layout/chevron2"/>
    <dgm:cxn modelId="{9773C4E8-4F46-2C46-BFD0-EAF57964E9FF}" type="presParOf" srcId="{B6BAE4BB-1C64-A84D-997C-42CBF4A04679}" destId="{45FB3006-A2B5-324A-8DD2-60CFD9FCABCB}" srcOrd="0" destOrd="0" presId="urn:microsoft.com/office/officeart/2005/8/layout/chevron2"/>
    <dgm:cxn modelId="{D621DCCB-DFF5-864E-BCE0-F1CCCEDCC7A1}" type="presParOf" srcId="{B6BAE4BB-1C64-A84D-997C-42CBF4A04679}" destId="{A9652345-12E5-0E40-90E0-AB9D31C204E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5A1A-02B3-8D40-9122-196F931D2C92}">
      <dsp:nvSpPr>
        <dsp:cNvPr id="0" name=""/>
        <dsp:cNvSpPr/>
      </dsp:nvSpPr>
      <dsp:spPr>
        <a:xfrm rot="5400000">
          <a:off x="-427187" y="427187"/>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Trimming and filtering</a:t>
          </a:r>
          <a:endParaRPr lang="en-US" sz="2200" kern="1200" dirty="0"/>
        </a:p>
      </dsp:txBody>
      <dsp:txXfrm rot="-5400000">
        <a:off x="0" y="996770"/>
        <a:ext cx="1993540" cy="854374"/>
      </dsp:txXfrm>
    </dsp:sp>
    <dsp:sp modelId="{15C6FFBD-BFE9-8949-9F48-AD857F694318}">
      <dsp:nvSpPr>
        <dsp:cNvPr id="0" name=""/>
        <dsp:cNvSpPr/>
      </dsp:nvSpPr>
      <dsp:spPr>
        <a:xfrm rot="5400000">
          <a:off x="9637797" y="-7644257"/>
          <a:ext cx="1851144"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a:t>
          </a:r>
          <a:r>
            <a:rPr lang="en-US" sz="2400" b="1"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Cutadapt</a:t>
          </a:r>
          <a:r>
            <a:rPr lang="en-US" sz="2400" b="1" i="0" u="none" strike="noStrike" kern="1200" dirty="0">
              <a:solidFill>
                <a:srgbClr val="000000"/>
              </a:solidFill>
              <a:effectLst/>
              <a:latin typeface="Arial" panose="020B0604020202020204" pitchFamily="34" charset="0"/>
            </a:rPr>
            <a:t>, </a:t>
          </a:r>
          <a:r>
            <a:rPr lang="en-US" sz="2400" b="1" i="0" u="none" strike="noStrike" kern="1200" dirty="0" err="1">
              <a:solidFill>
                <a:srgbClr val="000000"/>
              </a:solidFill>
              <a:effectLst/>
              <a:latin typeface="Arial" panose="020B0604020202020204" pitchFamily="34" charset="0"/>
            </a:rPr>
            <a:t>TrimGalore</a:t>
          </a:r>
          <a:r>
            <a:rPr lang="en-US" sz="2400" b="0"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Seqkit</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Remove adapter sequences, trim low-quality bases, and filter out low-quality reads</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Cleaned FASTQ files</a:t>
          </a:r>
          <a:endParaRPr lang="en-US" sz="2400" b="0" kern="1200" dirty="0">
            <a:effectLst/>
          </a:endParaRPr>
        </a:p>
      </dsp:txBody>
      <dsp:txXfrm rot="-5400000">
        <a:off x="1993540" y="90365"/>
        <a:ext cx="17049294" cy="1670414"/>
      </dsp:txXfrm>
    </dsp:sp>
    <dsp:sp modelId="{CE820CFB-9AF1-2140-BCAE-B7DC07DF3D3A}">
      <dsp:nvSpPr>
        <dsp:cNvPr id="0" name=""/>
        <dsp:cNvSpPr/>
      </dsp:nvSpPr>
      <dsp:spPr>
        <a:xfrm rot="5400000">
          <a:off x="-427187" y="2505108"/>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Alignment stages</a:t>
          </a:r>
          <a:endParaRPr lang="en-US" sz="2200" kern="1200" dirty="0"/>
        </a:p>
      </dsp:txBody>
      <dsp:txXfrm rot="-5400000">
        <a:off x="0" y="3074691"/>
        <a:ext cx="1993540" cy="854374"/>
      </dsp:txXfrm>
    </dsp:sp>
    <dsp:sp modelId="{EDE74584-71F5-3E42-ADEB-034F56A5F7AE}">
      <dsp:nvSpPr>
        <dsp:cNvPr id="0" name=""/>
        <dsp:cNvSpPr/>
      </dsp:nvSpPr>
      <dsp:spPr>
        <a:xfrm rot="5400000">
          <a:off x="9637797" y="-5535610"/>
          <a:ext cx="1851144"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 BWA</a:t>
          </a:r>
          <a:r>
            <a:rPr lang="en-US" sz="2400" b="1" i="0" u="none" strike="noStrike" kern="1200" dirty="0">
              <a:solidFill>
                <a:srgbClr val="000000"/>
              </a:solidFill>
              <a:effectLst/>
              <a:latin typeface="Arial" panose="020B0604020202020204" pitchFamily="34" charset="0"/>
            </a:rPr>
            <a:t>,</a:t>
          </a:r>
          <a:r>
            <a:rPr lang="en-US" sz="2400" b="0" i="0" u="none" strike="noStrike" kern="1200" dirty="0">
              <a:solidFill>
                <a:srgbClr val="000000"/>
              </a:solidFill>
              <a:effectLst/>
              <a:latin typeface="Arial" panose="020B0604020202020204" pitchFamily="34" charset="0"/>
            </a:rPr>
            <a:t> Bowtie1 (BT1), </a:t>
          </a:r>
          <a:r>
            <a:rPr lang="en-US" sz="2400" b="1" i="0" u="none" strike="noStrike" kern="1200" dirty="0">
              <a:solidFill>
                <a:srgbClr val="000000"/>
              </a:solidFill>
              <a:effectLst/>
              <a:latin typeface="Arial" panose="020B0604020202020204" pitchFamily="34" charset="0"/>
            </a:rPr>
            <a:t>Bowtie2 (BT2)</a:t>
          </a:r>
          <a:r>
            <a:rPr lang="en-US" sz="2400" b="0" i="0" u="none" strike="noStrike" kern="1200" dirty="0">
              <a:solidFill>
                <a:srgbClr val="000000"/>
              </a:solidFill>
              <a:effectLst/>
              <a:latin typeface="Arial" panose="020B0604020202020204" pitchFamily="34" charset="0"/>
            </a:rPr>
            <a:t>, BT1_BestStrata, BT2_VerySenitiveLocal, BT2_VerySensitive</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Compare alignment accuracy and quantity using a range of miRNA specific templates from </a:t>
          </a:r>
          <a:r>
            <a:rPr lang="en-US" sz="2400" b="0" i="0" u="none" strike="noStrike" kern="1200" dirty="0" err="1">
              <a:solidFill>
                <a:srgbClr val="000000"/>
              </a:solidFill>
              <a:effectLst/>
              <a:latin typeface="Arial" panose="020B0604020202020204" pitchFamily="34" charset="0"/>
            </a:rPr>
            <a:t>mirBASE</a:t>
          </a:r>
          <a:r>
            <a:rPr lang="en-US" sz="2400" b="0" i="0" u="none" strike="noStrike" kern="1200" dirty="0">
              <a:solidFill>
                <a:srgbClr val="000000"/>
              </a:solidFill>
              <a:effectLst/>
              <a:latin typeface="Arial" panose="020B0604020202020204" pitchFamily="34" charset="0"/>
            </a:rPr>
            <a:t> and </a:t>
          </a:r>
          <a:r>
            <a:rPr lang="en-US" sz="2400" b="0" i="0" u="none" strike="noStrike" kern="1200" dirty="0" err="1">
              <a:solidFill>
                <a:srgbClr val="000000"/>
              </a:solidFill>
              <a:effectLst/>
              <a:latin typeface="Arial" panose="020B0604020202020204" pitchFamily="34" charset="0"/>
            </a:rPr>
            <a:t>mirGeneDB</a:t>
          </a:r>
          <a:r>
            <a:rPr lang="en-US" sz="2400" b="0" i="0" u="none" strike="noStrike" kern="1200" dirty="0">
              <a:solidFill>
                <a:srgbClr val="000000"/>
              </a:solidFill>
              <a:effectLst/>
              <a:latin typeface="Arial" panose="020B0604020202020204" pitchFamily="34" charset="0"/>
            </a:rPr>
            <a:t>.</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Alignment files (SAM, BAM, BAI, BED)</a:t>
          </a:r>
          <a:endParaRPr lang="en-US" sz="2400" b="0" kern="1200" dirty="0">
            <a:effectLst/>
          </a:endParaRPr>
        </a:p>
      </dsp:txBody>
      <dsp:txXfrm rot="-5400000">
        <a:off x="1993540" y="2199012"/>
        <a:ext cx="17049294" cy="1670414"/>
      </dsp:txXfrm>
    </dsp:sp>
    <dsp:sp modelId="{45FB3006-A2B5-324A-8DD2-60CFD9FCABCB}">
      <dsp:nvSpPr>
        <dsp:cNvPr id="0" name=""/>
        <dsp:cNvSpPr/>
      </dsp:nvSpPr>
      <dsp:spPr>
        <a:xfrm rot="5400000">
          <a:off x="-427187" y="4649216"/>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Counting miRNA transcripts</a:t>
          </a:r>
          <a:endParaRPr lang="en-US" sz="2200" kern="1200" dirty="0"/>
        </a:p>
      </dsp:txBody>
      <dsp:txXfrm rot="-5400000">
        <a:off x="0" y="5218799"/>
        <a:ext cx="1993540" cy="854374"/>
      </dsp:txXfrm>
    </dsp:sp>
    <dsp:sp modelId="{A9652345-12E5-0E40-90E0-AB9D31C204EF}">
      <dsp:nvSpPr>
        <dsp:cNvPr id="0" name=""/>
        <dsp:cNvSpPr/>
      </dsp:nvSpPr>
      <dsp:spPr>
        <a:xfrm rot="5400000">
          <a:off x="9637311" y="-3414541"/>
          <a:ext cx="1852117"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 </a:t>
          </a:r>
          <a:r>
            <a:rPr lang="en-US" sz="2400" b="1" i="0" u="none" strike="noStrike" kern="1200" dirty="0">
              <a:solidFill>
                <a:srgbClr val="000000"/>
              </a:solidFill>
              <a:effectLst/>
              <a:latin typeface="Arial" panose="020B0604020202020204" pitchFamily="34" charset="0"/>
            </a:rPr>
            <a:t>Quantifier, SAMTOOLS IDXSTAT</a:t>
          </a:r>
          <a:r>
            <a:rPr lang="en-US" sz="2400" b="0" i="0" u="none" strike="noStrike" kern="1200" dirty="0">
              <a:solidFill>
                <a:srgbClr val="000000"/>
              </a:solidFill>
              <a:effectLst/>
              <a:latin typeface="Arial" panose="020B0604020202020204" pitchFamily="34" charset="0"/>
            </a:rPr>
            <a:t>, RSEM, </a:t>
          </a:r>
          <a:r>
            <a:rPr lang="en-US" sz="2400" b="0" i="0" u="none" strike="noStrike" kern="1200" dirty="0" err="1">
              <a:solidFill>
                <a:srgbClr val="000000"/>
              </a:solidFill>
              <a:effectLst/>
              <a:latin typeface="Arial" panose="020B0604020202020204" pitchFamily="34" charset="0"/>
            </a:rPr>
            <a:t>FeatureCount</a:t>
          </a:r>
          <a:r>
            <a:rPr lang="en-US" sz="2400" b="0"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HTseqCount</a:t>
          </a:r>
          <a:r>
            <a:rPr lang="en-US" sz="2400" b="0" i="0" u="none" strike="noStrike" kern="1200" dirty="0">
              <a:solidFill>
                <a:srgbClr val="000000"/>
              </a:solidFill>
              <a:effectLst/>
              <a:latin typeface="Arial" panose="020B0604020202020204" pitchFamily="34" charset="0"/>
            </a:rPr>
            <a:t>.</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Identify variance in expression predictions caused by different combinations of filtering, aligning and quantification. </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table of miRNA transcript counts and fold changes (FC)</a:t>
          </a:r>
          <a:endParaRPr lang="en-US" sz="2400" b="0" kern="1200" dirty="0">
            <a:effectLst/>
          </a:endParaRPr>
        </a:p>
      </dsp:txBody>
      <dsp:txXfrm rot="-5400000">
        <a:off x="1993541" y="4319642"/>
        <a:ext cx="17049246" cy="1671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5A1A-02B3-8D40-9122-196F931D2C92}">
      <dsp:nvSpPr>
        <dsp:cNvPr id="0" name=""/>
        <dsp:cNvSpPr/>
      </dsp:nvSpPr>
      <dsp:spPr>
        <a:xfrm rot="5400000">
          <a:off x="-427187" y="427187"/>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Trimming and filtering</a:t>
          </a:r>
          <a:endParaRPr lang="en-US" sz="2200" kern="1200" dirty="0"/>
        </a:p>
      </dsp:txBody>
      <dsp:txXfrm rot="-5400000">
        <a:off x="0" y="996770"/>
        <a:ext cx="1993540" cy="854374"/>
      </dsp:txXfrm>
    </dsp:sp>
    <dsp:sp modelId="{15C6FFBD-BFE9-8949-9F48-AD857F694318}">
      <dsp:nvSpPr>
        <dsp:cNvPr id="0" name=""/>
        <dsp:cNvSpPr/>
      </dsp:nvSpPr>
      <dsp:spPr>
        <a:xfrm rot="5400000">
          <a:off x="9637797" y="-7644257"/>
          <a:ext cx="1851144"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a:t>
          </a:r>
          <a:r>
            <a:rPr lang="en-US" sz="2400" b="1"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Cutadapt</a:t>
          </a:r>
          <a:r>
            <a:rPr lang="en-US" sz="2400" b="1" i="0" u="none" strike="noStrike" kern="1200" dirty="0">
              <a:solidFill>
                <a:srgbClr val="000000"/>
              </a:solidFill>
              <a:effectLst/>
              <a:latin typeface="Arial" panose="020B0604020202020204" pitchFamily="34" charset="0"/>
            </a:rPr>
            <a:t>, </a:t>
          </a:r>
          <a:r>
            <a:rPr lang="en-US" sz="2400" b="1" i="0" u="none" strike="noStrike" kern="1200" dirty="0" err="1">
              <a:solidFill>
                <a:srgbClr val="000000"/>
              </a:solidFill>
              <a:effectLst/>
              <a:latin typeface="Arial" panose="020B0604020202020204" pitchFamily="34" charset="0"/>
            </a:rPr>
            <a:t>TrimGalore</a:t>
          </a:r>
          <a:r>
            <a:rPr lang="en-US" sz="2400" b="0"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Seqkit</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Remove adapter sequences, trim low-quality bases, and filter out low-quality reads</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Cleaned FASTQ files</a:t>
          </a:r>
          <a:endParaRPr lang="en-US" sz="2400" b="0" kern="1200" dirty="0">
            <a:effectLst/>
          </a:endParaRPr>
        </a:p>
      </dsp:txBody>
      <dsp:txXfrm rot="-5400000">
        <a:off x="1993540" y="90365"/>
        <a:ext cx="17049294" cy="1670414"/>
      </dsp:txXfrm>
    </dsp:sp>
    <dsp:sp modelId="{CE820CFB-9AF1-2140-BCAE-B7DC07DF3D3A}">
      <dsp:nvSpPr>
        <dsp:cNvPr id="0" name=""/>
        <dsp:cNvSpPr/>
      </dsp:nvSpPr>
      <dsp:spPr>
        <a:xfrm rot="5400000">
          <a:off x="-427187" y="2505108"/>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Alignment stages</a:t>
          </a:r>
          <a:endParaRPr lang="en-US" sz="2200" kern="1200" dirty="0"/>
        </a:p>
      </dsp:txBody>
      <dsp:txXfrm rot="-5400000">
        <a:off x="0" y="3074691"/>
        <a:ext cx="1993540" cy="854374"/>
      </dsp:txXfrm>
    </dsp:sp>
    <dsp:sp modelId="{EDE74584-71F5-3E42-ADEB-034F56A5F7AE}">
      <dsp:nvSpPr>
        <dsp:cNvPr id="0" name=""/>
        <dsp:cNvSpPr/>
      </dsp:nvSpPr>
      <dsp:spPr>
        <a:xfrm rot="5400000">
          <a:off x="9637797" y="-5535610"/>
          <a:ext cx="1851144"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 BWA</a:t>
          </a:r>
          <a:r>
            <a:rPr lang="en-US" sz="2400" b="1" i="0" u="none" strike="noStrike" kern="1200" dirty="0">
              <a:solidFill>
                <a:srgbClr val="000000"/>
              </a:solidFill>
              <a:effectLst/>
              <a:latin typeface="Arial" panose="020B0604020202020204" pitchFamily="34" charset="0"/>
            </a:rPr>
            <a:t>, Bowtie1 (BT1)</a:t>
          </a:r>
          <a:r>
            <a:rPr lang="en-US" sz="2400" b="0" i="0" u="none" strike="noStrike" kern="1200" dirty="0">
              <a:solidFill>
                <a:srgbClr val="000000"/>
              </a:solidFill>
              <a:effectLst/>
              <a:latin typeface="Arial" panose="020B0604020202020204" pitchFamily="34" charset="0"/>
            </a:rPr>
            <a:t>, </a:t>
          </a:r>
          <a:r>
            <a:rPr lang="en-US" sz="2400" b="1" i="0" u="none" strike="noStrike" kern="1200" dirty="0">
              <a:solidFill>
                <a:srgbClr val="000000"/>
              </a:solidFill>
              <a:effectLst/>
              <a:latin typeface="Arial" panose="020B0604020202020204" pitchFamily="34" charset="0"/>
            </a:rPr>
            <a:t>Bowtie2 (BT2)</a:t>
          </a:r>
          <a:r>
            <a:rPr lang="en-US" sz="2400" b="0" i="0" u="none" strike="noStrike" kern="1200" dirty="0">
              <a:solidFill>
                <a:srgbClr val="000000"/>
              </a:solidFill>
              <a:effectLst/>
              <a:latin typeface="Arial" panose="020B0604020202020204" pitchFamily="34" charset="0"/>
            </a:rPr>
            <a:t>, BT1_BestStrata, BT2_VerySenitiveLocal, BT2_VerySensitive</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Compare alignment accuracy and quantity using a range of miRNA specific templates from </a:t>
          </a:r>
          <a:r>
            <a:rPr lang="en-US" sz="2400" b="0" i="0" u="none" strike="noStrike" kern="1200" dirty="0" err="1">
              <a:solidFill>
                <a:srgbClr val="000000"/>
              </a:solidFill>
              <a:effectLst/>
              <a:latin typeface="Arial" panose="020B0604020202020204" pitchFamily="34" charset="0"/>
            </a:rPr>
            <a:t>mirBASE</a:t>
          </a:r>
          <a:r>
            <a:rPr lang="en-US" sz="2400" b="0" i="0" u="none" strike="noStrike" kern="1200" dirty="0">
              <a:solidFill>
                <a:srgbClr val="000000"/>
              </a:solidFill>
              <a:effectLst/>
              <a:latin typeface="Arial" panose="020B0604020202020204" pitchFamily="34" charset="0"/>
            </a:rPr>
            <a:t> and </a:t>
          </a:r>
          <a:r>
            <a:rPr lang="en-US" sz="2400" b="0" i="0" u="none" strike="noStrike" kern="1200" dirty="0" err="1">
              <a:solidFill>
                <a:srgbClr val="000000"/>
              </a:solidFill>
              <a:effectLst/>
              <a:latin typeface="Arial" panose="020B0604020202020204" pitchFamily="34" charset="0"/>
            </a:rPr>
            <a:t>mirGeneDB</a:t>
          </a:r>
          <a:r>
            <a:rPr lang="en-US" sz="2400" b="0" i="0" u="none" strike="noStrike" kern="1200" dirty="0">
              <a:solidFill>
                <a:srgbClr val="000000"/>
              </a:solidFill>
              <a:effectLst/>
              <a:latin typeface="Arial" panose="020B0604020202020204" pitchFamily="34" charset="0"/>
            </a:rPr>
            <a:t>.</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Alignment files (SAM, BAM, BAI, BED)</a:t>
          </a:r>
          <a:endParaRPr lang="en-US" sz="2400" b="0" kern="1200" dirty="0">
            <a:effectLst/>
          </a:endParaRPr>
        </a:p>
      </dsp:txBody>
      <dsp:txXfrm rot="-5400000">
        <a:off x="1993540" y="2199012"/>
        <a:ext cx="17049294" cy="1670414"/>
      </dsp:txXfrm>
    </dsp:sp>
    <dsp:sp modelId="{45FB3006-A2B5-324A-8DD2-60CFD9FCABCB}">
      <dsp:nvSpPr>
        <dsp:cNvPr id="0" name=""/>
        <dsp:cNvSpPr/>
      </dsp:nvSpPr>
      <dsp:spPr>
        <a:xfrm rot="5400000">
          <a:off x="-427187" y="4649216"/>
          <a:ext cx="2847914" cy="199354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i="0" u="none" strike="noStrike" kern="1200" dirty="0">
              <a:solidFill>
                <a:srgbClr val="000000"/>
              </a:solidFill>
              <a:effectLst/>
              <a:latin typeface="Arial" panose="020B0604020202020204" pitchFamily="34" charset="0"/>
            </a:rPr>
            <a:t>Counting miRNA transcripts</a:t>
          </a:r>
          <a:endParaRPr lang="en-US" sz="2200" kern="1200" dirty="0"/>
        </a:p>
      </dsp:txBody>
      <dsp:txXfrm rot="-5400000">
        <a:off x="0" y="5218799"/>
        <a:ext cx="1993540" cy="854374"/>
      </dsp:txXfrm>
    </dsp:sp>
    <dsp:sp modelId="{A9652345-12E5-0E40-90E0-AB9D31C204EF}">
      <dsp:nvSpPr>
        <dsp:cNvPr id="0" name=""/>
        <dsp:cNvSpPr/>
      </dsp:nvSpPr>
      <dsp:spPr>
        <a:xfrm rot="5400000">
          <a:off x="9637311" y="-3414541"/>
          <a:ext cx="1852117" cy="171396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Tools compared: </a:t>
          </a:r>
          <a:r>
            <a:rPr lang="en-US" sz="2400" b="1" i="0" u="none" strike="noStrike" kern="1200" dirty="0">
              <a:solidFill>
                <a:srgbClr val="000000"/>
              </a:solidFill>
              <a:effectLst/>
              <a:latin typeface="Arial" panose="020B0604020202020204" pitchFamily="34" charset="0"/>
            </a:rPr>
            <a:t>mirDeep2_Quantifier, </a:t>
          </a:r>
          <a:r>
            <a:rPr lang="en-US" sz="2400" b="0" i="0" u="none" strike="noStrike" kern="1200" dirty="0">
              <a:solidFill>
                <a:srgbClr val="000000"/>
              </a:solidFill>
              <a:effectLst/>
              <a:latin typeface="Arial" panose="020B0604020202020204" pitchFamily="34" charset="0"/>
            </a:rPr>
            <a:t>SAMTOOLS IDXSTAT, RSEM, </a:t>
          </a:r>
          <a:r>
            <a:rPr lang="en-US" sz="2400" b="0" i="0" u="none" strike="noStrike" kern="1200" dirty="0" err="1">
              <a:solidFill>
                <a:srgbClr val="000000"/>
              </a:solidFill>
              <a:effectLst/>
              <a:latin typeface="Arial" panose="020B0604020202020204" pitchFamily="34" charset="0"/>
            </a:rPr>
            <a:t>FeatureCount</a:t>
          </a:r>
          <a:r>
            <a:rPr lang="en-US" sz="2400" b="0" i="0" u="none" strike="noStrike" kern="1200" dirty="0">
              <a:solidFill>
                <a:srgbClr val="000000"/>
              </a:solidFill>
              <a:effectLst/>
              <a:latin typeface="Arial" panose="020B0604020202020204" pitchFamily="34" charset="0"/>
            </a:rPr>
            <a:t>, </a:t>
          </a:r>
          <a:r>
            <a:rPr lang="en-US" sz="2400" b="0" i="0" u="none" strike="noStrike" kern="1200" dirty="0" err="1">
              <a:solidFill>
                <a:srgbClr val="000000"/>
              </a:solidFill>
              <a:effectLst/>
              <a:latin typeface="Arial" panose="020B0604020202020204" pitchFamily="34" charset="0"/>
            </a:rPr>
            <a:t>HTseqCount</a:t>
          </a:r>
          <a:r>
            <a:rPr lang="en-US" sz="2400" b="0" i="0" u="none" strike="noStrike" kern="1200" dirty="0">
              <a:solidFill>
                <a:srgbClr val="000000"/>
              </a:solidFill>
              <a:effectLst/>
              <a:latin typeface="Arial" panose="020B0604020202020204" pitchFamily="34" charset="0"/>
            </a:rPr>
            <a:t>.</a:t>
          </a:r>
          <a:endParaRPr lang="en-US" sz="2400" b="0" kern="1200" dirty="0"/>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Purpose: Identify variance in expression predictions caused by different combinations of filtering, aligning and quantification. </a:t>
          </a:r>
          <a:endParaRPr lang="en-US" sz="2400" b="0" kern="1200" dirty="0">
            <a:effectLst/>
          </a:endParaRPr>
        </a:p>
        <a:p>
          <a:pPr marL="228600" lvl="1" indent="-228600" algn="l" defTabSz="1066800">
            <a:lnSpc>
              <a:spcPct val="90000"/>
            </a:lnSpc>
            <a:spcBef>
              <a:spcPct val="0"/>
            </a:spcBef>
            <a:spcAft>
              <a:spcPct val="15000"/>
            </a:spcAft>
            <a:buChar char="•"/>
          </a:pPr>
          <a:r>
            <a:rPr lang="en-US" sz="2400" b="0" i="0" u="none" strike="noStrike" kern="1200" dirty="0">
              <a:solidFill>
                <a:srgbClr val="000000"/>
              </a:solidFill>
              <a:effectLst/>
              <a:latin typeface="Arial" panose="020B0604020202020204" pitchFamily="34" charset="0"/>
            </a:rPr>
            <a:t>Output: table of miRNA transcript counts and fold changes (FC)</a:t>
          </a:r>
          <a:endParaRPr lang="en-US" sz="2400" b="0" kern="1200" dirty="0">
            <a:effectLst/>
          </a:endParaRPr>
        </a:p>
      </dsp:txBody>
      <dsp:txXfrm rot="-5400000">
        <a:off x="1993541" y="4319642"/>
        <a:ext cx="17049246" cy="1671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0850B-96E6-4F40-8A70-8214EA53F7BB}" type="datetimeFigureOut">
              <a:rPr lang="en-US" smtClean="0"/>
              <a:t>1/22/24</a:t>
            </a:fld>
            <a:endParaRPr lang="en-US"/>
          </a:p>
        </p:txBody>
      </p:sp>
      <p:sp>
        <p:nvSpPr>
          <p:cNvPr id="4" name="Slide Image Placeholder 3"/>
          <p:cNvSpPr>
            <a:spLocks noGrp="1" noRot="1" noChangeAspect="1"/>
          </p:cNvSpPr>
          <p:nvPr>
            <p:ph type="sldImg" idx="2"/>
          </p:nvPr>
        </p:nvSpPr>
        <p:spPr>
          <a:xfrm>
            <a:off x="1004888" y="1143000"/>
            <a:ext cx="4848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94962-A327-4741-B4FF-97D0334FFB5B}" type="slidenum">
              <a:rPr lang="en-US" smtClean="0"/>
              <a:t>‹#›</a:t>
            </a:fld>
            <a:endParaRPr lang="en-US"/>
          </a:p>
        </p:txBody>
      </p:sp>
    </p:spTree>
    <p:extLst>
      <p:ext uri="{BB962C8B-B14F-4D97-AF65-F5344CB8AC3E}">
        <p14:creationId xmlns:p14="http://schemas.microsoft.com/office/powerpoint/2010/main" val="399023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333333"/>
                </a:solidFill>
                <a:effectLst/>
                <a:latin typeface="Georgia" panose="02040502050405020303" pitchFamily="18" charset="0"/>
              </a:rPr>
              <a:t>Z. mays</a:t>
            </a:r>
            <a:r>
              <a:rPr lang="en-US" b="0" i="0" dirty="0">
                <a:solidFill>
                  <a:srgbClr val="333333"/>
                </a:solidFill>
                <a:effectLst/>
                <a:latin typeface="Georgia" panose="02040502050405020303" pitchFamily="18" charset="0"/>
              </a:rPr>
              <a:t>, </a:t>
            </a:r>
            <a:r>
              <a:rPr lang="en-US" b="0" i="1" dirty="0">
                <a:solidFill>
                  <a:srgbClr val="333333"/>
                </a:solidFill>
                <a:effectLst/>
                <a:latin typeface="Georgia" panose="02040502050405020303" pitchFamily="18" charset="0"/>
              </a:rPr>
              <a:t>S. bicolor</a:t>
            </a:r>
            <a:r>
              <a:rPr lang="en-US" b="0" i="0" dirty="0">
                <a:solidFill>
                  <a:srgbClr val="333333"/>
                </a:solidFill>
                <a:effectLst/>
                <a:latin typeface="Georgia" panose="02040502050405020303" pitchFamily="18" charset="0"/>
              </a:rPr>
              <a:t>, and </a:t>
            </a:r>
            <a:r>
              <a:rPr lang="en-US" b="0" i="1" dirty="0">
                <a:solidFill>
                  <a:srgbClr val="333333"/>
                </a:solidFill>
                <a:effectLst/>
                <a:latin typeface="Georgia" panose="02040502050405020303" pitchFamily="18" charset="0"/>
              </a:rPr>
              <a:t>O. sativa</a:t>
            </a:r>
            <a:r>
              <a:rPr lang="en-US" b="0" i="0" dirty="0">
                <a:solidFill>
                  <a:srgbClr val="333333"/>
                </a:solidFill>
                <a:effectLst/>
                <a:latin typeface="Georgia" panose="02040502050405020303" pitchFamily="18" charset="0"/>
              </a:rPr>
              <a:t>.</a:t>
            </a:r>
          </a:p>
          <a:p>
            <a:endParaRPr lang="en-US" dirty="0"/>
          </a:p>
        </p:txBody>
      </p:sp>
      <p:sp>
        <p:nvSpPr>
          <p:cNvPr id="4" name="Slide Number Placeholder 3"/>
          <p:cNvSpPr>
            <a:spLocks noGrp="1"/>
          </p:cNvSpPr>
          <p:nvPr>
            <p:ph type="sldNum" sz="quarter" idx="5"/>
          </p:nvPr>
        </p:nvSpPr>
        <p:spPr/>
        <p:txBody>
          <a:bodyPr/>
          <a:lstStyle/>
          <a:p>
            <a:fld id="{3BD94962-A327-4741-B4FF-97D0334FFB5B}" type="slidenum">
              <a:rPr lang="en-US" smtClean="0"/>
              <a:t>16</a:t>
            </a:fld>
            <a:endParaRPr lang="en-US"/>
          </a:p>
        </p:txBody>
      </p:sp>
    </p:spTree>
    <p:extLst>
      <p:ext uri="{BB962C8B-B14F-4D97-AF65-F5344CB8AC3E}">
        <p14:creationId xmlns:p14="http://schemas.microsoft.com/office/powerpoint/2010/main" val="166432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 Q., Liu, G., Bao, Y., Wu, Y., &amp; You, Q. (2021). Evaluation and application of tools for the identification of known microRNAs in plants. </a:t>
            </a:r>
            <a:r>
              <a:rPr lang="en-US" i="1" dirty="0"/>
              <a:t>Applications in Plant Sciences</a:t>
            </a:r>
            <a:r>
              <a:rPr lang="en-US" dirty="0"/>
              <a:t>, </a:t>
            </a:r>
            <a:r>
              <a:rPr lang="en-US" i="1" dirty="0"/>
              <a:t>9</a:t>
            </a:r>
            <a:r>
              <a:rPr lang="en-US" dirty="0"/>
              <a:t>(3), e11414. https://</a:t>
            </a:r>
            <a:r>
              <a:rPr lang="en-US" dirty="0" err="1"/>
              <a:t>doi.org</a:t>
            </a:r>
            <a:r>
              <a:rPr lang="en-US" dirty="0"/>
              <a:t>/10.1002/aps3.11414</a:t>
            </a:r>
          </a:p>
        </p:txBody>
      </p:sp>
      <p:sp>
        <p:nvSpPr>
          <p:cNvPr id="4" name="Slide Number Placeholder 3"/>
          <p:cNvSpPr>
            <a:spLocks noGrp="1"/>
          </p:cNvSpPr>
          <p:nvPr>
            <p:ph type="sldNum" sz="quarter" idx="5"/>
          </p:nvPr>
        </p:nvSpPr>
        <p:spPr/>
        <p:txBody>
          <a:bodyPr/>
          <a:lstStyle/>
          <a:p>
            <a:fld id="{3BD94962-A327-4741-B4FF-97D0334FFB5B}" type="slidenum">
              <a:rPr lang="en-US" smtClean="0"/>
              <a:t>28</a:t>
            </a:fld>
            <a:endParaRPr lang="en-US"/>
          </a:p>
        </p:txBody>
      </p:sp>
    </p:spTree>
    <p:extLst>
      <p:ext uri="{BB962C8B-B14F-4D97-AF65-F5344CB8AC3E}">
        <p14:creationId xmlns:p14="http://schemas.microsoft.com/office/powerpoint/2010/main" val="196068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83F60"/>
                </a:solidFill>
                <a:effectLst/>
                <a:latin typeface="Helvetica Neue" panose="02000503000000020004" pitchFamily="2" charset="0"/>
              </a:rPr>
              <a:t>miRPlant</a:t>
            </a:r>
            <a:endParaRPr lang="en-US" b="1" i="0" dirty="0">
              <a:solidFill>
                <a:srgbClr val="183F60"/>
              </a:solidFill>
              <a:effectLst/>
              <a:latin typeface="Helvetica Neue" panose="02000503000000020004" pitchFamily="2" charset="0"/>
            </a:endParaRPr>
          </a:p>
          <a:p>
            <a:pPr algn="l"/>
            <a:r>
              <a:rPr lang="en-US" b="1" dirty="0">
                <a:solidFill>
                  <a:srgbClr val="666666"/>
                </a:solidFill>
                <a:effectLst/>
                <a:latin typeface="Helvetica Neue" panose="02000503000000020004" pitchFamily="2" charset="0"/>
              </a:rPr>
              <a:t>An Integrated Tool for Identification of Plant MiRNA from RNA Sequencing Data</a:t>
            </a:r>
          </a:p>
          <a:p>
            <a:pPr algn="l"/>
            <a:r>
              <a:rPr lang="en-US" b="0" i="0" dirty="0">
                <a:solidFill>
                  <a:srgbClr val="000000"/>
                </a:solidFill>
                <a:effectLst/>
                <a:latin typeface="Calibri" panose="020F0502020204030204" pitchFamily="34" charset="0"/>
              </a:rPr>
              <a:t>Small RNA sequencing has been commonly used to identify novel miRNAs and their expression levels in plants. There are several miRNA identification tools for animals such as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 miRDeep2 and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-P was developed from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 for plants using </a:t>
            </a:r>
            <a:r>
              <a:rPr lang="en-US" b="0" i="0" dirty="0" err="1">
                <a:solidFill>
                  <a:srgbClr val="000000"/>
                </a:solidFill>
                <a:effectLst/>
                <a:latin typeface="Calibri" panose="020F0502020204030204" pitchFamily="34" charset="0"/>
              </a:rPr>
              <a:t>miRDeep’s</a:t>
            </a:r>
            <a:r>
              <a:rPr lang="en-US" b="0" i="0" dirty="0">
                <a:solidFill>
                  <a:srgbClr val="000000"/>
                </a:solidFill>
                <a:effectLst/>
                <a:latin typeface="Calibri" panose="020F0502020204030204" pitchFamily="34" charset="0"/>
              </a:rPr>
              <a:t> probabilistic model of miRNA biogenesis. However, it is necessary to use a different strategy to find suitable hairpin regions in the plant genome since plant miRNAs have much longer precursor miRNA than those in animal. Thus, we have developed </a:t>
            </a:r>
            <a:r>
              <a:rPr lang="en-US" b="0" i="0" dirty="0" err="1">
                <a:solidFill>
                  <a:srgbClr val="000000"/>
                </a:solidFill>
                <a:effectLst/>
                <a:latin typeface="Calibri" panose="020F0502020204030204" pitchFamily="34" charset="0"/>
              </a:rPr>
              <a:t>miRPlant</a:t>
            </a:r>
            <a:r>
              <a:rPr lang="en-US" b="0" i="0" dirty="0">
                <a:solidFill>
                  <a:srgbClr val="000000"/>
                </a:solidFill>
                <a:effectLst/>
                <a:latin typeface="Calibri" panose="020F0502020204030204" pitchFamily="34" charset="0"/>
              </a:rPr>
              <a:t> which extends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 to various plant species by adopting suitable strategies to identify hairpin excision regions and hairpin structure filtering for plants. Similar to </a:t>
            </a:r>
            <a:r>
              <a:rPr lang="en-US" b="0" i="0" dirty="0" err="1">
                <a:solidFill>
                  <a:srgbClr val="000000"/>
                </a:solidFill>
                <a:effectLst/>
                <a:latin typeface="Calibri" panose="020F0502020204030204" pitchFamily="34" charset="0"/>
              </a:rPr>
              <a:t>miRDeep</a:t>
            </a:r>
            <a:r>
              <a:rPr lang="en-US" b="0" i="0" dirty="0">
                <a:solidFill>
                  <a:srgbClr val="000000"/>
                </a:solidFill>
                <a:effectLst/>
                <a:latin typeface="Calibri" panose="020F0502020204030204" pitchFamily="34" charset="0"/>
              </a:rPr>
              <a:t>*, </a:t>
            </a:r>
            <a:r>
              <a:rPr lang="en-US" b="0" i="0" dirty="0" err="1">
                <a:solidFill>
                  <a:srgbClr val="000000"/>
                </a:solidFill>
                <a:effectLst/>
                <a:latin typeface="Calibri" panose="020F0502020204030204" pitchFamily="34" charset="0"/>
              </a:rPr>
              <a:t>miRPlant</a:t>
            </a:r>
            <a:r>
              <a:rPr lang="en-US" b="0" i="0" dirty="0">
                <a:solidFill>
                  <a:srgbClr val="000000"/>
                </a:solidFill>
                <a:effectLst/>
                <a:latin typeface="Calibri" panose="020F0502020204030204" pitchFamily="34" charset="0"/>
              </a:rPr>
              <a:t> does not require any third party tools such as mapping or RNA secondary structure prediction tools. In addition, </a:t>
            </a:r>
            <a:r>
              <a:rPr lang="en-US" b="0" i="0" dirty="0" err="1">
                <a:solidFill>
                  <a:srgbClr val="000000"/>
                </a:solidFill>
                <a:effectLst/>
                <a:latin typeface="Calibri" panose="020F0502020204030204" pitchFamily="34" charset="0"/>
              </a:rPr>
              <a:t>miRPlant</a:t>
            </a:r>
            <a:r>
              <a:rPr lang="en-US" b="0" i="0" dirty="0">
                <a:solidFill>
                  <a:srgbClr val="000000"/>
                </a:solidFill>
                <a:effectLst/>
                <a:latin typeface="Calibri" panose="020F0502020204030204" pitchFamily="34" charset="0"/>
              </a:rPr>
              <a:t> uses a graphic user interface for data input and output, and identified miRNA is displayed with all </a:t>
            </a:r>
            <a:r>
              <a:rPr lang="en-US" b="0" i="0" dirty="0" err="1">
                <a:solidFill>
                  <a:srgbClr val="000000"/>
                </a:solidFill>
                <a:effectLst/>
                <a:latin typeface="Calibri" panose="020F0502020204030204" pitchFamily="34" charset="0"/>
              </a:rPr>
              <a:t>RNAseq</a:t>
            </a:r>
            <a:r>
              <a:rPr lang="en-US" b="0" i="0" dirty="0">
                <a:solidFill>
                  <a:srgbClr val="000000"/>
                </a:solidFill>
                <a:effectLst/>
                <a:latin typeface="Calibri" panose="020F0502020204030204" pitchFamily="34" charset="0"/>
              </a:rPr>
              <a:t> reads in a hairpin diagram. This tool can be easily used by biologists without much computer knowledge.</a:t>
            </a:r>
          </a:p>
          <a:p>
            <a:endParaRPr lang="en-US" dirty="0"/>
          </a:p>
        </p:txBody>
      </p:sp>
      <p:sp>
        <p:nvSpPr>
          <p:cNvPr id="4" name="Slide Number Placeholder 3"/>
          <p:cNvSpPr>
            <a:spLocks noGrp="1"/>
          </p:cNvSpPr>
          <p:nvPr>
            <p:ph type="sldNum" sz="quarter" idx="5"/>
          </p:nvPr>
        </p:nvSpPr>
        <p:spPr/>
        <p:txBody>
          <a:bodyPr/>
          <a:lstStyle/>
          <a:p>
            <a:fld id="{3BD94962-A327-4741-B4FF-97D0334FFB5B}" type="slidenum">
              <a:rPr lang="en-US" smtClean="0"/>
              <a:t>40</a:t>
            </a:fld>
            <a:endParaRPr lang="en-US"/>
          </a:p>
        </p:txBody>
      </p:sp>
    </p:spTree>
    <p:extLst>
      <p:ext uri="{BB962C8B-B14F-4D97-AF65-F5344CB8AC3E}">
        <p14:creationId xmlns:p14="http://schemas.microsoft.com/office/powerpoint/2010/main" val="37406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2095078"/>
            <a:ext cx="15087600" cy="4456853"/>
          </a:xfrm>
        </p:spPr>
        <p:txBody>
          <a:bodyPr anchor="b"/>
          <a:lstStyle>
            <a:lvl1pPr algn="ctr">
              <a:defRPr sz="9900"/>
            </a:lvl1pPr>
          </a:lstStyle>
          <a:p>
            <a:r>
              <a:rPr lang="en-US"/>
              <a:t>Click to edit Master title style</a:t>
            </a:r>
            <a:endParaRPr lang="en-US" dirty="0"/>
          </a:p>
        </p:txBody>
      </p:sp>
      <p:sp>
        <p:nvSpPr>
          <p:cNvPr id="3" name="Subtitle 2"/>
          <p:cNvSpPr>
            <a:spLocks noGrp="1"/>
          </p:cNvSpPr>
          <p:nvPr>
            <p:ph type="subTitle" idx="1"/>
          </p:nvPr>
        </p:nvSpPr>
        <p:spPr>
          <a:xfrm>
            <a:off x="2514600" y="6723804"/>
            <a:ext cx="15087600" cy="3090756"/>
          </a:xfrm>
        </p:spPr>
        <p:txBody>
          <a:bodyPr/>
          <a:lstStyle>
            <a:lvl1pPr marL="0" indent="0" algn="ctr">
              <a:buNone/>
              <a:defRPr sz="3960"/>
            </a:lvl1pPr>
            <a:lvl2pPr marL="754380" indent="0" algn="ctr">
              <a:buNone/>
              <a:defRPr sz="3300"/>
            </a:lvl2pPr>
            <a:lvl3pPr marL="1508760" indent="0" algn="ctr">
              <a:buNone/>
              <a:defRPr sz="2970"/>
            </a:lvl3pPr>
            <a:lvl4pPr marL="2263140" indent="0" algn="ctr">
              <a:buNone/>
              <a:defRPr sz="2640"/>
            </a:lvl4pPr>
            <a:lvl5pPr marL="3017520" indent="0" algn="ctr">
              <a:buNone/>
              <a:defRPr sz="2640"/>
            </a:lvl5pPr>
            <a:lvl6pPr marL="3771900" indent="0" algn="ctr">
              <a:buNone/>
              <a:defRPr sz="2640"/>
            </a:lvl6pPr>
            <a:lvl7pPr marL="4526280" indent="0" algn="ctr">
              <a:buNone/>
              <a:defRPr sz="2640"/>
            </a:lvl7pPr>
            <a:lvl8pPr marL="5280660" indent="0" algn="ctr">
              <a:buNone/>
              <a:defRPr sz="2640"/>
            </a:lvl8pPr>
            <a:lvl9pPr marL="6035040" indent="0" algn="ctr">
              <a:buNone/>
              <a:defRPr sz="2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E7B3A2-DBBA-6A48-8C09-CD1AE1DE26FF}"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239221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7B3A2-DBBA-6A48-8C09-CD1AE1DE26FF}"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3136121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96085" y="681567"/>
            <a:ext cx="4337685"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83030" y="681567"/>
            <a:ext cx="12761595"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7B3A2-DBBA-6A48-8C09-CD1AE1DE26FF}"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205171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7B3A2-DBBA-6A48-8C09-CD1AE1DE26FF}"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2873499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72553" y="3191512"/>
            <a:ext cx="17350740" cy="5325109"/>
          </a:xfrm>
        </p:spPr>
        <p:txBody>
          <a:bodyPr anchor="b"/>
          <a:lstStyle>
            <a:lvl1pPr>
              <a:defRPr sz="9900"/>
            </a:lvl1pPr>
          </a:lstStyle>
          <a:p>
            <a:r>
              <a:rPr lang="en-US"/>
              <a:t>Click to edit Master title style</a:t>
            </a:r>
            <a:endParaRPr lang="en-US" dirty="0"/>
          </a:p>
        </p:txBody>
      </p:sp>
      <p:sp>
        <p:nvSpPr>
          <p:cNvPr id="3" name="Text Placeholder 2"/>
          <p:cNvSpPr>
            <a:spLocks noGrp="1"/>
          </p:cNvSpPr>
          <p:nvPr>
            <p:ph type="body" idx="1"/>
          </p:nvPr>
        </p:nvSpPr>
        <p:spPr>
          <a:xfrm>
            <a:off x="1372553" y="8566999"/>
            <a:ext cx="17350740" cy="2800349"/>
          </a:xfrm>
        </p:spPr>
        <p:txBody>
          <a:bodyPr/>
          <a:lstStyle>
            <a:lvl1pPr marL="0" indent="0">
              <a:buNone/>
              <a:defRPr sz="3960">
                <a:solidFill>
                  <a:schemeClr val="tx1">
                    <a:tint val="75000"/>
                  </a:schemeClr>
                </a:solidFill>
              </a:defRPr>
            </a:lvl1pPr>
            <a:lvl2pPr marL="754380" indent="0">
              <a:buNone/>
              <a:defRPr sz="3300">
                <a:solidFill>
                  <a:schemeClr val="tx1">
                    <a:tint val="75000"/>
                  </a:schemeClr>
                </a:solidFill>
              </a:defRPr>
            </a:lvl2pPr>
            <a:lvl3pPr marL="1508760" indent="0">
              <a:buNone/>
              <a:defRPr sz="2970">
                <a:solidFill>
                  <a:schemeClr val="tx1">
                    <a:tint val="75000"/>
                  </a:schemeClr>
                </a:solidFill>
              </a:defRPr>
            </a:lvl3pPr>
            <a:lvl4pPr marL="2263140" indent="0">
              <a:buNone/>
              <a:defRPr sz="2640">
                <a:solidFill>
                  <a:schemeClr val="tx1">
                    <a:tint val="75000"/>
                  </a:schemeClr>
                </a:solidFill>
              </a:defRPr>
            </a:lvl4pPr>
            <a:lvl5pPr marL="3017520" indent="0">
              <a:buNone/>
              <a:defRPr sz="2640">
                <a:solidFill>
                  <a:schemeClr val="tx1">
                    <a:tint val="75000"/>
                  </a:schemeClr>
                </a:solidFill>
              </a:defRPr>
            </a:lvl5pPr>
            <a:lvl6pPr marL="3771900" indent="0">
              <a:buNone/>
              <a:defRPr sz="2640">
                <a:solidFill>
                  <a:schemeClr val="tx1">
                    <a:tint val="75000"/>
                  </a:schemeClr>
                </a:solidFill>
              </a:defRPr>
            </a:lvl6pPr>
            <a:lvl7pPr marL="4526280" indent="0">
              <a:buNone/>
              <a:defRPr sz="2640">
                <a:solidFill>
                  <a:schemeClr val="tx1">
                    <a:tint val="75000"/>
                  </a:schemeClr>
                </a:solidFill>
              </a:defRPr>
            </a:lvl7pPr>
            <a:lvl8pPr marL="5280660" indent="0">
              <a:buNone/>
              <a:defRPr sz="2640">
                <a:solidFill>
                  <a:schemeClr val="tx1">
                    <a:tint val="75000"/>
                  </a:schemeClr>
                </a:solidFill>
              </a:defRPr>
            </a:lvl8pPr>
            <a:lvl9pPr marL="6035040" indent="0">
              <a:buNone/>
              <a:defRPr sz="2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E7B3A2-DBBA-6A48-8C09-CD1AE1DE26FF}" type="datetimeFigureOut">
              <a:rPr lang="en-US" smtClean="0"/>
              <a:t>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410391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3030" y="3407833"/>
            <a:ext cx="854964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184130" y="3407833"/>
            <a:ext cx="854964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E7B3A2-DBBA-6A48-8C09-CD1AE1DE26FF}"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327652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85650" y="681568"/>
            <a:ext cx="17350740"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85651" y="3138171"/>
            <a:ext cx="8510349" cy="1537969"/>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4" name="Content Placeholder 3"/>
          <p:cNvSpPr>
            <a:spLocks noGrp="1"/>
          </p:cNvSpPr>
          <p:nvPr>
            <p:ph sz="half" idx="2"/>
          </p:nvPr>
        </p:nvSpPr>
        <p:spPr>
          <a:xfrm>
            <a:off x="1385651" y="4676140"/>
            <a:ext cx="8510349"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184130" y="3138171"/>
            <a:ext cx="8552260" cy="1537969"/>
          </a:xfrm>
        </p:spPr>
        <p:txBody>
          <a:bodyPr anchor="b"/>
          <a:lstStyle>
            <a:lvl1pPr marL="0" indent="0">
              <a:buNone/>
              <a:defRPr sz="3960" b="1"/>
            </a:lvl1pPr>
            <a:lvl2pPr marL="754380" indent="0">
              <a:buNone/>
              <a:defRPr sz="3300" b="1"/>
            </a:lvl2pPr>
            <a:lvl3pPr marL="1508760" indent="0">
              <a:buNone/>
              <a:defRPr sz="2970" b="1"/>
            </a:lvl3pPr>
            <a:lvl4pPr marL="2263140" indent="0">
              <a:buNone/>
              <a:defRPr sz="2640" b="1"/>
            </a:lvl4pPr>
            <a:lvl5pPr marL="3017520" indent="0">
              <a:buNone/>
              <a:defRPr sz="2640" b="1"/>
            </a:lvl5pPr>
            <a:lvl6pPr marL="3771900" indent="0">
              <a:buNone/>
              <a:defRPr sz="2640" b="1"/>
            </a:lvl6pPr>
            <a:lvl7pPr marL="4526280" indent="0">
              <a:buNone/>
              <a:defRPr sz="2640" b="1"/>
            </a:lvl7pPr>
            <a:lvl8pPr marL="5280660" indent="0">
              <a:buNone/>
              <a:defRPr sz="2640" b="1"/>
            </a:lvl8pPr>
            <a:lvl9pPr marL="6035040" indent="0">
              <a:buNone/>
              <a:defRPr sz="2640" b="1"/>
            </a:lvl9pPr>
          </a:lstStyle>
          <a:p>
            <a:pPr lvl="0"/>
            <a:r>
              <a:rPr lang="en-US"/>
              <a:t>Click to edit Master text styles</a:t>
            </a:r>
          </a:p>
        </p:txBody>
      </p:sp>
      <p:sp>
        <p:nvSpPr>
          <p:cNvPr id="6" name="Content Placeholder 5"/>
          <p:cNvSpPr>
            <a:spLocks noGrp="1"/>
          </p:cNvSpPr>
          <p:nvPr>
            <p:ph sz="quarter" idx="4"/>
          </p:nvPr>
        </p:nvSpPr>
        <p:spPr>
          <a:xfrm>
            <a:off x="10184130" y="4676140"/>
            <a:ext cx="8552260"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E7B3A2-DBBA-6A48-8C09-CD1AE1DE26FF}" type="datetimeFigureOut">
              <a:rPr lang="en-US" smtClean="0"/>
              <a:t>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771977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E7B3A2-DBBA-6A48-8C09-CD1AE1DE26FF}" type="datetimeFigureOut">
              <a:rPr lang="en-US" smtClean="0"/>
              <a:t>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934609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7B3A2-DBBA-6A48-8C09-CD1AE1DE26FF}" type="datetimeFigureOut">
              <a:rPr lang="en-US" smtClean="0"/>
              <a:t>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358357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853440"/>
            <a:ext cx="6488191" cy="2987040"/>
          </a:xfrm>
        </p:spPr>
        <p:txBody>
          <a:bodyPr anchor="b"/>
          <a:lstStyle>
            <a:lvl1pPr>
              <a:defRPr sz="5280"/>
            </a:lvl1pPr>
          </a:lstStyle>
          <a:p>
            <a:r>
              <a:rPr lang="en-US"/>
              <a:t>Click to edit Master title style</a:t>
            </a:r>
            <a:endParaRPr lang="en-US" dirty="0"/>
          </a:p>
        </p:txBody>
      </p:sp>
      <p:sp>
        <p:nvSpPr>
          <p:cNvPr id="3" name="Content Placeholder 2"/>
          <p:cNvSpPr>
            <a:spLocks noGrp="1"/>
          </p:cNvSpPr>
          <p:nvPr>
            <p:ph idx="1"/>
          </p:nvPr>
        </p:nvSpPr>
        <p:spPr>
          <a:xfrm>
            <a:off x="8552260" y="1843194"/>
            <a:ext cx="10184130" cy="9097433"/>
          </a:xfrm>
        </p:spPr>
        <p:txBody>
          <a:bodyPr/>
          <a:lstStyle>
            <a:lvl1pPr>
              <a:defRPr sz="5280"/>
            </a:lvl1pPr>
            <a:lvl2pPr>
              <a:defRPr sz="4620"/>
            </a:lvl2pPr>
            <a:lvl3pPr>
              <a:defRPr sz="396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651" y="3840480"/>
            <a:ext cx="6488191" cy="7114964"/>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3DE7B3A2-DBBA-6A48-8C09-CD1AE1DE26FF}"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148462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651" y="853440"/>
            <a:ext cx="6488191" cy="2987040"/>
          </a:xfrm>
        </p:spPr>
        <p:txBody>
          <a:bodyPr anchor="b"/>
          <a:lstStyle>
            <a:lvl1pPr>
              <a:defRPr sz="5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52260" y="1843194"/>
            <a:ext cx="10184130" cy="9097433"/>
          </a:xfrm>
        </p:spPr>
        <p:txBody>
          <a:bodyPr anchor="t"/>
          <a:lstStyle>
            <a:lvl1pPr marL="0" indent="0">
              <a:buNone/>
              <a:defRPr sz="5280"/>
            </a:lvl1pPr>
            <a:lvl2pPr marL="754380" indent="0">
              <a:buNone/>
              <a:defRPr sz="4620"/>
            </a:lvl2pPr>
            <a:lvl3pPr marL="1508760" indent="0">
              <a:buNone/>
              <a:defRPr sz="3960"/>
            </a:lvl3pPr>
            <a:lvl4pPr marL="2263140" indent="0">
              <a:buNone/>
              <a:defRPr sz="3300"/>
            </a:lvl4pPr>
            <a:lvl5pPr marL="3017520" indent="0">
              <a:buNone/>
              <a:defRPr sz="3300"/>
            </a:lvl5pPr>
            <a:lvl6pPr marL="3771900" indent="0">
              <a:buNone/>
              <a:defRPr sz="3300"/>
            </a:lvl6pPr>
            <a:lvl7pPr marL="4526280" indent="0">
              <a:buNone/>
              <a:defRPr sz="3300"/>
            </a:lvl7pPr>
            <a:lvl8pPr marL="5280660" indent="0">
              <a:buNone/>
              <a:defRPr sz="3300"/>
            </a:lvl8pPr>
            <a:lvl9pPr marL="6035040" indent="0">
              <a:buNone/>
              <a:defRPr sz="3300"/>
            </a:lvl9pPr>
          </a:lstStyle>
          <a:p>
            <a:r>
              <a:rPr lang="en-US"/>
              <a:t>Click icon to add picture</a:t>
            </a:r>
            <a:endParaRPr lang="en-US" dirty="0"/>
          </a:p>
        </p:txBody>
      </p:sp>
      <p:sp>
        <p:nvSpPr>
          <p:cNvPr id="4" name="Text Placeholder 3"/>
          <p:cNvSpPr>
            <a:spLocks noGrp="1"/>
          </p:cNvSpPr>
          <p:nvPr>
            <p:ph type="body" sz="half" idx="2"/>
          </p:nvPr>
        </p:nvSpPr>
        <p:spPr>
          <a:xfrm>
            <a:off x="1385651" y="3840480"/>
            <a:ext cx="6488191" cy="7114964"/>
          </a:xfrm>
        </p:spPr>
        <p:txBody>
          <a:bodyPr/>
          <a:lstStyle>
            <a:lvl1pPr marL="0" indent="0">
              <a:buNone/>
              <a:defRPr sz="2640"/>
            </a:lvl1pPr>
            <a:lvl2pPr marL="754380" indent="0">
              <a:buNone/>
              <a:defRPr sz="2310"/>
            </a:lvl2pPr>
            <a:lvl3pPr marL="1508760" indent="0">
              <a:buNone/>
              <a:defRPr sz="1980"/>
            </a:lvl3pPr>
            <a:lvl4pPr marL="2263140" indent="0">
              <a:buNone/>
              <a:defRPr sz="1650"/>
            </a:lvl4pPr>
            <a:lvl5pPr marL="3017520" indent="0">
              <a:buNone/>
              <a:defRPr sz="1650"/>
            </a:lvl5pPr>
            <a:lvl6pPr marL="3771900" indent="0">
              <a:buNone/>
              <a:defRPr sz="1650"/>
            </a:lvl6pPr>
            <a:lvl7pPr marL="4526280" indent="0">
              <a:buNone/>
              <a:defRPr sz="1650"/>
            </a:lvl7pPr>
            <a:lvl8pPr marL="5280660" indent="0">
              <a:buNone/>
              <a:defRPr sz="1650"/>
            </a:lvl8pPr>
            <a:lvl9pPr marL="6035040" indent="0">
              <a:buNone/>
              <a:defRPr sz="1650"/>
            </a:lvl9pPr>
          </a:lstStyle>
          <a:p>
            <a:pPr lvl="0"/>
            <a:r>
              <a:rPr lang="en-US"/>
              <a:t>Click to edit Master text styles</a:t>
            </a:r>
          </a:p>
        </p:txBody>
      </p:sp>
      <p:sp>
        <p:nvSpPr>
          <p:cNvPr id="5" name="Date Placeholder 4"/>
          <p:cNvSpPr>
            <a:spLocks noGrp="1"/>
          </p:cNvSpPr>
          <p:nvPr>
            <p:ph type="dt" sz="half" idx="10"/>
          </p:nvPr>
        </p:nvSpPr>
        <p:spPr/>
        <p:txBody>
          <a:bodyPr/>
          <a:lstStyle/>
          <a:p>
            <a:fld id="{3DE7B3A2-DBBA-6A48-8C09-CD1AE1DE26FF}" type="datetimeFigureOut">
              <a:rPr lang="en-US" smtClean="0"/>
              <a:t>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5B7DD-8A38-F447-856F-314270061A67}" type="slidenum">
              <a:rPr lang="en-US" smtClean="0"/>
              <a:t>‹#›</a:t>
            </a:fld>
            <a:endParaRPr lang="en-US"/>
          </a:p>
        </p:txBody>
      </p:sp>
    </p:spTree>
    <p:extLst>
      <p:ext uri="{BB962C8B-B14F-4D97-AF65-F5344CB8AC3E}">
        <p14:creationId xmlns:p14="http://schemas.microsoft.com/office/powerpoint/2010/main" val="3555091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3030" y="681568"/>
            <a:ext cx="17350740"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83030" y="3407833"/>
            <a:ext cx="17350740"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83030" y="11865187"/>
            <a:ext cx="4526280" cy="681567"/>
          </a:xfrm>
          <a:prstGeom prst="rect">
            <a:avLst/>
          </a:prstGeom>
        </p:spPr>
        <p:txBody>
          <a:bodyPr vert="horz" lIns="91440" tIns="45720" rIns="91440" bIns="45720" rtlCol="0" anchor="ctr"/>
          <a:lstStyle>
            <a:lvl1pPr algn="l">
              <a:defRPr sz="1980">
                <a:solidFill>
                  <a:schemeClr val="tx1">
                    <a:tint val="75000"/>
                  </a:schemeClr>
                </a:solidFill>
              </a:defRPr>
            </a:lvl1pPr>
          </a:lstStyle>
          <a:p>
            <a:fld id="{3DE7B3A2-DBBA-6A48-8C09-CD1AE1DE26FF}" type="datetimeFigureOut">
              <a:rPr lang="en-US" smtClean="0"/>
              <a:t>1/22/24</a:t>
            </a:fld>
            <a:endParaRPr lang="en-US"/>
          </a:p>
        </p:txBody>
      </p:sp>
      <p:sp>
        <p:nvSpPr>
          <p:cNvPr id="5" name="Footer Placeholder 4"/>
          <p:cNvSpPr>
            <a:spLocks noGrp="1"/>
          </p:cNvSpPr>
          <p:nvPr>
            <p:ph type="ftr" sz="quarter" idx="3"/>
          </p:nvPr>
        </p:nvSpPr>
        <p:spPr>
          <a:xfrm>
            <a:off x="6663690" y="11865187"/>
            <a:ext cx="6789420" cy="681567"/>
          </a:xfrm>
          <a:prstGeom prst="rect">
            <a:avLst/>
          </a:prstGeom>
        </p:spPr>
        <p:txBody>
          <a:bodyPr vert="horz" lIns="91440" tIns="45720" rIns="91440" bIns="45720" rtlCol="0" anchor="ctr"/>
          <a:lstStyle>
            <a:lvl1pPr algn="ctr">
              <a:defRPr sz="19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4207490" y="11865187"/>
            <a:ext cx="4526280" cy="681567"/>
          </a:xfrm>
          <a:prstGeom prst="rect">
            <a:avLst/>
          </a:prstGeom>
        </p:spPr>
        <p:txBody>
          <a:bodyPr vert="horz" lIns="91440" tIns="45720" rIns="91440" bIns="45720" rtlCol="0" anchor="ctr"/>
          <a:lstStyle>
            <a:lvl1pPr algn="r">
              <a:defRPr sz="1980">
                <a:solidFill>
                  <a:schemeClr val="tx1">
                    <a:tint val="75000"/>
                  </a:schemeClr>
                </a:solidFill>
              </a:defRPr>
            </a:lvl1pPr>
          </a:lstStyle>
          <a:p>
            <a:fld id="{9485B7DD-8A38-F447-856F-314270061A67}" type="slidenum">
              <a:rPr lang="en-US" smtClean="0"/>
              <a:t>‹#›</a:t>
            </a:fld>
            <a:endParaRPr lang="en-US"/>
          </a:p>
        </p:txBody>
      </p:sp>
    </p:spTree>
    <p:extLst>
      <p:ext uri="{BB962C8B-B14F-4D97-AF65-F5344CB8AC3E}">
        <p14:creationId xmlns:p14="http://schemas.microsoft.com/office/powerpoint/2010/main" val="1698822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508760" rtl="0" eaLnBrk="1" latinLnBrk="0" hangingPunct="1">
        <a:lnSpc>
          <a:spcPct val="90000"/>
        </a:lnSpc>
        <a:spcBef>
          <a:spcPct val="0"/>
        </a:spcBef>
        <a:buNone/>
        <a:defRPr sz="7260" kern="1200">
          <a:solidFill>
            <a:schemeClr val="tx1"/>
          </a:solidFill>
          <a:latin typeface="+mj-lt"/>
          <a:ea typeface="+mj-ea"/>
          <a:cs typeface="+mj-cs"/>
        </a:defRPr>
      </a:lvl1pPr>
    </p:titleStyle>
    <p:body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p:bodyStyle>
    <p:otherStyle>
      <a:defPPr>
        <a:defRPr lang="en-US"/>
      </a:defPPr>
      <a:lvl1pPr marL="0" algn="l" defTabSz="1508760" rtl="0" eaLnBrk="1" latinLnBrk="0" hangingPunct="1">
        <a:defRPr sz="2970" kern="1200">
          <a:solidFill>
            <a:schemeClr val="tx1"/>
          </a:solidFill>
          <a:latin typeface="+mn-lt"/>
          <a:ea typeface="+mn-ea"/>
          <a:cs typeface="+mn-cs"/>
        </a:defRPr>
      </a:lvl1pPr>
      <a:lvl2pPr marL="754380" algn="l" defTabSz="1508760" rtl="0" eaLnBrk="1" latinLnBrk="0" hangingPunct="1">
        <a:defRPr sz="2970" kern="1200">
          <a:solidFill>
            <a:schemeClr val="tx1"/>
          </a:solidFill>
          <a:latin typeface="+mn-lt"/>
          <a:ea typeface="+mn-ea"/>
          <a:cs typeface="+mn-cs"/>
        </a:defRPr>
      </a:lvl2pPr>
      <a:lvl3pPr marL="1508760" algn="l" defTabSz="1508760" rtl="0" eaLnBrk="1" latinLnBrk="0" hangingPunct="1">
        <a:defRPr sz="2970" kern="1200">
          <a:solidFill>
            <a:schemeClr val="tx1"/>
          </a:solidFill>
          <a:latin typeface="+mn-lt"/>
          <a:ea typeface="+mn-ea"/>
          <a:cs typeface="+mn-cs"/>
        </a:defRPr>
      </a:lvl3pPr>
      <a:lvl4pPr marL="2263140" algn="l" defTabSz="1508760" rtl="0" eaLnBrk="1" latinLnBrk="0" hangingPunct="1">
        <a:defRPr sz="2970" kern="1200">
          <a:solidFill>
            <a:schemeClr val="tx1"/>
          </a:solidFill>
          <a:latin typeface="+mn-lt"/>
          <a:ea typeface="+mn-ea"/>
          <a:cs typeface="+mn-cs"/>
        </a:defRPr>
      </a:lvl4pPr>
      <a:lvl5pPr marL="3017520" algn="l" defTabSz="1508760" rtl="0" eaLnBrk="1" latinLnBrk="0" hangingPunct="1">
        <a:defRPr sz="2970" kern="1200">
          <a:solidFill>
            <a:schemeClr val="tx1"/>
          </a:solidFill>
          <a:latin typeface="+mn-lt"/>
          <a:ea typeface="+mn-ea"/>
          <a:cs typeface="+mn-cs"/>
        </a:defRPr>
      </a:lvl5pPr>
      <a:lvl6pPr marL="3771900" algn="l" defTabSz="1508760" rtl="0" eaLnBrk="1" latinLnBrk="0" hangingPunct="1">
        <a:defRPr sz="2970" kern="1200">
          <a:solidFill>
            <a:schemeClr val="tx1"/>
          </a:solidFill>
          <a:latin typeface="+mn-lt"/>
          <a:ea typeface="+mn-ea"/>
          <a:cs typeface="+mn-cs"/>
        </a:defRPr>
      </a:lvl6pPr>
      <a:lvl7pPr marL="4526280" algn="l" defTabSz="1508760" rtl="0" eaLnBrk="1" latinLnBrk="0" hangingPunct="1">
        <a:defRPr sz="2970" kern="1200">
          <a:solidFill>
            <a:schemeClr val="tx1"/>
          </a:solidFill>
          <a:latin typeface="+mn-lt"/>
          <a:ea typeface="+mn-ea"/>
          <a:cs typeface="+mn-cs"/>
        </a:defRPr>
      </a:lvl7pPr>
      <a:lvl8pPr marL="5280660" algn="l" defTabSz="1508760" rtl="0" eaLnBrk="1" latinLnBrk="0" hangingPunct="1">
        <a:defRPr sz="2970" kern="1200">
          <a:solidFill>
            <a:schemeClr val="tx1"/>
          </a:solidFill>
          <a:latin typeface="+mn-lt"/>
          <a:ea typeface="+mn-ea"/>
          <a:cs typeface="+mn-cs"/>
        </a:defRPr>
      </a:lvl8pPr>
      <a:lvl9pPr marL="6035040" algn="l" defTabSz="1508760" rtl="0" eaLnBrk="1" latinLnBrk="0" hangingPunct="1">
        <a:defRPr sz="29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r-richard-barker/mirDeep2_DRB_exploration" TargetMode="External"/><Relationship Id="rId2" Type="http://schemas.openxmlformats.org/officeDocument/2006/relationships/hyperlink" Target="https://github.com/nf-core/smrnase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93%2Fnar%2Fgks1187"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www.australianprostatecentre.org/research/software/mirdeep-star" TargetMode="External"/><Relationship Id="rId4" Type="http://schemas.openxmlformats.org/officeDocument/2006/relationships/hyperlink" Target="https://www.ncbi.nlm.nih.gov/pmc/articles/PMC3553977/#gks1187-B18"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bmcgenomics.biomedcentral.com/articles/10.1186/1471-2164-12-108"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bmcgenomics.biomedcentral.com/articles/10.1186/1471-2164-12-108" TargetMode="Externa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orgemia.inra.fr/martine.da-rocha/dicot_specific_mirdeep2" TargetMode="External"/><Relationship Id="rId1" Type="http://schemas.openxmlformats.org/officeDocument/2006/relationships/slideLayout" Target="../slideLayouts/slideLayout2.xml"/><Relationship Id="rId4" Type="http://schemas.openxmlformats.org/officeDocument/2006/relationships/hyperlink" Target="https://static-content.springer.com/esm/art%3A10.1186%2F1471-2164-12-108/MediaObjects/12864_2010_9944_MOESM5_ESM.DO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bmcgenomics.biomedcentral.com/articles/10.1186/1471-2164-12-108" TargetMode="External"/><Relationship Id="rId2" Type="http://schemas.openxmlformats.org/officeDocument/2006/relationships/hyperlink" Target="https://forgemia.inra.fr/martine.da-rocha/dicot_specific_mirdeep2" TargetMode="External"/><Relationship Id="rId1" Type="http://schemas.openxmlformats.org/officeDocument/2006/relationships/slideLayout" Target="../slideLayouts/slideLayout2.xml"/><Relationship Id="rId4" Type="http://schemas.openxmlformats.org/officeDocument/2006/relationships/hyperlink" Target="https://static-content.springer.com/esm/art%3A10.1186%2F1471-2164-12-108/MediaObjects/12864_2010_9944_MOESM5_ESM.DOC"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researchgate.net/journal/International-Journal-of-Molecular-Sciences-1422-0067?_tp=eyJjb250ZXh0Ijp7ImZpcnN0UGFnZSI6Il9kaXJlY3QiLCJwYWdlIjoicHVibGljYXRpb24iLCJwb3NpdGlvbiI6InBhZ2VIZWFkZXIifX0"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dx.doi.org/10.3390/ijms2307397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hyperlink" Target="https://plantsmallrnagenes.science.psu.edu/multiannotations.php?genomes_id=50&amp;loc_type=nearMIRNA" TargetMode="External"/><Relationship Id="rId18" Type="http://schemas.openxmlformats.org/officeDocument/2006/relationships/hyperlink" Target="https://plantsmallrnagenes.science.psu.edu/multiannotations.php?genomes_id=50&amp;loc_type=siRNA21" TargetMode="External"/><Relationship Id="rId26" Type="http://schemas.openxmlformats.org/officeDocument/2006/relationships/hyperlink" Target="https://plantsmallrnagenes.science.psu.edu/multiannotations.php?genomes_id=50&amp;loc_type=siRNA23&amp;ann_source=ShortStack" TargetMode="External"/><Relationship Id="rId3" Type="http://schemas.openxmlformats.org/officeDocument/2006/relationships/hyperlink" Target="https://www.frontiersin.org/articles/10.3389/fendo.2018.00402" TargetMode="External"/><Relationship Id="rId21" Type="http://schemas.openxmlformats.org/officeDocument/2006/relationships/hyperlink" Target="https://plantsmallrnagenes.science.psu.edu/multiannotations.php?genomes_id=50&amp;loc_type=siRNA21&amp;ann_source=TAS_loci" TargetMode="External"/><Relationship Id="rId34" Type="http://schemas.openxmlformats.org/officeDocument/2006/relationships/hyperlink" Target="https://plantsmallrnagenes.science.psu.edu/multiannotations.php?genomes_id=50&amp;loc_type=OtherRNA&amp;ann_source=TAS_loci" TargetMode="External"/><Relationship Id="rId7" Type="http://schemas.openxmlformats.org/officeDocument/2006/relationships/hyperlink" Target="https://plantsmallrnagenes.science.psu.edu/multiannotations.php?genomes_id=50&amp;ann_source=ShortStack" TargetMode="External"/><Relationship Id="rId12" Type="http://schemas.openxmlformats.org/officeDocument/2006/relationships/hyperlink" Target="https://plantsmallrnagenes.science.psu.edu/multiannotations.php?genomes_id=50&amp;loc_type=MIRNA&amp;ann_source=miRBase" TargetMode="External"/><Relationship Id="rId17" Type="http://schemas.openxmlformats.org/officeDocument/2006/relationships/hyperlink" Target="https://plantsmallrnagenes.science.psu.edu/multiannotations.php?genomes_id=50&amp;loc_type=siRNA20&amp;ann_source=ShortStack" TargetMode="External"/><Relationship Id="rId25" Type="http://schemas.openxmlformats.org/officeDocument/2006/relationships/hyperlink" Target="https://plantsmallrnagenes.science.psu.edu/multiannotations.php?genomes_id=50&amp;loc_type=siRNA23" TargetMode="External"/><Relationship Id="rId33" Type="http://schemas.openxmlformats.org/officeDocument/2006/relationships/hyperlink" Target="https://plantsmallrnagenes.science.psu.edu/multiannotations.php?genomes_id=50&amp;loc_type=OtherRNA&amp;ann_source=miRBase" TargetMode="External"/><Relationship Id="rId2" Type="http://schemas.openxmlformats.org/officeDocument/2006/relationships/hyperlink" Target="https://www.nature.com/articles/s41598-021-03391-9" TargetMode="External"/><Relationship Id="rId16" Type="http://schemas.openxmlformats.org/officeDocument/2006/relationships/hyperlink" Target="https://plantsmallrnagenes.science.psu.edu/multiannotations.php?genomes_id=50&amp;loc_type=siRNA20" TargetMode="External"/><Relationship Id="rId20" Type="http://schemas.openxmlformats.org/officeDocument/2006/relationships/hyperlink" Target="https://plantsmallrnagenes.science.psu.edu/multiannotations.php?genomes_id=50&amp;loc_type=siRNA21&amp;ann_source=miRBase" TargetMode="External"/><Relationship Id="rId29" Type="http://schemas.openxmlformats.org/officeDocument/2006/relationships/hyperlink" Target="https://plantsmallrnagenes.science.psu.edu/multiannotations.php?genomes_id=50&amp;loc_type=siRNA24&amp;ann_source=ShortStack" TargetMode="External"/><Relationship Id="rId1" Type="http://schemas.openxmlformats.org/officeDocument/2006/relationships/slideLayout" Target="../slideLayouts/slideLayout2.xml"/><Relationship Id="rId6" Type="http://schemas.openxmlformats.org/officeDocument/2006/relationships/hyperlink" Target="https://plantsmallrnagenes.science.psu.edu/index.php" TargetMode="External"/><Relationship Id="rId11" Type="http://schemas.openxmlformats.org/officeDocument/2006/relationships/hyperlink" Target="https://plantsmallrnagenes.science.psu.edu/multiannotations.php?genomes_id=50&amp;loc_type=MIRNA&amp;ann_source=ShortStack" TargetMode="External"/><Relationship Id="rId24" Type="http://schemas.openxmlformats.org/officeDocument/2006/relationships/hyperlink" Target="https://plantsmallrnagenes.science.psu.edu/multiannotations.php?genomes_id=50&amp;loc_type=siRNA22&amp;ann_source=miRBase" TargetMode="External"/><Relationship Id="rId32" Type="http://schemas.openxmlformats.org/officeDocument/2006/relationships/hyperlink" Target="https://plantsmallrnagenes.science.psu.edu/multiannotations.php?genomes_id=50&amp;loc_type=OtherRNA&amp;ann_source=ShortStack" TargetMode="External"/><Relationship Id="rId5" Type="http://schemas.openxmlformats.org/officeDocument/2006/relationships/hyperlink" Target="https://doi.org/10.1101/gr.256750.119" TargetMode="External"/><Relationship Id="rId15" Type="http://schemas.openxmlformats.org/officeDocument/2006/relationships/hyperlink" Target="https://plantsmallrnagenes.science.psu.edu/multiannotations.php?genomes_id=50&amp;loc_type=nearMIRNA&amp;ann_source=miRBase" TargetMode="External"/><Relationship Id="rId23" Type="http://schemas.openxmlformats.org/officeDocument/2006/relationships/hyperlink" Target="https://plantsmallrnagenes.science.psu.edu/multiannotations.php?genomes_id=50&amp;loc_type=siRNA22&amp;ann_source=ShortStack" TargetMode="External"/><Relationship Id="rId28" Type="http://schemas.openxmlformats.org/officeDocument/2006/relationships/hyperlink" Target="https://plantsmallrnagenes.science.psu.edu/multiannotations.php?genomes_id=50&amp;loc_type=siRNA24" TargetMode="External"/><Relationship Id="rId36" Type="http://schemas.openxmlformats.org/officeDocument/2006/relationships/hyperlink" Target="https://plantsmallrnagenes.science.psu.edu/multiannotations.php?genomes_id=50&amp;loc_type=NotExpressed&amp;ann_source=miRBase" TargetMode="External"/><Relationship Id="rId10" Type="http://schemas.openxmlformats.org/officeDocument/2006/relationships/hyperlink" Target="https://plantsmallrnagenes.science.psu.edu/multiannotations.php?genomes_id=50&amp;loc_type=MIRNA" TargetMode="External"/><Relationship Id="rId19" Type="http://schemas.openxmlformats.org/officeDocument/2006/relationships/hyperlink" Target="https://plantsmallrnagenes.science.psu.edu/multiannotations.php?genomes_id=50&amp;loc_type=siRNA21&amp;ann_source=ShortStack" TargetMode="External"/><Relationship Id="rId31" Type="http://schemas.openxmlformats.org/officeDocument/2006/relationships/hyperlink" Target="https://plantsmallrnagenes.science.psu.edu/multiannotations.php?genomes_id=50&amp;loc_type=OtherRNA" TargetMode="External"/><Relationship Id="rId4" Type="http://schemas.openxmlformats.org/officeDocument/2006/relationships/hyperlink" Target="https://www.ncbi.nlm.nih.gov/pmc/articles/PMC4196292/" TargetMode="External"/><Relationship Id="rId9" Type="http://schemas.openxmlformats.org/officeDocument/2006/relationships/hyperlink" Target="https://plantsmallrnagenes.science.psu.edu/multiannotations.php?genomes_id=50&amp;ann_source=TAS_loci" TargetMode="External"/><Relationship Id="rId14" Type="http://schemas.openxmlformats.org/officeDocument/2006/relationships/hyperlink" Target="https://plantsmallrnagenes.science.psu.edu/multiannotations.php?genomes_id=50&amp;loc_type=nearMIRNA&amp;ann_source=ShortStack" TargetMode="External"/><Relationship Id="rId22" Type="http://schemas.openxmlformats.org/officeDocument/2006/relationships/hyperlink" Target="https://plantsmallrnagenes.science.psu.edu/multiannotations.php?genomes_id=50&amp;loc_type=siRNA22" TargetMode="External"/><Relationship Id="rId27" Type="http://schemas.openxmlformats.org/officeDocument/2006/relationships/hyperlink" Target="https://plantsmallrnagenes.science.psu.edu/multiannotations.php?genomes_id=50&amp;loc_type=siRNA23&amp;ann_source=miRBase" TargetMode="External"/><Relationship Id="rId30" Type="http://schemas.openxmlformats.org/officeDocument/2006/relationships/hyperlink" Target="https://plantsmallrnagenes.science.psu.edu/multiannotations.php?genomes_id=50&amp;loc_type=siRNA24&amp;ann_source=miRBase" TargetMode="External"/><Relationship Id="rId35" Type="http://schemas.openxmlformats.org/officeDocument/2006/relationships/hyperlink" Target="https://plantsmallrnagenes.science.psu.edu/multiannotations.php?genomes_id=50&amp;loc_type=NotExpressed" TargetMode="External"/><Relationship Id="rId8" Type="http://schemas.openxmlformats.org/officeDocument/2006/relationships/hyperlink" Target="https://plantsmallrnagenes.science.psu.edu/multiannotations.php?genomes_id=50&amp;ann_source=miRBas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sapubs.onlinelibrary.wiley.com/doi/pdf/10.1002/aps3.1141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sapubs.onlinelibrary.wiley.com/doi/pdf/10.1002/aps3.1141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bsapubs.onlinelibrary.wiley.com/doi/pdf/10.1002/aps3.11414"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ub.docker.com/r/ugrbioinfo/srnatoolbo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arn.ugr.es/srnatoolbox/srnabench/" TargetMode="Externa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arn.ugr.es/srnatoolbox/static/sRNAtoolbox_manual.pdf"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pubmed.ncbi.nlm.nih.gov/22290409/" TargetMode="External"/><Relationship Id="rId13" Type="http://schemas.openxmlformats.org/officeDocument/2006/relationships/hyperlink" Target="https://github.com/TF-Chan-Lab/miRDeep-P2_pipeline" TargetMode="External"/><Relationship Id="rId18" Type="http://schemas.openxmlformats.org/officeDocument/2006/relationships/hyperlink" Target="https://academic.oup.com/nar/article/49/W1/W397/6238409" TargetMode="External"/><Relationship Id="rId3" Type="http://schemas.openxmlformats.org/officeDocument/2006/relationships/hyperlink" Target="https://pubmed.ncbi.nlm.nih.gov/31606659/" TargetMode="External"/><Relationship Id="rId7" Type="http://schemas.openxmlformats.org/officeDocument/2006/relationships/hyperlink" Target="https://github.com/mirnylab/" TargetMode="External"/><Relationship Id="rId12" Type="http://schemas.openxmlformats.org/officeDocument/2006/relationships/hyperlink" Target="https://www.sciencedirect.com/science/article/abs/pii/S0010482520303917" TargetMode="External"/><Relationship Id="rId17" Type="http://schemas.openxmlformats.org/officeDocument/2006/relationships/hyperlink" Target="https://github.com/luketerry/miRge-2.0" TargetMode="External"/><Relationship Id="rId2" Type="http://schemas.openxmlformats.org/officeDocument/2006/relationships/hyperlink" Target="https://pubmed.ncbi.nlm.nih.gov/31114926/" TargetMode="External"/><Relationship Id="rId16" Type="http://schemas.openxmlformats.org/officeDocument/2006/relationships/hyperlink" Target="https://www.ncbi.nlm.nih.gov/pmc/articles/PMC3654206/" TargetMode="External"/><Relationship Id="rId1" Type="http://schemas.openxmlformats.org/officeDocument/2006/relationships/slideLayout" Target="../slideLayouts/slideLayout2.xml"/><Relationship Id="rId6" Type="http://schemas.openxmlformats.org/officeDocument/2006/relationships/hyperlink" Target="https://pubmed.ncbi.nlm.nih.gov/23221645/" TargetMode="External"/><Relationship Id="rId11" Type="http://schemas.openxmlformats.org/officeDocument/2006/relationships/hyperlink" Target="https://github.com/friedlanderlab/mirtrace" TargetMode="External"/><Relationship Id="rId5" Type="http://schemas.openxmlformats.org/officeDocument/2006/relationships/hyperlink" Target="https://pubmed.ncbi.nlm.nih.gov/20439748/" TargetMode="External"/><Relationship Id="rId15" Type="http://schemas.openxmlformats.org/officeDocument/2006/relationships/hyperlink" Target="https://github.com/dvitsios/mirnovo" TargetMode="External"/><Relationship Id="rId10" Type="http://schemas.openxmlformats.org/officeDocument/2006/relationships/hyperlink" Target="https://plos.figshare.com/articles/figure/Computational_pipeline_for_analyzing_small_RNA_sequencing_data/1386955" TargetMode="External"/><Relationship Id="rId4" Type="http://schemas.openxmlformats.org/officeDocument/2006/relationships/hyperlink" Target="https://github.com/rajewsky-lab/mirdeep2" TargetMode="External"/><Relationship Id="rId9" Type="http://schemas.openxmlformats.org/officeDocument/2006/relationships/hyperlink" Target="https://github.com/Mirdain" TargetMode="External"/><Relationship Id="rId14" Type="http://schemas.openxmlformats.org/officeDocument/2006/relationships/hyperlink" Target="https://www.ncbi.nlm.nih.gov/pmc/articles/PMC839239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dr-richard-barker/SRNA_toolbox/blob/main/sRNA_toolbox_Code.m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ourceforge.net/projects/mirdp2/" TargetMode="External"/><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github.com/TF-Chan-Lab/miRDeep-P2_pipelin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TF-Chan-Lab/miRDeep-P2_pipeline/tree/main/script" TargetMode="External"/><Relationship Id="rId2" Type="http://schemas.openxmlformats.org/officeDocument/2006/relationships/hyperlink" Target="https://sourceforge.net/projects/mirdp2/" TargetMode="External"/><Relationship Id="rId1" Type="http://schemas.openxmlformats.org/officeDocument/2006/relationships/slideLayout" Target="../slideLayouts/slideLayout2.xml"/><Relationship Id="rId5" Type="http://schemas.openxmlformats.org/officeDocument/2006/relationships/hyperlink" Target="https://github.com/TF-Chan-Lab/miRDeep-P2_pipeline" TargetMode="External"/><Relationship Id="rId4" Type="http://schemas.openxmlformats.org/officeDocument/2006/relationships/hyperlink" Target="https://doi.org/10.1093/bioinformatics/bty97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mcgenomics.biomedcentral.com/articles/10.1186/s12864-019-5913-9" TargetMode="External"/><Relationship Id="rId1" Type="http://schemas.openxmlformats.org/officeDocument/2006/relationships/slideLayout" Target="../slideLayouts/slideLayout2.xml"/><Relationship Id="rId5" Type="http://schemas.openxmlformats.org/officeDocument/2006/relationships/hyperlink" Target="https://hub.docker.com/r/iguigon/mirkwood/" TargetMode="External"/><Relationship Id="rId4" Type="http://schemas.openxmlformats.org/officeDocument/2006/relationships/hyperlink" Target="https://github.com/miRkwood-RNA/miRkwoo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wuqiansibai/plantMiRP2/releases/tag/Dockerfile" TargetMode="External"/><Relationship Id="rId2" Type="http://schemas.openxmlformats.org/officeDocument/2006/relationships/hyperlink" Target="https://github.com/wuqiansibai/plantMiRP2/releases/tag/v1.0" TargetMode="Externa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hyperlink" Target="https://www.mdpi.com/2073-4425/12/8/1280" TargetMode="External"/><Relationship Id="rId4" Type="http://schemas.openxmlformats.org/officeDocument/2006/relationships/hyperlink" Target="http://plantmi.top/"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vitsios/mirnovo" TargetMode="External"/><Relationship Id="rId2" Type="http://schemas.openxmlformats.org/officeDocument/2006/relationships/hyperlink" Target="http://wwwdev.ebi.ac.uk/enright-dev/mirnovo" TargetMode="External"/><Relationship Id="rId1" Type="http://schemas.openxmlformats.org/officeDocument/2006/relationships/slideLayout" Target="../slideLayouts/slideLayout2.xml"/><Relationship Id="rId6" Type="http://schemas.openxmlformats.org/officeDocument/2006/relationships/hyperlink" Target="https://pubmed.ncbi.nlm.nih.gov/29036314/" TargetMode="External"/><Relationship Id="rId5" Type="http://schemas.openxmlformats.org/officeDocument/2006/relationships/image" Target="../media/image25.jpeg"/><Relationship Id="rId4" Type="http://schemas.openxmlformats.org/officeDocument/2006/relationships/hyperlink" Target="http://wwwdev.ebi.ac.uk/enright-dev/mirnovo-standalone-pkg/misc/geuvadis-analysi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n.ugr.es/srnatoolbox/newbench/" TargetMode="External"/><Relationship Id="rId2" Type="http://schemas.openxmlformats.org/officeDocument/2006/relationships/hyperlink" Target="https://arn.ugr.es/mirnaqc/"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biomedcentral.com/1471-2105/15/275" TargetMode="External"/><Relationship Id="rId5" Type="http://schemas.openxmlformats.org/officeDocument/2006/relationships/hyperlink" Target="http://www.australianprostatecentre.org/research/software/mirplant" TargetMode="Externa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ikeAxtell/strucV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cademic.oup.com/nar/article/49/W1/W397/6238409"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hyperlink" Target="https://www.ccb.uni-saarland.de/mirmaster2"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academic.oup.com/nar/article/49/W1/W397/6238409" TargetMode="External"/><Relationship Id="rId1" Type="http://schemas.openxmlformats.org/officeDocument/2006/relationships/slideLayout" Target="../slideLayouts/slideLayout2.xml"/><Relationship Id="rId5" Type="http://schemas.openxmlformats.org/officeDocument/2006/relationships/hyperlink" Target="https://www.ccb.uni-saarland.de/mirmaster2" TargetMode="External"/><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openxmlformats.org/officeDocument/2006/relationships/hyperlink" Target="http://omicstudio.cloud:4005/" TargetMode="External"/><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s://github.com/cma2015/iwa-miRNA" TargetMode="External"/><Relationship Id="rId4" Type="http://schemas.openxmlformats.org/officeDocument/2006/relationships/hyperlink" Target="https://hub.docker.com/r/malab/iwa-mirn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mobilednajournal.biomedcentral.com/articles/10.1186/s13100-018-0130-7#Fig2" TargetMode="External"/><Relationship Id="rId5" Type="http://schemas.openxmlformats.org/officeDocument/2006/relationships/hyperlink" Target="https://www.ncbi.nlm.nih.gov/pmc/articles/PMC6112344/#s0040" TargetMode="External"/><Relationship Id="rId4" Type="http://schemas.openxmlformats.org/officeDocument/2006/relationships/hyperlink" Target="https://github.com/junchaoshi/sports1.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bsapubs.onlinelibrary.wiley.com/doi/pdf/10.1002/aps3.1141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mcgenomics.biomedcentral.com/articles/10.1186/1471-2164-12-108" TargetMode="External"/><Relationship Id="rId7" Type="http://schemas.openxmlformats.org/officeDocument/2006/relationships/hyperlink" Target="https://forgemia.inra.fr/martine.da-rocha/dicot_specific_mirdeep2" TargetMode="External"/><Relationship Id="rId2" Type="http://schemas.openxmlformats.org/officeDocument/2006/relationships/hyperlink" Target="https://academic.oup.com/nar/article/40/1/37/1275937" TargetMode="External"/><Relationship Id="rId1" Type="http://schemas.openxmlformats.org/officeDocument/2006/relationships/slideLayout" Target="../slideLayouts/slideLayout2.xml"/><Relationship Id="rId6" Type="http://schemas.openxmlformats.org/officeDocument/2006/relationships/hyperlink" Target="http://www.australianprostatecentre.org/research/software/mirplant" TargetMode="External"/><Relationship Id="rId5" Type="http://schemas.openxmlformats.org/officeDocument/2006/relationships/hyperlink" Target="http://www.australianprostatecentre.org/research/software/mirdeep-star" TargetMode="External"/><Relationship Id="rId4" Type="http://schemas.openxmlformats.org/officeDocument/2006/relationships/hyperlink" Target="https://doi.org/10.1093%2Fnar%2Fgks118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2AC6-D578-2A93-F674-345786985688}"/>
              </a:ext>
            </a:extLst>
          </p:cNvPr>
          <p:cNvSpPr>
            <a:spLocks noGrp="1"/>
          </p:cNvSpPr>
          <p:nvPr>
            <p:ph type="title"/>
          </p:nvPr>
        </p:nvSpPr>
        <p:spPr/>
        <p:txBody>
          <a:bodyPr/>
          <a:lstStyle/>
          <a:p>
            <a:r>
              <a:rPr lang="en-US" dirty="0"/>
              <a:t>DRB January update</a:t>
            </a:r>
          </a:p>
        </p:txBody>
      </p:sp>
      <p:sp>
        <p:nvSpPr>
          <p:cNvPr id="3" name="Content Placeholder 2">
            <a:extLst>
              <a:ext uri="{FF2B5EF4-FFF2-40B4-BE49-F238E27FC236}">
                <a16:creationId xmlns:a16="http://schemas.microsoft.com/office/drawing/2014/main" id="{96510A17-B61B-1753-8180-004B02ECC3ED}"/>
              </a:ext>
            </a:extLst>
          </p:cNvPr>
          <p:cNvSpPr>
            <a:spLocks noGrp="1"/>
          </p:cNvSpPr>
          <p:nvPr>
            <p:ph idx="1"/>
          </p:nvPr>
        </p:nvSpPr>
        <p:spPr/>
        <p:txBody>
          <a:bodyPr>
            <a:normAutofit lnSpcReduction="10000"/>
          </a:bodyPr>
          <a:lstStyle/>
          <a:p>
            <a:r>
              <a:rPr lang="en-US" dirty="0"/>
              <a:t>An investigation into </a:t>
            </a:r>
            <a:r>
              <a:rPr lang="en-US" dirty="0" err="1"/>
              <a:t>smallRNA</a:t>
            </a:r>
            <a:r>
              <a:rPr lang="en-US" dirty="0"/>
              <a:t> analysis pipeline </a:t>
            </a:r>
            <a:r>
              <a:rPr lang="en-US" dirty="0" err="1"/>
              <a:t>optmised</a:t>
            </a:r>
            <a:r>
              <a:rPr lang="en-US" dirty="0"/>
              <a:t> for both animal and plant samples</a:t>
            </a:r>
          </a:p>
          <a:p>
            <a:endParaRPr lang="en-US" dirty="0"/>
          </a:p>
          <a:p>
            <a:r>
              <a:rPr lang="en-US" b="1" dirty="0"/>
              <a:t>1</a:t>
            </a:r>
            <a:r>
              <a:rPr lang="en-US" b="1" baseline="30000" dirty="0"/>
              <a:t>st</a:t>
            </a:r>
            <a:r>
              <a:rPr lang="en-US" b="1" dirty="0"/>
              <a:t> stage </a:t>
            </a:r>
            <a:r>
              <a:rPr lang="en-US" b="1" dirty="0" err="1"/>
              <a:t>intial</a:t>
            </a:r>
            <a:r>
              <a:rPr lang="en-US" b="1" dirty="0"/>
              <a:t> target 1: </a:t>
            </a:r>
            <a:r>
              <a:rPr lang="en-US" dirty="0">
                <a:hlinkClick r:id="rId2"/>
              </a:rPr>
              <a:t>https://github.com/nf-core/smrnaseq</a:t>
            </a:r>
            <a:endParaRPr lang="en-US" dirty="0"/>
          </a:p>
          <a:p>
            <a:r>
              <a:rPr lang="en-US" b="1" dirty="0"/>
              <a:t>2</a:t>
            </a:r>
            <a:r>
              <a:rPr lang="en-US" b="1" baseline="30000" dirty="0"/>
              <a:t>nd</a:t>
            </a:r>
            <a:r>
              <a:rPr lang="en-US" b="1" dirty="0"/>
              <a:t> stage from literature: </a:t>
            </a:r>
            <a:r>
              <a:rPr lang="en-US" dirty="0"/>
              <a:t>Created interest in mirDeep2 </a:t>
            </a:r>
            <a:r>
              <a:rPr lang="en-US" dirty="0">
                <a:hlinkClick r:id="rId3"/>
              </a:rPr>
              <a:t>https://github.com/dr-richard-barker/mirDeep2_DRB_exploration</a:t>
            </a:r>
            <a:endParaRPr lang="en-US" dirty="0"/>
          </a:p>
          <a:p>
            <a:r>
              <a:rPr lang="en-US" b="1" dirty="0"/>
              <a:t>3</a:t>
            </a:r>
            <a:r>
              <a:rPr lang="en-US" b="1" baseline="30000" dirty="0"/>
              <a:t>rd</a:t>
            </a:r>
            <a:r>
              <a:rPr lang="en-US" b="1" dirty="0"/>
              <a:t> Tangent: </a:t>
            </a:r>
            <a:r>
              <a:rPr lang="en-US" dirty="0"/>
              <a:t>Plants miRNA novel detection and quantification not </a:t>
            </a:r>
            <a:r>
              <a:rPr lang="en-US" dirty="0" err="1"/>
              <a:t>optmised</a:t>
            </a:r>
            <a:r>
              <a:rPr lang="en-US" dirty="0"/>
              <a:t> for plants.</a:t>
            </a:r>
          </a:p>
          <a:p>
            <a:r>
              <a:rPr lang="en-US" b="1" dirty="0"/>
              <a:t>4</a:t>
            </a:r>
            <a:r>
              <a:rPr lang="en-US" b="1" baseline="30000" dirty="0"/>
              <a:t>th</a:t>
            </a:r>
            <a:r>
              <a:rPr lang="en-US" b="1" dirty="0"/>
              <a:t> Recent tangent:</a:t>
            </a:r>
            <a:r>
              <a:rPr lang="en-US" dirty="0"/>
              <a:t> </a:t>
            </a:r>
            <a:r>
              <a:rPr lang="en-US" dirty="0" err="1"/>
              <a:t>smallRNAbench</a:t>
            </a:r>
            <a:r>
              <a:rPr lang="en-US" dirty="0"/>
              <a:t> has accuracy benefits and novel mir detection but ultimately failed to run by command line. </a:t>
            </a:r>
          </a:p>
          <a:p>
            <a:r>
              <a:rPr lang="en-US" b="1" dirty="0"/>
              <a:t>Future New target plant tangent:</a:t>
            </a:r>
            <a:r>
              <a:rPr lang="en-US" dirty="0"/>
              <a:t> </a:t>
            </a:r>
            <a:r>
              <a:rPr lang="en-US" dirty="0" err="1"/>
              <a:t>mirkWood</a:t>
            </a:r>
            <a:r>
              <a:rPr lang="en-US" dirty="0"/>
              <a:t> vs mirDeep-P2</a:t>
            </a:r>
          </a:p>
          <a:p>
            <a:endParaRPr lang="en-US" dirty="0"/>
          </a:p>
        </p:txBody>
      </p:sp>
    </p:spTree>
    <p:extLst>
      <p:ext uri="{BB962C8B-B14F-4D97-AF65-F5344CB8AC3E}">
        <p14:creationId xmlns:p14="http://schemas.microsoft.com/office/powerpoint/2010/main" val="664003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09A927-713E-8907-FB34-B9007DE51BC9}"/>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MirDeep2 progressed</a:t>
            </a:r>
          </a:p>
        </p:txBody>
      </p:sp>
      <p:sp>
        <p:nvSpPr>
          <p:cNvPr id="6" name="TextBox 5">
            <a:extLst>
              <a:ext uri="{FF2B5EF4-FFF2-40B4-BE49-F238E27FC236}">
                <a16:creationId xmlns:a16="http://schemas.microsoft.com/office/drawing/2014/main" id="{5B1C9DDC-C237-FDDC-4399-17208CC8BFDB}"/>
              </a:ext>
            </a:extLst>
          </p:cNvPr>
          <p:cNvSpPr txBox="1"/>
          <p:nvPr/>
        </p:nvSpPr>
        <p:spPr>
          <a:xfrm>
            <a:off x="3366101" y="1616202"/>
            <a:ext cx="10058400" cy="10864513"/>
          </a:xfrm>
          <a:prstGeom prst="rect">
            <a:avLst/>
          </a:prstGeom>
          <a:noFill/>
        </p:spPr>
        <p:txBody>
          <a:bodyPr wrap="square">
            <a:spAutoFit/>
          </a:bodyPr>
          <a:lstStyle/>
          <a:p>
            <a:r>
              <a:rPr lang="en-US" sz="2800" b="0" dirty="0" err="1">
                <a:solidFill>
                  <a:srgbClr val="FFEA6B"/>
                </a:solidFill>
                <a:effectLst/>
              </a:rPr>
              <a:t>remove_white_space_in_id.pl</a:t>
            </a:r>
            <a:endParaRPr lang="en-US" sz="2800" b="0" dirty="0">
              <a:solidFill>
                <a:srgbClr val="939DA5"/>
              </a:solidFill>
              <a:effectLst/>
            </a:endParaRPr>
          </a:p>
          <a:p>
            <a:r>
              <a:rPr lang="en-US" sz="2800" b="1" dirty="0">
                <a:solidFill>
                  <a:srgbClr val="BA8EF7"/>
                </a:solidFill>
                <a:effectLst/>
              </a:rPr>
              <a:t>**Out files**</a:t>
            </a:r>
            <a:endParaRPr lang="en-US" sz="2800" b="0" dirty="0">
              <a:solidFill>
                <a:srgbClr val="939DA5"/>
              </a:solidFill>
              <a:effectLst/>
            </a:endParaRPr>
          </a:p>
          <a:p>
            <a:r>
              <a:rPr lang="en-US" sz="2800" b="0" dirty="0">
                <a:effectLst/>
              </a:rPr>
              <a:t>- ${sample}_</a:t>
            </a:r>
            <a:r>
              <a:rPr lang="en-US" sz="2800" b="0" dirty="0" err="1">
                <a:effectLst/>
              </a:rPr>
              <a:t>trimmed_no_space_pl.fastq</a:t>
            </a:r>
            <a:endParaRPr lang="en-US" sz="2800" b="0" dirty="0">
              <a:effectLst/>
            </a:endParaRPr>
          </a:p>
          <a:p>
            <a:pPr algn="l"/>
            <a:endParaRPr lang="en-US" sz="2800" b="1" i="0" dirty="0">
              <a:solidFill>
                <a:srgbClr val="333333"/>
              </a:solidFill>
              <a:effectLst/>
            </a:endParaRPr>
          </a:p>
          <a:p>
            <a:r>
              <a:rPr lang="en-US" sz="2800" b="0" dirty="0">
                <a:solidFill>
                  <a:srgbClr val="FFEA6B"/>
                </a:solidFill>
                <a:effectLst/>
              </a:rPr>
              <a:t>bowtie-build</a:t>
            </a:r>
            <a:endParaRPr lang="en-US" sz="2800" b="0" dirty="0">
              <a:solidFill>
                <a:srgbClr val="939DA5"/>
              </a:solidFill>
              <a:effectLst/>
            </a:endParaRPr>
          </a:p>
          <a:p>
            <a:pPr algn="l"/>
            <a:r>
              <a:rPr lang="en-US" sz="2800" b="1" i="0" dirty="0">
                <a:solidFill>
                  <a:srgbClr val="333333"/>
                </a:solidFill>
                <a:effectLst/>
              </a:rPr>
              <a:t>Mapping performed on genome with “</a:t>
            </a:r>
            <a:r>
              <a:rPr lang="en-US" sz="2800" dirty="0">
                <a:solidFill>
                  <a:srgbClr val="333333"/>
                </a:solidFill>
                <a:effectLst/>
              </a:rPr>
              <a:t>${species}</a:t>
            </a:r>
            <a:r>
              <a:rPr lang="en-US" sz="2800" dirty="0"/>
              <a:t>_</a:t>
            </a:r>
            <a:r>
              <a:rPr lang="en-US" sz="2800" dirty="0" err="1"/>
              <a:t>no_space_pl.fa</a:t>
            </a:r>
            <a:r>
              <a:rPr lang="en-US" sz="2800" dirty="0"/>
              <a:t>” </a:t>
            </a:r>
          </a:p>
          <a:p>
            <a:r>
              <a:rPr lang="en-US" sz="2800" b="1" dirty="0">
                <a:solidFill>
                  <a:srgbClr val="BA8EF7"/>
                </a:solidFill>
                <a:effectLst/>
              </a:rPr>
              <a:t>**Out files**</a:t>
            </a:r>
            <a:endParaRPr lang="en-US" sz="2800" b="0" dirty="0">
              <a:solidFill>
                <a:srgbClr val="939DA5"/>
              </a:solidFill>
              <a:effectLst/>
            </a:endParaRPr>
          </a:p>
          <a:p>
            <a:pPr algn="l">
              <a:buFont typeface="Arial" panose="020B0604020202020204" pitchFamily="34" charset="0"/>
              <a:buChar char="•"/>
            </a:pPr>
            <a:r>
              <a:rPr lang="en-US" sz="2800" b="0" i="0" dirty="0">
                <a:solidFill>
                  <a:srgbClr val="333333"/>
                </a:solidFill>
                <a:effectLst/>
              </a:rPr>
              <a:t>Bowtie genome index, which consists of the following files for each SPECIES:</a:t>
            </a:r>
          </a:p>
          <a:p>
            <a:pPr algn="l"/>
            <a:r>
              <a:rPr lang="en-US" sz="2800" i="1" dirty="0" err="1">
                <a:solidFill>
                  <a:srgbClr val="000000"/>
                </a:solidFill>
                <a:effectLst/>
              </a:rPr>
              <a:t>speciesi</a:t>
            </a:r>
            <a:r>
              <a:rPr lang="en-US" sz="2800" i="0" dirty="0">
                <a:solidFill>
                  <a:srgbClr val="000000"/>
                </a:solidFill>
                <a:effectLst/>
              </a:rPr>
              <a:t>​</a:t>
            </a:r>
            <a:r>
              <a:rPr lang="en-US" sz="2800" i="1" dirty="0" err="1">
                <a:solidFill>
                  <a:srgbClr val="000000"/>
                </a:solidFill>
                <a:effectLst/>
              </a:rPr>
              <a:t>ndexp</a:t>
            </a:r>
            <a:r>
              <a:rPr lang="en-US" sz="2800" i="0" dirty="0">
                <a:solidFill>
                  <a:srgbClr val="000000"/>
                </a:solidFill>
                <a:effectLst/>
              </a:rPr>
              <a:t>​</a:t>
            </a:r>
            <a:r>
              <a:rPr lang="en-US" sz="2800" i="1" dirty="0">
                <a:solidFill>
                  <a:srgbClr val="000000"/>
                </a:solidFill>
                <a:effectLst/>
              </a:rPr>
              <a:t>refix</a:t>
            </a:r>
            <a:r>
              <a:rPr lang="en-US" sz="2800" i="0" dirty="0">
                <a:solidFill>
                  <a:srgbClr val="000000"/>
                </a:solidFill>
                <a:effectLst/>
              </a:rPr>
              <a:t>.1.</a:t>
            </a:r>
            <a:r>
              <a:rPr lang="en-US" sz="2800" i="1" dirty="0">
                <a:solidFill>
                  <a:srgbClr val="000000"/>
                </a:solidFill>
                <a:effectLst/>
              </a:rPr>
              <a:t>bt</a:t>
            </a:r>
            <a:r>
              <a:rPr lang="en-US" sz="2800" i="0" dirty="0">
                <a:solidFill>
                  <a:srgbClr val="000000"/>
                </a:solidFill>
                <a:effectLst/>
              </a:rPr>
              <a:t>2∗∗∗∗{species}_index_prefix.2.bt2</a:t>
            </a:r>
            <a:br>
              <a:rPr lang="en-US" sz="2800" i="0" dirty="0">
                <a:solidFill>
                  <a:srgbClr val="333333"/>
                </a:solidFill>
                <a:effectLst/>
              </a:rPr>
            </a:br>
            <a:r>
              <a:rPr lang="en-US" sz="2800" i="1" dirty="0" err="1">
                <a:solidFill>
                  <a:srgbClr val="000000"/>
                </a:solidFill>
                <a:effectLst/>
              </a:rPr>
              <a:t>speciesi</a:t>
            </a:r>
            <a:r>
              <a:rPr lang="en-US" sz="2800" i="0" dirty="0">
                <a:solidFill>
                  <a:srgbClr val="000000"/>
                </a:solidFill>
                <a:effectLst/>
              </a:rPr>
              <a:t>​</a:t>
            </a:r>
            <a:r>
              <a:rPr lang="en-US" sz="2800" i="1" dirty="0" err="1">
                <a:solidFill>
                  <a:srgbClr val="000000"/>
                </a:solidFill>
                <a:effectLst/>
              </a:rPr>
              <a:t>ndexp</a:t>
            </a:r>
            <a:r>
              <a:rPr lang="en-US" sz="2800" i="0" dirty="0">
                <a:solidFill>
                  <a:srgbClr val="000000"/>
                </a:solidFill>
                <a:effectLst/>
              </a:rPr>
              <a:t>​</a:t>
            </a:r>
            <a:r>
              <a:rPr lang="en-US" sz="2800" i="1" dirty="0">
                <a:solidFill>
                  <a:srgbClr val="000000"/>
                </a:solidFill>
                <a:effectLst/>
              </a:rPr>
              <a:t>refix</a:t>
            </a:r>
            <a:r>
              <a:rPr lang="en-US" sz="2800" i="0" dirty="0">
                <a:solidFill>
                  <a:srgbClr val="000000"/>
                </a:solidFill>
                <a:effectLst/>
              </a:rPr>
              <a:t>.3.</a:t>
            </a:r>
            <a:r>
              <a:rPr lang="en-US" sz="2800" i="1" dirty="0">
                <a:solidFill>
                  <a:srgbClr val="000000"/>
                </a:solidFill>
                <a:effectLst/>
              </a:rPr>
              <a:t>bt</a:t>
            </a:r>
            <a:r>
              <a:rPr lang="en-US" sz="2800" i="0" dirty="0">
                <a:solidFill>
                  <a:srgbClr val="000000"/>
                </a:solidFill>
                <a:effectLst/>
              </a:rPr>
              <a:t>2∗∗∗∗{species}_index_prefix.4.bt2</a:t>
            </a:r>
            <a:br>
              <a:rPr lang="en-US" sz="2800" i="0" dirty="0">
                <a:solidFill>
                  <a:srgbClr val="333333"/>
                </a:solidFill>
                <a:effectLst/>
              </a:rPr>
            </a:br>
            <a:r>
              <a:rPr lang="en-US" sz="2800" i="1" dirty="0" err="1">
                <a:solidFill>
                  <a:srgbClr val="000000"/>
                </a:solidFill>
                <a:effectLst/>
              </a:rPr>
              <a:t>speciesi</a:t>
            </a:r>
            <a:r>
              <a:rPr lang="en-US" sz="2800" i="0" dirty="0">
                <a:solidFill>
                  <a:srgbClr val="000000"/>
                </a:solidFill>
                <a:effectLst/>
              </a:rPr>
              <a:t>​</a:t>
            </a:r>
            <a:r>
              <a:rPr lang="en-US" sz="2800" i="1" dirty="0" err="1">
                <a:solidFill>
                  <a:srgbClr val="000000"/>
                </a:solidFill>
                <a:effectLst/>
              </a:rPr>
              <a:t>ndexp</a:t>
            </a:r>
            <a:r>
              <a:rPr lang="en-US" sz="2800" i="0" dirty="0">
                <a:solidFill>
                  <a:srgbClr val="000000"/>
                </a:solidFill>
                <a:effectLst/>
              </a:rPr>
              <a:t>​</a:t>
            </a:r>
            <a:r>
              <a:rPr lang="en-US" sz="2800" i="1" dirty="0">
                <a:solidFill>
                  <a:srgbClr val="000000"/>
                </a:solidFill>
                <a:effectLst/>
              </a:rPr>
              <a:t>refix</a:t>
            </a:r>
            <a:r>
              <a:rPr lang="en-US" sz="2800" i="0" dirty="0">
                <a:solidFill>
                  <a:srgbClr val="000000"/>
                </a:solidFill>
                <a:effectLst/>
              </a:rPr>
              <a:t>.</a:t>
            </a:r>
            <a:r>
              <a:rPr lang="en-US" sz="2800" i="1" dirty="0">
                <a:solidFill>
                  <a:srgbClr val="000000"/>
                </a:solidFill>
                <a:effectLst/>
              </a:rPr>
              <a:t>rev</a:t>
            </a:r>
            <a:r>
              <a:rPr lang="en-US" sz="2800" i="0" dirty="0">
                <a:solidFill>
                  <a:srgbClr val="000000"/>
                </a:solidFill>
                <a:effectLst/>
              </a:rPr>
              <a:t>.1.</a:t>
            </a:r>
            <a:r>
              <a:rPr lang="en-US" sz="2800" i="1" dirty="0">
                <a:solidFill>
                  <a:srgbClr val="000000"/>
                </a:solidFill>
                <a:effectLst/>
              </a:rPr>
              <a:t>bt</a:t>
            </a:r>
            <a:r>
              <a:rPr lang="en-US" sz="2800" i="0" dirty="0">
                <a:solidFill>
                  <a:srgbClr val="000000"/>
                </a:solidFill>
                <a:effectLst/>
              </a:rPr>
              <a:t>2∗∗∗∗{species}_index_prefix.rev.2.bt2</a:t>
            </a:r>
            <a:endParaRPr lang="en-US" sz="2800" i="0" dirty="0">
              <a:solidFill>
                <a:srgbClr val="333333"/>
              </a:solidFill>
              <a:effectLst/>
            </a:endParaRPr>
          </a:p>
          <a:p>
            <a:endParaRPr lang="en-US" sz="2800" b="1" dirty="0">
              <a:solidFill>
                <a:srgbClr val="BA8EF7"/>
              </a:solidFill>
              <a:effectLst/>
            </a:endParaRPr>
          </a:p>
          <a:p>
            <a:r>
              <a:rPr lang="en-US" sz="2800" b="0" dirty="0" err="1">
                <a:solidFill>
                  <a:srgbClr val="FFEA6B"/>
                </a:solidFill>
                <a:effectLst/>
              </a:rPr>
              <a:t>mapper.pl</a:t>
            </a:r>
            <a:endParaRPr lang="en-US" sz="2800" b="0" dirty="0">
              <a:solidFill>
                <a:srgbClr val="939DA5"/>
              </a:solidFill>
              <a:effectLst/>
            </a:endParaRPr>
          </a:p>
          <a:p>
            <a:r>
              <a:rPr lang="en-US" sz="2800" b="1" dirty="0">
                <a:solidFill>
                  <a:srgbClr val="BA8EF7"/>
                </a:solidFill>
                <a:effectLst/>
              </a:rPr>
              <a:t>**Out files**</a:t>
            </a:r>
            <a:endParaRPr lang="en-US" sz="2800" b="0" dirty="0">
              <a:solidFill>
                <a:srgbClr val="939DA5"/>
              </a:solidFill>
              <a:effectLst/>
            </a:endParaRPr>
          </a:p>
          <a:p>
            <a:pPr algn="l">
              <a:buFont typeface="Arial" panose="020B0604020202020204" pitchFamily="34" charset="0"/>
              <a:buChar char="•"/>
            </a:pPr>
            <a:r>
              <a:rPr lang="en-US" sz="2800" b="1" i="0" dirty="0" err="1">
                <a:solidFill>
                  <a:srgbClr val="000000"/>
                </a:solidFill>
                <a:effectLst/>
              </a:rPr>
              <a:t>reads_collapsed_vs_genome.arf</a:t>
            </a:r>
            <a:endParaRPr lang="en-US" sz="2800" b="0" i="0" dirty="0">
              <a:solidFill>
                <a:srgbClr val="333333"/>
              </a:solidFill>
              <a:effectLst/>
            </a:endParaRPr>
          </a:p>
          <a:p>
            <a:endParaRPr lang="en-US" sz="2800" b="1" i="0" dirty="0">
              <a:solidFill>
                <a:srgbClr val="000000"/>
              </a:solidFill>
              <a:effectLst/>
            </a:endParaRPr>
          </a:p>
          <a:p>
            <a:r>
              <a:rPr lang="en-US" sz="2800" b="0" dirty="0">
                <a:solidFill>
                  <a:srgbClr val="FFEA6B"/>
                </a:solidFill>
                <a:effectLst/>
              </a:rPr>
              <a:t>miRDeep2.pl</a:t>
            </a:r>
            <a:endParaRPr lang="en-US" sz="2800" b="0" dirty="0">
              <a:solidFill>
                <a:srgbClr val="939DA5"/>
              </a:solidFill>
              <a:effectLst/>
            </a:endParaRPr>
          </a:p>
          <a:p>
            <a:r>
              <a:rPr lang="en-US" sz="2800" b="1" dirty="0">
                <a:solidFill>
                  <a:srgbClr val="BA8EF7"/>
                </a:solidFill>
                <a:effectLst/>
              </a:rPr>
              <a:t>**Out files**</a:t>
            </a:r>
            <a:endParaRPr lang="en-US" sz="2800" b="0" dirty="0">
              <a:solidFill>
                <a:srgbClr val="939DA5"/>
              </a:solidFill>
              <a:effectLst/>
            </a:endParaRPr>
          </a:p>
          <a:p>
            <a:r>
              <a:rPr lang="en-US" sz="2800" b="1" i="0" dirty="0">
                <a:solidFill>
                  <a:srgbClr val="000000"/>
                </a:solidFill>
                <a:effectLst/>
              </a:rPr>
              <a:t>/</a:t>
            </a:r>
            <a:r>
              <a:rPr lang="en-US" sz="2800" b="1" i="0" dirty="0" err="1">
                <a:solidFill>
                  <a:srgbClr val="000000"/>
                </a:solidFill>
                <a:effectLst/>
              </a:rPr>
              <a:t>results.html</a:t>
            </a:r>
            <a:br>
              <a:rPr lang="en-US" sz="2800" dirty="0"/>
            </a:br>
            <a:r>
              <a:rPr lang="en-US" sz="2800" b="1" i="0" dirty="0">
                <a:solidFill>
                  <a:srgbClr val="000000"/>
                </a:solidFill>
                <a:effectLst/>
              </a:rPr>
              <a:t>/.bed files</a:t>
            </a:r>
            <a:br>
              <a:rPr lang="en-US" sz="2800" dirty="0"/>
            </a:br>
            <a:r>
              <a:rPr lang="en-US" sz="2800" b="1" i="0" dirty="0">
                <a:solidFill>
                  <a:srgbClr val="000000"/>
                </a:solidFill>
                <a:effectLst/>
              </a:rPr>
              <a:t>/.txt files</a:t>
            </a:r>
            <a:br>
              <a:rPr lang="en-US" sz="2800" dirty="0"/>
            </a:br>
            <a:r>
              <a:rPr lang="en-US" sz="2800" b="1" i="0" dirty="0">
                <a:solidFill>
                  <a:srgbClr val="000000"/>
                </a:solidFill>
                <a:effectLst/>
              </a:rPr>
              <a:t>/.pdf files</a:t>
            </a:r>
            <a:br>
              <a:rPr lang="en-US" sz="2800" dirty="0"/>
            </a:br>
            <a:r>
              <a:rPr lang="en-US" sz="2800" b="1" i="0" dirty="0">
                <a:solidFill>
                  <a:srgbClr val="000000"/>
                </a:solidFill>
                <a:effectLst/>
              </a:rPr>
              <a:t>/.log files</a:t>
            </a:r>
            <a:br>
              <a:rPr lang="en-US" sz="2800" dirty="0"/>
            </a:br>
            <a:r>
              <a:rPr lang="en-US" sz="2800" b="1" i="0" dirty="0">
                <a:solidFill>
                  <a:srgbClr val="000000"/>
                </a:solidFill>
                <a:effectLst/>
              </a:rPr>
              <a:t>/.fa files</a:t>
            </a:r>
            <a:r>
              <a:rPr lang="en-US" sz="2800" b="0" i="0" dirty="0">
                <a:solidFill>
                  <a:srgbClr val="333333"/>
                </a:solidFill>
                <a:effectLst/>
              </a:rPr>
              <a:t>*</a:t>
            </a:r>
            <a:endParaRPr lang="en-US" sz="2800" dirty="0"/>
          </a:p>
        </p:txBody>
      </p:sp>
      <p:grpSp>
        <p:nvGrpSpPr>
          <p:cNvPr id="7" name="Group 6">
            <a:extLst>
              <a:ext uri="{FF2B5EF4-FFF2-40B4-BE49-F238E27FC236}">
                <a16:creationId xmlns:a16="http://schemas.microsoft.com/office/drawing/2014/main" id="{EAC77ABD-F1E1-1D34-4726-7D7E42BB3A9D}"/>
              </a:ext>
            </a:extLst>
          </p:cNvPr>
          <p:cNvGrpSpPr/>
          <p:nvPr/>
        </p:nvGrpSpPr>
        <p:grpSpPr>
          <a:xfrm>
            <a:off x="410864" y="9450691"/>
            <a:ext cx="2623081" cy="3063986"/>
            <a:chOff x="0" y="4495819"/>
            <a:chExt cx="2042944" cy="2918490"/>
          </a:xfrm>
        </p:grpSpPr>
        <p:sp>
          <p:nvSpPr>
            <p:cNvPr id="8" name="Chevron 7">
              <a:extLst>
                <a:ext uri="{FF2B5EF4-FFF2-40B4-BE49-F238E27FC236}">
                  <a16:creationId xmlns:a16="http://schemas.microsoft.com/office/drawing/2014/main" id="{23C8FFE4-DF97-D7EB-F003-BB659829CB64}"/>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9" name="Chevron 12">
              <a:extLst>
                <a:ext uri="{FF2B5EF4-FFF2-40B4-BE49-F238E27FC236}">
                  <a16:creationId xmlns:a16="http://schemas.microsoft.com/office/drawing/2014/main" id="{EC7A1B95-004F-9BEA-73FC-521089E0DFE0}"/>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mirDeep2.pl</a:t>
              </a:r>
              <a:endParaRPr lang="en-US" sz="2200" b="1" dirty="0">
                <a:solidFill>
                  <a:schemeClr val="tx1"/>
                </a:solidFill>
              </a:endParaRPr>
            </a:p>
          </p:txBody>
        </p:sp>
      </p:grpSp>
      <p:grpSp>
        <p:nvGrpSpPr>
          <p:cNvPr id="10" name="Group 9">
            <a:extLst>
              <a:ext uri="{FF2B5EF4-FFF2-40B4-BE49-F238E27FC236}">
                <a16:creationId xmlns:a16="http://schemas.microsoft.com/office/drawing/2014/main" id="{A79330FF-3F8F-BE2B-A078-36F4D30107B0}"/>
              </a:ext>
            </a:extLst>
          </p:cNvPr>
          <p:cNvGrpSpPr/>
          <p:nvPr/>
        </p:nvGrpSpPr>
        <p:grpSpPr>
          <a:xfrm>
            <a:off x="410866" y="7241679"/>
            <a:ext cx="2623081" cy="3063986"/>
            <a:chOff x="0" y="4495819"/>
            <a:chExt cx="2042944" cy="2918490"/>
          </a:xfrm>
        </p:grpSpPr>
        <p:sp>
          <p:nvSpPr>
            <p:cNvPr id="11" name="Chevron 10">
              <a:extLst>
                <a:ext uri="{FF2B5EF4-FFF2-40B4-BE49-F238E27FC236}">
                  <a16:creationId xmlns:a16="http://schemas.microsoft.com/office/drawing/2014/main" id="{4AA6A541-E5F0-85DB-46E5-62898E0E66D4}"/>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2" name="Chevron 12">
              <a:extLst>
                <a:ext uri="{FF2B5EF4-FFF2-40B4-BE49-F238E27FC236}">
                  <a16:creationId xmlns:a16="http://schemas.microsoft.com/office/drawing/2014/main" id="{2AB6A75C-288A-18DE-116C-2240F33E7EA4}"/>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err="1">
                  <a:solidFill>
                    <a:srgbClr val="000000"/>
                  </a:solidFill>
                  <a:latin typeface="Arial" panose="020B0604020202020204" pitchFamily="34" charset="0"/>
                </a:rPr>
                <a:t>Mapper.pl</a:t>
              </a:r>
              <a:endParaRPr lang="en-US" sz="2200" b="1" dirty="0">
                <a:solidFill>
                  <a:schemeClr val="tx1"/>
                </a:solidFill>
              </a:endParaRPr>
            </a:p>
          </p:txBody>
        </p:sp>
      </p:grpSp>
      <p:grpSp>
        <p:nvGrpSpPr>
          <p:cNvPr id="13" name="Group 12">
            <a:extLst>
              <a:ext uri="{FF2B5EF4-FFF2-40B4-BE49-F238E27FC236}">
                <a16:creationId xmlns:a16="http://schemas.microsoft.com/office/drawing/2014/main" id="{570DF1D5-C155-0694-0BF1-DF0EE2CADF91}"/>
              </a:ext>
            </a:extLst>
          </p:cNvPr>
          <p:cNvGrpSpPr/>
          <p:nvPr/>
        </p:nvGrpSpPr>
        <p:grpSpPr>
          <a:xfrm>
            <a:off x="410868" y="3759090"/>
            <a:ext cx="2623081" cy="3063986"/>
            <a:chOff x="0" y="4495819"/>
            <a:chExt cx="2042944" cy="2918490"/>
          </a:xfrm>
        </p:grpSpPr>
        <p:sp>
          <p:nvSpPr>
            <p:cNvPr id="14" name="Chevron 13">
              <a:extLst>
                <a:ext uri="{FF2B5EF4-FFF2-40B4-BE49-F238E27FC236}">
                  <a16:creationId xmlns:a16="http://schemas.microsoft.com/office/drawing/2014/main" id="{F8C6ED29-4DDE-0BC5-DD8D-DBD5B540CF61}"/>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5" name="Chevron 12">
              <a:extLst>
                <a:ext uri="{FF2B5EF4-FFF2-40B4-BE49-F238E27FC236}">
                  <a16:creationId xmlns:a16="http://schemas.microsoft.com/office/drawing/2014/main" id="{B15009DD-FFE4-1988-D768-48421E2224E3}"/>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Bowtie-</a:t>
              </a:r>
              <a:r>
                <a:rPr lang="en-US" sz="2200" b="1" dirty="0" err="1">
                  <a:solidFill>
                    <a:srgbClr val="000000"/>
                  </a:solidFill>
                  <a:latin typeface="Arial" panose="020B0604020202020204" pitchFamily="34" charset="0"/>
                </a:rPr>
                <a:t>build.pl</a:t>
              </a:r>
              <a:endParaRPr lang="en-US" sz="2200" b="1" dirty="0">
                <a:solidFill>
                  <a:schemeClr val="tx1"/>
                </a:solidFill>
              </a:endParaRPr>
            </a:p>
          </p:txBody>
        </p:sp>
      </p:grpSp>
      <p:grpSp>
        <p:nvGrpSpPr>
          <p:cNvPr id="16" name="Group 15">
            <a:extLst>
              <a:ext uri="{FF2B5EF4-FFF2-40B4-BE49-F238E27FC236}">
                <a16:creationId xmlns:a16="http://schemas.microsoft.com/office/drawing/2014/main" id="{47AD2622-E9E1-15BA-ED8C-0CFA6E1A15E2}"/>
              </a:ext>
            </a:extLst>
          </p:cNvPr>
          <p:cNvGrpSpPr/>
          <p:nvPr/>
        </p:nvGrpSpPr>
        <p:grpSpPr>
          <a:xfrm>
            <a:off x="410866" y="1690900"/>
            <a:ext cx="2623081" cy="3063986"/>
            <a:chOff x="0" y="4495819"/>
            <a:chExt cx="2042944" cy="2918490"/>
          </a:xfrm>
        </p:grpSpPr>
        <p:sp>
          <p:nvSpPr>
            <p:cNvPr id="17" name="Chevron 16">
              <a:extLst>
                <a:ext uri="{FF2B5EF4-FFF2-40B4-BE49-F238E27FC236}">
                  <a16:creationId xmlns:a16="http://schemas.microsoft.com/office/drawing/2014/main" id="{2F9DEAC7-F6DC-BA15-F0E4-4C290B0AA520}"/>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Chevron 12">
              <a:extLst>
                <a:ext uri="{FF2B5EF4-FFF2-40B4-BE49-F238E27FC236}">
                  <a16:creationId xmlns:a16="http://schemas.microsoft.com/office/drawing/2014/main" id="{0EFE6FB5-DFEC-A3D4-1D68-E29170C50213}"/>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err="1">
                  <a:solidFill>
                    <a:srgbClr val="000000"/>
                  </a:solidFill>
                  <a:latin typeface="Arial" panose="020B0604020202020204" pitchFamily="34" charset="0"/>
                </a:rPr>
                <a:t>Remove_white_spaces_in_id.pl</a:t>
              </a:r>
              <a:endParaRPr lang="en-US" sz="2200" b="1" dirty="0">
                <a:solidFill>
                  <a:schemeClr val="tx1"/>
                </a:solidFill>
              </a:endParaRPr>
            </a:p>
          </p:txBody>
        </p:sp>
      </p:grpSp>
      <p:grpSp>
        <p:nvGrpSpPr>
          <p:cNvPr id="19" name="Group 18">
            <a:extLst>
              <a:ext uri="{FF2B5EF4-FFF2-40B4-BE49-F238E27FC236}">
                <a16:creationId xmlns:a16="http://schemas.microsoft.com/office/drawing/2014/main" id="{32CF4F1A-29F9-9A33-1CE5-79FDB9431711}"/>
              </a:ext>
            </a:extLst>
          </p:cNvPr>
          <p:cNvGrpSpPr/>
          <p:nvPr/>
        </p:nvGrpSpPr>
        <p:grpSpPr>
          <a:xfrm>
            <a:off x="13424502" y="1695907"/>
            <a:ext cx="2623081" cy="3063986"/>
            <a:chOff x="0" y="4495819"/>
            <a:chExt cx="2042944" cy="2918490"/>
          </a:xfrm>
        </p:grpSpPr>
        <p:sp>
          <p:nvSpPr>
            <p:cNvPr id="20" name="Chevron 19">
              <a:extLst>
                <a:ext uri="{FF2B5EF4-FFF2-40B4-BE49-F238E27FC236}">
                  <a16:creationId xmlns:a16="http://schemas.microsoft.com/office/drawing/2014/main" id="{4C3CC774-6F6F-0B3F-703A-8EA692BBE2C3}"/>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1" name="Chevron 12">
              <a:extLst>
                <a:ext uri="{FF2B5EF4-FFF2-40B4-BE49-F238E27FC236}">
                  <a16:creationId xmlns:a16="http://schemas.microsoft.com/office/drawing/2014/main" id="{C6F61C81-5A95-B695-C0F9-6BDE88AFF107}"/>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err="1">
                  <a:solidFill>
                    <a:srgbClr val="000000"/>
                  </a:solidFill>
                  <a:latin typeface="Arial" panose="020B0604020202020204" pitchFamily="34" charset="0"/>
                </a:rPr>
                <a:t>Mirbase.pl</a:t>
              </a:r>
              <a:endParaRPr lang="en-US" sz="2200" b="1" dirty="0">
                <a:solidFill>
                  <a:schemeClr val="tx1"/>
                </a:solidFill>
              </a:endParaRPr>
            </a:p>
          </p:txBody>
        </p:sp>
      </p:grpSp>
      <p:sp>
        <p:nvSpPr>
          <p:cNvPr id="24" name="TextBox 23">
            <a:extLst>
              <a:ext uri="{FF2B5EF4-FFF2-40B4-BE49-F238E27FC236}">
                <a16:creationId xmlns:a16="http://schemas.microsoft.com/office/drawing/2014/main" id="{EC2E559C-CBA8-BD5E-A354-402FC9D0092B}"/>
              </a:ext>
            </a:extLst>
          </p:cNvPr>
          <p:cNvSpPr txBox="1"/>
          <p:nvPr/>
        </p:nvSpPr>
        <p:spPr>
          <a:xfrm>
            <a:off x="16127844" y="3791152"/>
            <a:ext cx="3578087" cy="1569660"/>
          </a:xfrm>
          <a:prstGeom prst="rect">
            <a:avLst/>
          </a:prstGeom>
          <a:noFill/>
        </p:spPr>
        <p:txBody>
          <a:bodyPr wrap="square">
            <a:spAutoFit/>
          </a:bodyPr>
          <a:lstStyle/>
          <a:p>
            <a:r>
              <a:rPr lang="en-US" sz="2400" b="0" dirty="0" err="1">
                <a:solidFill>
                  <a:srgbClr val="5BEC95"/>
                </a:solidFill>
                <a:effectLst/>
              </a:rPr>
              <a:t>Extract_miRNA.pl</a:t>
            </a:r>
            <a:endParaRPr lang="en-US" sz="2400" b="0" dirty="0">
              <a:solidFill>
                <a:srgbClr val="939DA5"/>
              </a:solidFill>
              <a:effectLst/>
            </a:endParaRPr>
          </a:p>
          <a:p>
            <a:r>
              <a:rPr lang="en-US" sz="2400" b="1" dirty="0">
                <a:solidFill>
                  <a:srgbClr val="BA8EF7"/>
                </a:solidFill>
                <a:effectLst/>
              </a:rPr>
              <a:t>**Out files**</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mature_ref.fa</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precursors_ref.fa</a:t>
            </a:r>
            <a:endParaRPr lang="en-US" sz="2400" b="0" dirty="0">
              <a:solidFill>
                <a:srgbClr val="939DA5"/>
              </a:solidFill>
              <a:effectLst/>
            </a:endParaRPr>
          </a:p>
        </p:txBody>
      </p:sp>
      <p:grpSp>
        <p:nvGrpSpPr>
          <p:cNvPr id="25" name="Group 24">
            <a:extLst>
              <a:ext uri="{FF2B5EF4-FFF2-40B4-BE49-F238E27FC236}">
                <a16:creationId xmlns:a16="http://schemas.microsoft.com/office/drawing/2014/main" id="{5DD8C6F6-268B-949C-4739-40BFB5580D59}"/>
              </a:ext>
            </a:extLst>
          </p:cNvPr>
          <p:cNvGrpSpPr/>
          <p:nvPr/>
        </p:nvGrpSpPr>
        <p:grpSpPr>
          <a:xfrm>
            <a:off x="13424501" y="3742093"/>
            <a:ext cx="2623081" cy="3063986"/>
            <a:chOff x="0" y="4495819"/>
            <a:chExt cx="2042944" cy="2918490"/>
          </a:xfrm>
        </p:grpSpPr>
        <p:sp>
          <p:nvSpPr>
            <p:cNvPr id="26" name="Chevron 25">
              <a:extLst>
                <a:ext uri="{FF2B5EF4-FFF2-40B4-BE49-F238E27FC236}">
                  <a16:creationId xmlns:a16="http://schemas.microsoft.com/office/drawing/2014/main" id="{2159ACF7-CD66-CD88-FFD8-D6A5F91321E1}"/>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7" name="Chevron 12">
              <a:extLst>
                <a:ext uri="{FF2B5EF4-FFF2-40B4-BE49-F238E27FC236}">
                  <a16:creationId xmlns:a16="http://schemas.microsoft.com/office/drawing/2014/main" id="{DEB96FDA-E970-DE19-6D8C-7698E9742164}"/>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err="1">
                  <a:solidFill>
                    <a:srgbClr val="000000"/>
                  </a:solidFill>
                  <a:latin typeface="Arial" panose="020B0604020202020204" pitchFamily="34" charset="0"/>
                </a:rPr>
                <a:t>Extract_miRNA.pl</a:t>
              </a:r>
              <a:endParaRPr lang="en-US" sz="2200" b="1" dirty="0">
                <a:solidFill>
                  <a:schemeClr val="tx1"/>
                </a:solidFill>
              </a:endParaRPr>
            </a:p>
          </p:txBody>
        </p:sp>
      </p:grpSp>
      <p:sp>
        <p:nvSpPr>
          <p:cNvPr id="28" name="TextBox 27">
            <a:extLst>
              <a:ext uri="{FF2B5EF4-FFF2-40B4-BE49-F238E27FC236}">
                <a16:creationId xmlns:a16="http://schemas.microsoft.com/office/drawing/2014/main" id="{B849343E-495F-1E71-1F60-8769FB121C85}"/>
              </a:ext>
            </a:extLst>
          </p:cNvPr>
          <p:cNvSpPr txBox="1"/>
          <p:nvPr/>
        </p:nvSpPr>
        <p:spPr>
          <a:xfrm>
            <a:off x="16160972" y="1799562"/>
            <a:ext cx="3578087" cy="1569660"/>
          </a:xfrm>
          <a:prstGeom prst="rect">
            <a:avLst/>
          </a:prstGeom>
          <a:noFill/>
        </p:spPr>
        <p:txBody>
          <a:bodyPr wrap="square">
            <a:spAutoFit/>
          </a:bodyPr>
          <a:lstStyle/>
          <a:p>
            <a:r>
              <a:rPr lang="en-US" sz="2400" b="0" dirty="0" err="1">
                <a:solidFill>
                  <a:srgbClr val="5BEC95"/>
                </a:solidFill>
                <a:effectLst/>
              </a:rPr>
              <a:t>mirbase.pl</a:t>
            </a:r>
            <a:endParaRPr lang="en-US" sz="2400" b="0" dirty="0">
              <a:solidFill>
                <a:srgbClr val="939DA5"/>
              </a:solidFill>
              <a:effectLst/>
            </a:endParaRPr>
          </a:p>
          <a:p>
            <a:r>
              <a:rPr lang="en-US" sz="2400" b="1" dirty="0">
                <a:solidFill>
                  <a:srgbClr val="BA8EF7"/>
                </a:solidFill>
                <a:effectLst/>
              </a:rPr>
              <a:t>**Out files**</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mature.fa</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precursors.fa</a:t>
            </a:r>
            <a:endParaRPr lang="en-US" sz="2400" b="0" dirty="0">
              <a:solidFill>
                <a:srgbClr val="939DA5"/>
              </a:solidFill>
              <a:effectLst/>
            </a:endParaRPr>
          </a:p>
        </p:txBody>
      </p:sp>
      <p:cxnSp>
        <p:nvCxnSpPr>
          <p:cNvPr id="30" name="Straight Arrow Connector 29">
            <a:extLst>
              <a:ext uri="{FF2B5EF4-FFF2-40B4-BE49-F238E27FC236}">
                <a16:creationId xmlns:a16="http://schemas.microsoft.com/office/drawing/2014/main" id="{19695F0E-B53C-8DDD-CB7C-F15AD6E64DB0}"/>
              </a:ext>
            </a:extLst>
          </p:cNvPr>
          <p:cNvCxnSpPr/>
          <p:nvPr/>
        </p:nvCxnSpPr>
        <p:spPr>
          <a:xfrm flipH="1">
            <a:off x="7255565" y="9660835"/>
            <a:ext cx="7480477" cy="2186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FA52A0-CEED-D30A-9B81-DBC692A913A5}"/>
              </a:ext>
            </a:extLst>
          </p:cNvPr>
          <p:cNvCxnSpPr>
            <a:cxnSpLocks/>
            <a:stCxn id="35" idx="3"/>
          </p:cNvCxnSpPr>
          <p:nvPr/>
        </p:nvCxnSpPr>
        <p:spPr>
          <a:xfrm flipH="1">
            <a:off x="14736042" y="8867181"/>
            <a:ext cx="40131" cy="793654"/>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1F6D25B-F7B6-D9D1-4DBF-2AD4F6CBA8C1}"/>
              </a:ext>
            </a:extLst>
          </p:cNvPr>
          <p:cNvGrpSpPr/>
          <p:nvPr/>
        </p:nvGrpSpPr>
        <p:grpSpPr>
          <a:xfrm>
            <a:off x="13464632" y="5803195"/>
            <a:ext cx="2623081" cy="3063986"/>
            <a:chOff x="0" y="4495819"/>
            <a:chExt cx="2042944" cy="2918490"/>
          </a:xfrm>
        </p:grpSpPr>
        <p:sp>
          <p:nvSpPr>
            <p:cNvPr id="35" name="Chevron 34">
              <a:extLst>
                <a:ext uri="{FF2B5EF4-FFF2-40B4-BE49-F238E27FC236}">
                  <a16:creationId xmlns:a16="http://schemas.microsoft.com/office/drawing/2014/main" id="{ACF83E4B-AC32-D678-75E2-9CE30A74AE2B}"/>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6" name="Chevron 12">
              <a:extLst>
                <a:ext uri="{FF2B5EF4-FFF2-40B4-BE49-F238E27FC236}">
                  <a16:creationId xmlns:a16="http://schemas.microsoft.com/office/drawing/2014/main" id="{F2916621-67DD-9C4C-A379-D5CDD22908C6}"/>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err="1">
                  <a:solidFill>
                    <a:srgbClr val="000000"/>
                  </a:solidFill>
                  <a:latin typeface="Arial" panose="020B0604020202020204" pitchFamily="34" charset="0"/>
                </a:rPr>
                <a:t>Remove_white_spaces_in_id.pl</a:t>
              </a:r>
              <a:endParaRPr lang="en-US" sz="2200" b="1" dirty="0">
                <a:solidFill>
                  <a:schemeClr val="tx1"/>
                </a:solidFill>
              </a:endParaRPr>
            </a:p>
          </p:txBody>
        </p:sp>
      </p:grpSp>
      <p:sp>
        <p:nvSpPr>
          <p:cNvPr id="37" name="TextBox 36">
            <a:extLst>
              <a:ext uri="{FF2B5EF4-FFF2-40B4-BE49-F238E27FC236}">
                <a16:creationId xmlns:a16="http://schemas.microsoft.com/office/drawing/2014/main" id="{95811603-F302-3E91-4CDA-196BE3990F88}"/>
              </a:ext>
            </a:extLst>
          </p:cNvPr>
          <p:cNvSpPr txBox="1"/>
          <p:nvPr/>
        </p:nvSpPr>
        <p:spPr>
          <a:xfrm>
            <a:off x="16121216" y="5841905"/>
            <a:ext cx="4015461" cy="1569660"/>
          </a:xfrm>
          <a:prstGeom prst="rect">
            <a:avLst/>
          </a:prstGeom>
          <a:noFill/>
        </p:spPr>
        <p:txBody>
          <a:bodyPr wrap="square">
            <a:spAutoFit/>
          </a:bodyPr>
          <a:lstStyle/>
          <a:p>
            <a:r>
              <a:rPr lang="en-US" sz="2400" b="0" dirty="0" err="1">
                <a:solidFill>
                  <a:srgbClr val="5BEC95"/>
                </a:solidFill>
                <a:effectLst/>
              </a:rPr>
              <a:t>Remove_white_space_in_id.pl</a:t>
            </a:r>
            <a:endParaRPr lang="en-US" sz="2400" b="0" dirty="0">
              <a:solidFill>
                <a:srgbClr val="939DA5"/>
              </a:solidFill>
              <a:effectLst/>
            </a:endParaRPr>
          </a:p>
          <a:p>
            <a:r>
              <a:rPr lang="en-US" sz="2400" b="1" dirty="0">
                <a:solidFill>
                  <a:srgbClr val="BA8EF7"/>
                </a:solidFill>
                <a:effectLst/>
              </a:rPr>
              <a:t>**Out files**</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mature_ref.fa</a:t>
            </a:r>
            <a:endParaRPr lang="en-US" sz="2400" b="0" dirty="0">
              <a:solidFill>
                <a:srgbClr val="939DA5"/>
              </a:solidFill>
              <a:effectLst/>
            </a:endParaRPr>
          </a:p>
          <a:p>
            <a:r>
              <a:rPr lang="en-US" sz="2400" b="0" dirty="0">
                <a:solidFill>
                  <a:srgbClr val="939DA5"/>
                </a:solidFill>
                <a:effectLst/>
              </a:rPr>
              <a:t>- </a:t>
            </a:r>
            <a:r>
              <a:rPr lang="en-US" sz="2400" b="0" dirty="0" err="1">
                <a:solidFill>
                  <a:srgbClr val="939DA5"/>
                </a:solidFill>
                <a:effectLst/>
              </a:rPr>
              <a:t>precursors_ref.fa</a:t>
            </a:r>
            <a:endParaRPr lang="en-US" sz="2400" b="0" dirty="0">
              <a:solidFill>
                <a:srgbClr val="939DA5"/>
              </a:solidFill>
              <a:effectLst/>
            </a:endParaRPr>
          </a:p>
        </p:txBody>
      </p:sp>
      <p:cxnSp>
        <p:nvCxnSpPr>
          <p:cNvPr id="39" name="Straight Arrow Connector 38">
            <a:extLst>
              <a:ext uri="{FF2B5EF4-FFF2-40B4-BE49-F238E27FC236}">
                <a16:creationId xmlns:a16="http://schemas.microsoft.com/office/drawing/2014/main" id="{188B0843-27E1-7BEA-B81D-5ADE877DDA3D}"/>
              </a:ext>
            </a:extLst>
          </p:cNvPr>
          <p:cNvCxnSpPr>
            <a:cxnSpLocks/>
          </p:cNvCxnSpPr>
          <p:nvPr/>
        </p:nvCxnSpPr>
        <p:spPr>
          <a:xfrm>
            <a:off x="5068957" y="11283001"/>
            <a:ext cx="232575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1FD12B5-F7C7-6ADD-F472-A96B7D86E593}"/>
              </a:ext>
            </a:extLst>
          </p:cNvPr>
          <p:cNvSpPr txBox="1"/>
          <p:nvPr/>
        </p:nvSpPr>
        <p:spPr>
          <a:xfrm>
            <a:off x="7568649" y="11137673"/>
            <a:ext cx="12408629" cy="1384995"/>
          </a:xfrm>
          <a:prstGeom prst="rect">
            <a:avLst/>
          </a:prstGeom>
          <a:noFill/>
        </p:spPr>
        <p:txBody>
          <a:bodyPr wrap="square">
            <a:spAutoFit/>
          </a:bodyPr>
          <a:lstStyle/>
          <a:p>
            <a:r>
              <a:rPr lang="en-US" sz="2800" b="1" dirty="0">
                <a:solidFill>
                  <a:srgbClr val="595959"/>
                </a:solidFill>
                <a:latin typeface="Arial" panose="020B0604020202020204" pitchFamily="34" charset="0"/>
              </a:rPr>
              <a:t>Extraction of hsa-miR-10a-5p and hsa-let-7a-5p for ratio assessment</a:t>
            </a:r>
            <a:endParaRPr lang="en-US" sz="2800" b="1" dirty="0"/>
          </a:p>
          <a:p>
            <a:r>
              <a:rPr lang="en-US" sz="2800" b="1" dirty="0">
                <a:solidFill>
                  <a:srgbClr val="595959"/>
                </a:solidFill>
                <a:latin typeface="Arial" panose="020B0604020202020204" pitchFamily="34" charset="0"/>
              </a:rPr>
              <a:t> </a:t>
            </a:r>
            <a:endParaRPr lang="en-US" sz="2800" b="1" dirty="0"/>
          </a:p>
          <a:p>
            <a:endParaRPr lang="en-US" sz="2800" b="1" dirty="0"/>
          </a:p>
        </p:txBody>
      </p:sp>
    </p:spTree>
    <p:extLst>
      <p:ext uri="{BB962C8B-B14F-4D97-AF65-F5344CB8AC3E}">
        <p14:creationId xmlns:p14="http://schemas.microsoft.com/office/powerpoint/2010/main" val="413359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7A9033D-CEF5-20C8-4089-ED7EBD4BA9DA}"/>
              </a:ext>
            </a:extLst>
          </p:cNvPr>
          <p:cNvGraphicFramePr/>
          <p:nvPr>
            <p:extLst>
              <p:ext uri="{D42A27DB-BD31-4B8C-83A1-F6EECF244321}">
                <p14:modId xmlns:p14="http://schemas.microsoft.com/office/powerpoint/2010/main" val="3379092899"/>
              </p:ext>
            </p:extLst>
          </p:nvPr>
        </p:nvGraphicFramePr>
        <p:xfrm>
          <a:off x="548641" y="162038"/>
          <a:ext cx="19133200" cy="818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B3760F52-B0DE-C14A-3EE2-AE135BF44C0B}"/>
              </a:ext>
            </a:extLst>
          </p:cNvPr>
          <p:cNvGrpSpPr/>
          <p:nvPr/>
        </p:nvGrpSpPr>
        <p:grpSpPr>
          <a:xfrm>
            <a:off x="568520" y="6465651"/>
            <a:ext cx="2118742" cy="2415464"/>
            <a:chOff x="0" y="4166"/>
            <a:chExt cx="2042944" cy="2918490"/>
          </a:xfrm>
        </p:grpSpPr>
        <p:sp>
          <p:nvSpPr>
            <p:cNvPr id="6" name="Chevron 5">
              <a:extLst>
                <a:ext uri="{FF2B5EF4-FFF2-40B4-BE49-F238E27FC236}">
                  <a16:creationId xmlns:a16="http://schemas.microsoft.com/office/drawing/2014/main" id="{81F5E748-3248-F667-DB73-11FEFA6C328E}"/>
                </a:ext>
              </a:extLst>
            </p:cNvPr>
            <p:cNvSpPr/>
            <p:nvPr/>
          </p:nvSpPr>
          <p:spPr>
            <a:xfrm rot="5400000">
              <a:off x="-437773" y="441939"/>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Chevron 4">
              <a:extLst>
                <a:ext uri="{FF2B5EF4-FFF2-40B4-BE49-F238E27FC236}">
                  <a16:creationId xmlns:a16="http://schemas.microsoft.com/office/drawing/2014/main" id="{BCD10619-6270-7458-3A7E-720F9ED06DC6}"/>
                </a:ext>
              </a:extLst>
            </p:cNvPr>
            <p:cNvSpPr txBox="1"/>
            <p:nvPr/>
          </p:nvSpPr>
          <p:spPr>
            <a:xfrm>
              <a:off x="1" y="1025638"/>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Differential Expression  Analysis</a:t>
              </a:r>
              <a:endParaRPr lang="en-US" sz="2200" dirty="0"/>
            </a:p>
          </p:txBody>
        </p:sp>
      </p:grpSp>
      <p:grpSp>
        <p:nvGrpSpPr>
          <p:cNvPr id="8" name="Group 7">
            <a:extLst>
              <a:ext uri="{FF2B5EF4-FFF2-40B4-BE49-F238E27FC236}">
                <a16:creationId xmlns:a16="http://schemas.microsoft.com/office/drawing/2014/main" id="{FD2E1212-CB61-C180-8A34-A560057A1751}"/>
              </a:ext>
            </a:extLst>
          </p:cNvPr>
          <p:cNvGrpSpPr/>
          <p:nvPr/>
        </p:nvGrpSpPr>
        <p:grpSpPr>
          <a:xfrm>
            <a:off x="2725644" y="6352136"/>
            <a:ext cx="16976075" cy="1852118"/>
            <a:chOff x="2042943" y="4166"/>
            <a:chExt cx="9948724" cy="1898016"/>
          </a:xfrm>
        </p:grpSpPr>
        <p:sp>
          <p:nvSpPr>
            <p:cNvPr id="9" name="Round Same Side Corner Rectangle 8">
              <a:extLst>
                <a:ext uri="{FF2B5EF4-FFF2-40B4-BE49-F238E27FC236}">
                  <a16:creationId xmlns:a16="http://schemas.microsoft.com/office/drawing/2014/main" id="{6BCFC1CE-ADBB-FE34-4981-E2E539C70788}"/>
                </a:ext>
              </a:extLst>
            </p:cNvPr>
            <p:cNvSpPr/>
            <p:nvPr/>
          </p:nvSpPr>
          <p:spPr>
            <a:xfrm rot="5400000">
              <a:off x="6068297" y="-4021188"/>
              <a:ext cx="1898016"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 Same Side Corner Rectangle 6">
              <a:extLst>
                <a:ext uri="{FF2B5EF4-FFF2-40B4-BE49-F238E27FC236}">
                  <a16:creationId xmlns:a16="http://schemas.microsoft.com/office/drawing/2014/main" id="{E519C487-B9ED-F2C1-0920-B60AB0F0F40F}"/>
                </a:ext>
              </a:extLst>
            </p:cNvPr>
            <p:cNvSpPr txBox="1"/>
            <p:nvPr/>
          </p:nvSpPr>
          <p:spPr>
            <a:xfrm>
              <a:off x="2042943" y="96820"/>
              <a:ext cx="9856070" cy="17127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cs typeface="Arial" panose="020B0604020202020204" pitchFamily="34" charset="0"/>
                </a:rPr>
                <a:t>Tools compared: </a:t>
              </a:r>
              <a:r>
                <a:rPr lang="en-US" sz="2400" b="1" dirty="0">
                  <a:solidFill>
                    <a:srgbClr val="000000"/>
                  </a:solidFill>
                  <a:latin typeface="Arial" panose="020B0604020202020204" pitchFamily="34" charset="0"/>
                  <a:cs typeface="Arial" panose="020B0604020202020204" pitchFamily="34" charset="0"/>
                </a:rPr>
                <a:t>DESeq2</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EdgeR</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Limma</a:t>
              </a:r>
              <a:r>
                <a:rPr lang="en-US" sz="2400" dirty="0">
                  <a:solidFill>
                    <a:srgbClr val="000000"/>
                  </a:solidFill>
                  <a:latin typeface="Arial" panose="020B0604020202020204" pitchFamily="34" charset="0"/>
                  <a:cs typeface="Arial" panose="020B0604020202020204" pitchFamily="34" charset="0"/>
                </a:rPr>
                <a:t> Trend, </a:t>
              </a:r>
              <a:r>
                <a:rPr lang="en-US" sz="2400" dirty="0" err="1">
                  <a:solidFill>
                    <a:srgbClr val="000000"/>
                  </a:solidFill>
                  <a:latin typeface="Arial" panose="020B0604020202020204" pitchFamily="34" charset="0"/>
                  <a:cs typeface="Arial" panose="020B0604020202020204" pitchFamily="34" charset="0"/>
                </a:rPr>
                <a:t>Limma</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Voom</a:t>
              </a:r>
              <a:r>
                <a:rPr lang="en-US" sz="2400" dirty="0">
                  <a:solidFill>
                    <a:srgbClr val="000000"/>
                  </a:solidFill>
                  <a:latin typeface="Arial" panose="020B0604020202020204" pitchFamily="34" charset="0"/>
                  <a:cs typeface="Arial" panose="020B0604020202020204" pitchFamily="34" charset="0"/>
                </a:rPr>
                <a:t>.</a:t>
              </a:r>
              <a:endParaRPr lang="en-US" sz="2400" dirty="0"/>
            </a:p>
            <a:p>
              <a:pPr lvl="0"/>
              <a:r>
                <a:rPr lang="en-US" sz="2400" dirty="0">
                  <a:solidFill>
                    <a:srgbClr val="000000"/>
                  </a:solidFill>
                  <a:latin typeface="Arial" panose="020B0604020202020204" pitchFamily="34" charset="0"/>
                  <a:cs typeface="Arial" panose="020B0604020202020204" pitchFamily="34" charset="0"/>
                </a:rPr>
                <a:t>Purpose: Identify differentially expressed genes between different conditions or treatments</a:t>
              </a:r>
              <a:endParaRPr lang="en-US" sz="2400" dirty="0">
                <a:latin typeface="Arial" panose="020B0604020202020204" pitchFamily="34" charset="0"/>
                <a:cs typeface="Arial" panose="020B0604020202020204" pitchFamily="34" charset="0"/>
              </a:endParaRPr>
            </a:p>
            <a:p>
              <a:pPr lvl="0"/>
              <a:r>
                <a:rPr lang="en-US" sz="2400" dirty="0">
                  <a:solidFill>
                    <a:srgbClr val="000000"/>
                  </a:solidFill>
                  <a:latin typeface="Arial" panose="020B0604020202020204" pitchFamily="34" charset="0"/>
                  <a:cs typeface="Arial" panose="020B0604020202020204" pitchFamily="34" charset="0"/>
                </a:rPr>
                <a:t>Output: DGE metrics, log-fold changes (FC), p-values, and adjusted p-values</a:t>
              </a:r>
              <a:endParaRPr lang="en-US" sz="24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75877513-710D-C037-A8B8-91780B12C996}"/>
              </a:ext>
            </a:extLst>
          </p:cNvPr>
          <p:cNvGrpSpPr/>
          <p:nvPr/>
        </p:nvGrpSpPr>
        <p:grpSpPr>
          <a:xfrm>
            <a:off x="568520" y="8330031"/>
            <a:ext cx="2118742" cy="2537044"/>
            <a:chOff x="0" y="2285992"/>
            <a:chExt cx="2042944" cy="2918490"/>
          </a:xfrm>
        </p:grpSpPr>
        <p:sp>
          <p:nvSpPr>
            <p:cNvPr id="12" name="Chevron 11">
              <a:extLst>
                <a:ext uri="{FF2B5EF4-FFF2-40B4-BE49-F238E27FC236}">
                  <a16:creationId xmlns:a16="http://schemas.microsoft.com/office/drawing/2014/main" id="{D4D344E0-F32C-36F3-4689-A5BFA527D191}"/>
                </a:ext>
              </a:extLst>
            </p:cNvPr>
            <p:cNvSpPr/>
            <p:nvPr/>
          </p:nvSpPr>
          <p:spPr>
            <a:xfrm rot="5400000">
              <a:off x="-437773" y="2723765"/>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3" name="Chevron 8">
              <a:extLst>
                <a:ext uri="{FF2B5EF4-FFF2-40B4-BE49-F238E27FC236}">
                  <a16:creationId xmlns:a16="http://schemas.microsoft.com/office/drawing/2014/main" id="{9BA6EF97-E642-5CC7-367B-6C057C4B5139}"/>
                </a:ext>
              </a:extLst>
            </p:cNvPr>
            <p:cNvSpPr txBox="1"/>
            <p:nvPr/>
          </p:nvSpPr>
          <p:spPr>
            <a:xfrm>
              <a:off x="1" y="3307464"/>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Annotation options</a:t>
              </a:r>
              <a:endParaRPr lang="en-US" sz="2200" dirty="0"/>
            </a:p>
          </p:txBody>
        </p:sp>
      </p:grpSp>
      <p:grpSp>
        <p:nvGrpSpPr>
          <p:cNvPr id="14" name="Group 13">
            <a:extLst>
              <a:ext uri="{FF2B5EF4-FFF2-40B4-BE49-F238E27FC236}">
                <a16:creationId xmlns:a16="http://schemas.microsoft.com/office/drawing/2014/main" id="{D5042644-4D51-E32E-B475-3E5360D0BA05}"/>
              </a:ext>
            </a:extLst>
          </p:cNvPr>
          <p:cNvGrpSpPr/>
          <p:nvPr/>
        </p:nvGrpSpPr>
        <p:grpSpPr>
          <a:xfrm>
            <a:off x="2687262" y="8267866"/>
            <a:ext cx="17091732" cy="1851144"/>
            <a:chOff x="2042943" y="2317464"/>
            <a:chExt cx="10016504" cy="1897018"/>
          </a:xfrm>
        </p:grpSpPr>
        <p:sp>
          <p:nvSpPr>
            <p:cNvPr id="15" name="Round Same Side Corner Rectangle 14">
              <a:extLst>
                <a:ext uri="{FF2B5EF4-FFF2-40B4-BE49-F238E27FC236}">
                  <a16:creationId xmlns:a16="http://schemas.microsoft.com/office/drawing/2014/main" id="{F3FB41AA-5599-E765-F430-9C4D8D90E668}"/>
                </a:ext>
              </a:extLst>
            </p:cNvPr>
            <p:cNvSpPr/>
            <p:nvPr/>
          </p:nvSpPr>
          <p:spPr>
            <a:xfrm rot="5400000">
              <a:off x="6068796" y="-1708389"/>
              <a:ext cx="1897018"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Round Same Side Corner Rectangle 10">
              <a:extLst>
                <a:ext uri="{FF2B5EF4-FFF2-40B4-BE49-F238E27FC236}">
                  <a16:creationId xmlns:a16="http://schemas.microsoft.com/office/drawing/2014/main" id="{274B5EB3-B70D-7E85-9F5F-763D5E7C2B68}"/>
                </a:ext>
              </a:extLst>
            </p:cNvPr>
            <p:cNvSpPr txBox="1"/>
            <p:nvPr/>
          </p:nvSpPr>
          <p:spPr>
            <a:xfrm>
              <a:off x="2042944" y="2410068"/>
              <a:ext cx="10016503" cy="17118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rPr>
                <a:t>Databases compared: </a:t>
              </a:r>
              <a:r>
                <a:rPr lang="en-US" sz="2400" b="1" dirty="0" err="1">
                  <a:solidFill>
                    <a:srgbClr val="000000"/>
                  </a:solidFill>
                  <a:latin typeface="Arial" panose="020B0604020202020204" pitchFamily="34" charset="0"/>
                </a:rPr>
                <a:t>mirBASE.db</a:t>
              </a:r>
              <a:r>
                <a:rPr lang="en-US" sz="2400" b="1" dirty="0">
                  <a:solidFill>
                    <a:srgbClr val="000000"/>
                  </a:solidFill>
                  <a:latin typeface="Arial" panose="020B0604020202020204" pitchFamily="34" charset="0"/>
                </a:rPr>
                <a:t> , </a:t>
              </a:r>
              <a:r>
                <a:rPr lang="en-US" sz="2400" dirty="0" err="1">
                  <a:solidFill>
                    <a:srgbClr val="000000"/>
                  </a:solidFill>
                  <a:latin typeface="Arial" panose="020B0604020202020204" pitchFamily="34" charset="0"/>
                </a:rPr>
                <a:t>mirGeneDB</a:t>
              </a:r>
              <a:r>
                <a:rPr lang="en-US" sz="2400" dirty="0">
                  <a:solidFill>
                    <a:srgbClr val="000000"/>
                  </a:solidFill>
                  <a:latin typeface="Arial" panose="020B0604020202020204" pitchFamily="34" charset="0"/>
                </a:rPr>
                <a:t>, </a:t>
              </a:r>
              <a:r>
                <a:rPr lang="en-US" sz="2400" dirty="0" err="1">
                  <a:solidFill>
                    <a:srgbClr val="000000"/>
                  </a:solidFill>
                  <a:latin typeface="Arial" panose="020B0604020202020204" pitchFamily="34" charset="0"/>
                </a:rPr>
                <a:t>TarBase</a:t>
              </a:r>
              <a:r>
                <a:rPr lang="en-US" sz="2400" b="1" dirty="0">
                  <a:solidFill>
                    <a:srgbClr val="000000"/>
                  </a:solidFill>
                  <a:latin typeface="Arial" panose="020B0604020202020204" pitchFamily="34" charset="0"/>
                </a:rPr>
                <a:t> </a:t>
              </a:r>
              <a:r>
                <a:rPr lang="en-US" sz="2400" dirty="0">
                  <a:solidFill>
                    <a:srgbClr val="000000"/>
                  </a:solidFill>
                  <a:latin typeface="Arial" panose="020B0604020202020204" pitchFamily="34" charset="0"/>
                </a:rPr>
                <a:t>and </a:t>
              </a:r>
              <a:r>
                <a:rPr lang="en-US" sz="2400" dirty="0" err="1">
                  <a:solidFill>
                    <a:srgbClr val="000000"/>
                  </a:solidFill>
                  <a:latin typeface="Arial" panose="020B0604020202020204" pitchFamily="34" charset="0"/>
                </a:rPr>
                <a:t>BioMART</a:t>
              </a:r>
              <a:endParaRPr lang="en-US" sz="2400" dirty="0"/>
            </a:p>
            <a:p>
              <a:pPr lvl="0"/>
              <a:r>
                <a:rPr lang="en-US" sz="2400" dirty="0">
                  <a:solidFill>
                    <a:srgbClr val="000000"/>
                  </a:solidFill>
                  <a:latin typeface="Arial" panose="020B0604020202020204" pitchFamily="34" charset="0"/>
                </a:rPr>
                <a:t>Purpose: Assign descriptions and details related to specific genomic features (e.g., miRNA).</a:t>
              </a:r>
              <a:endParaRPr lang="en-US" sz="2400" dirty="0"/>
            </a:p>
            <a:p>
              <a:pPr lvl="0"/>
              <a:r>
                <a:rPr lang="en-US" sz="2400" dirty="0">
                  <a:solidFill>
                    <a:srgbClr val="000000"/>
                  </a:solidFill>
                  <a:latin typeface="Arial" panose="020B0604020202020204" pitchFamily="34" charset="0"/>
                </a:rPr>
                <a:t>Output: Name microRNA’s, mature/hairpins and their potential targets.</a:t>
              </a:r>
              <a:endParaRPr lang="en-US" sz="2400" dirty="0"/>
            </a:p>
          </p:txBody>
        </p:sp>
      </p:grpSp>
      <p:grpSp>
        <p:nvGrpSpPr>
          <p:cNvPr id="17" name="Group 16">
            <a:extLst>
              <a:ext uri="{FF2B5EF4-FFF2-40B4-BE49-F238E27FC236}">
                <a16:creationId xmlns:a16="http://schemas.microsoft.com/office/drawing/2014/main" id="{008B7FF1-CF0E-F87C-9899-E46DB4663C3B}"/>
              </a:ext>
            </a:extLst>
          </p:cNvPr>
          <p:cNvGrpSpPr/>
          <p:nvPr/>
        </p:nvGrpSpPr>
        <p:grpSpPr>
          <a:xfrm>
            <a:off x="2687261" y="10294476"/>
            <a:ext cx="16976076" cy="1851144"/>
            <a:chOff x="2042943" y="4495807"/>
            <a:chExt cx="9948724" cy="1897018"/>
          </a:xfrm>
        </p:grpSpPr>
        <p:sp>
          <p:nvSpPr>
            <p:cNvPr id="18" name="Round Same Side Corner Rectangle 17">
              <a:extLst>
                <a:ext uri="{FF2B5EF4-FFF2-40B4-BE49-F238E27FC236}">
                  <a16:creationId xmlns:a16="http://schemas.microsoft.com/office/drawing/2014/main" id="{E8B40268-4056-3A61-7B1B-396A54E89283}"/>
                </a:ext>
              </a:extLst>
            </p:cNvPr>
            <p:cNvSpPr/>
            <p:nvPr/>
          </p:nvSpPr>
          <p:spPr>
            <a:xfrm rot="5400000">
              <a:off x="6068796" y="469954"/>
              <a:ext cx="1897018"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Round Same Side Corner Rectangle 14">
              <a:extLst>
                <a:ext uri="{FF2B5EF4-FFF2-40B4-BE49-F238E27FC236}">
                  <a16:creationId xmlns:a16="http://schemas.microsoft.com/office/drawing/2014/main" id="{ABA7AD70-06DC-190F-6298-DDF15CC93FE7}"/>
                </a:ext>
              </a:extLst>
            </p:cNvPr>
            <p:cNvSpPr txBox="1"/>
            <p:nvPr/>
          </p:nvSpPr>
          <p:spPr>
            <a:xfrm>
              <a:off x="2042944" y="4588412"/>
              <a:ext cx="9856119" cy="17118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rPr>
                <a:t>Visual assessment tools: </a:t>
              </a:r>
              <a:r>
                <a:rPr lang="en-US" sz="2400" b="1" dirty="0">
                  <a:solidFill>
                    <a:srgbClr val="000000"/>
                  </a:solidFill>
                  <a:latin typeface="Arial" panose="020B0604020202020204" pitchFamily="34" charset="0"/>
                </a:rPr>
                <a:t>MDS,</a:t>
              </a:r>
              <a:r>
                <a:rPr lang="en-US" sz="2400" dirty="0">
                  <a:solidFill>
                    <a:srgbClr val="000000"/>
                  </a:solidFill>
                  <a:latin typeface="Arial" panose="020B0604020202020204" pitchFamily="34" charset="0"/>
                </a:rPr>
                <a:t> B</a:t>
              </a:r>
              <a:r>
                <a:rPr lang="en-US" sz="2400" b="1" dirty="0">
                  <a:solidFill>
                    <a:srgbClr val="000000"/>
                  </a:solidFill>
                  <a:latin typeface="Arial" panose="020B0604020202020204" pitchFamily="34" charset="0"/>
                </a:rPr>
                <a:t>ar plot, </a:t>
              </a:r>
              <a:r>
                <a:rPr lang="en-US" sz="2400" dirty="0">
                  <a:solidFill>
                    <a:srgbClr val="000000"/>
                  </a:solidFill>
                  <a:latin typeface="Arial" panose="020B0604020202020204" pitchFamily="34" charset="0"/>
                </a:rPr>
                <a:t>PCA, </a:t>
              </a:r>
              <a:r>
                <a:rPr lang="en-US" sz="2400" b="1" dirty="0">
                  <a:solidFill>
                    <a:srgbClr val="000000"/>
                  </a:solidFill>
                  <a:latin typeface="Arial" panose="020B0604020202020204" pitchFamily="34" charset="0"/>
                </a:rPr>
                <a:t>Heatmap, ideogram </a:t>
              </a:r>
              <a:r>
                <a:rPr lang="en-US" sz="2400" dirty="0">
                  <a:solidFill>
                    <a:srgbClr val="000000"/>
                  </a:solidFill>
                  <a:latin typeface="Arial" panose="020B0604020202020204" pitchFamily="34" charset="0"/>
                </a:rPr>
                <a:t>and an example of </a:t>
              </a:r>
              <a:r>
                <a:rPr lang="en-US" sz="2400" b="1" dirty="0">
                  <a:solidFill>
                    <a:srgbClr val="000000"/>
                  </a:solidFill>
                  <a:latin typeface="Arial" panose="020B0604020202020204" pitchFamily="34" charset="0"/>
                </a:rPr>
                <a:t>Knowledge network </a:t>
              </a:r>
              <a:r>
                <a:rPr lang="en-US" sz="2400" dirty="0">
                  <a:solidFill>
                    <a:srgbClr val="000000"/>
                  </a:solidFill>
                  <a:latin typeface="Arial" panose="020B0604020202020204" pitchFamily="34" charset="0"/>
                </a:rPr>
                <a:t>mining (</a:t>
              </a:r>
              <a:r>
                <a:rPr lang="en-US" sz="2400" dirty="0" err="1">
                  <a:solidFill>
                    <a:srgbClr val="000000"/>
                  </a:solidFill>
                  <a:latin typeface="Arial" panose="020B0604020202020204" pitchFamily="34" charset="0"/>
                </a:rPr>
                <a:t>Knetminer</a:t>
              </a:r>
              <a:r>
                <a:rPr lang="en-US" sz="2400" dirty="0">
                  <a:solidFill>
                    <a:srgbClr val="000000"/>
                  </a:solidFill>
                  <a:latin typeface="Arial" panose="020B0604020202020204" pitchFamily="34" charset="0"/>
                </a:rPr>
                <a:t>).</a:t>
              </a:r>
            </a:p>
            <a:p>
              <a:pPr lvl="0"/>
              <a:r>
                <a:rPr lang="en-US" sz="2400" dirty="0">
                  <a:solidFill>
                    <a:srgbClr val="000000"/>
                  </a:solidFill>
                  <a:latin typeface="Arial" panose="020B0604020202020204" pitchFamily="34" charset="0"/>
                </a:rPr>
                <a:t>Purpose: Opensource tools used to create sustainable FAIR results.</a:t>
              </a:r>
              <a:endParaRPr lang="en-US" sz="2400" dirty="0"/>
            </a:p>
            <a:p>
              <a:pPr lvl="0"/>
              <a:r>
                <a:rPr lang="en-US" sz="2400" dirty="0">
                  <a:solidFill>
                    <a:srgbClr val="000000"/>
                  </a:solidFill>
                  <a:latin typeface="Arial" panose="020B0604020202020204" pitchFamily="34" charset="0"/>
                </a:rPr>
                <a:t>Output: Tables of statics for </a:t>
              </a:r>
              <a:r>
                <a:rPr lang="en-US" sz="2400" dirty="0" err="1">
                  <a:solidFill>
                    <a:srgbClr val="000000"/>
                  </a:solidFill>
                  <a:latin typeface="Arial" panose="020B0604020202020204" pitchFamily="34" charset="0"/>
                </a:rPr>
                <a:t>GeneLab</a:t>
              </a:r>
              <a:r>
                <a:rPr lang="en-US" sz="2400" dirty="0">
                  <a:solidFill>
                    <a:srgbClr val="000000"/>
                  </a:solidFill>
                  <a:latin typeface="Arial" panose="020B0604020202020204" pitchFamily="34" charset="0"/>
                </a:rPr>
                <a:t> data visualization system</a:t>
              </a:r>
              <a:endParaRPr lang="en-US" sz="2400" dirty="0"/>
            </a:p>
          </p:txBody>
        </p:sp>
      </p:grpSp>
      <p:grpSp>
        <p:nvGrpSpPr>
          <p:cNvPr id="20" name="Group 19">
            <a:extLst>
              <a:ext uri="{FF2B5EF4-FFF2-40B4-BE49-F238E27FC236}">
                <a16:creationId xmlns:a16="http://schemas.microsoft.com/office/drawing/2014/main" id="{0C60D8DF-0582-C1ED-0617-8941AF256E71}"/>
              </a:ext>
            </a:extLst>
          </p:cNvPr>
          <p:cNvGrpSpPr/>
          <p:nvPr/>
        </p:nvGrpSpPr>
        <p:grpSpPr>
          <a:xfrm>
            <a:off x="410869" y="10246031"/>
            <a:ext cx="2102737" cy="2456179"/>
            <a:chOff x="0" y="4495819"/>
            <a:chExt cx="2042944" cy="2918490"/>
          </a:xfrm>
        </p:grpSpPr>
        <p:sp>
          <p:nvSpPr>
            <p:cNvPr id="21" name="Chevron 20">
              <a:extLst>
                <a:ext uri="{FF2B5EF4-FFF2-40B4-BE49-F238E27FC236}">
                  <a16:creationId xmlns:a16="http://schemas.microsoft.com/office/drawing/2014/main" id="{746823D5-29F0-DE31-341C-A5EB92FEE85F}"/>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Chevron 12">
              <a:extLst>
                <a:ext uri="{FF2B5EF4-FFF2-40B4-BE49-F238E27FC236}">
                  <a16:creationId xmlns:a16="http://schemas.microsoft.com/office/drawing/2014/main" id="{7BA9BDCD-C4F8-A879-1FBD-F433486CC591}"/>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Visualization </a:t>
              </a:r>
              <a:endParaRPr lang="en-US" sz="2200" b="1" dirty="0">
                <a:solidFill>
                  <a:schemeClr val="tx1"/>
                </a:solidFill>
              </a:endParaRPr>
            </a:p>
          </p:txBody>
        </p:sp>
      </p:grpSp>
    </p:spTree>
    <p:extLst>
      <p:ext uri="{BB962C8B-B14F-4D97-AF65-F5344CB8AC3E}">
        <p14:creationId xmlns:p14="http://schemas.microsoft.com/office/powerpoint/2010/main" val="343185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D8C946F-28EE-704A-ADA1-E4AECBD3C472}"/>
              </a:ext>
            </a:extLst>
          </p:cNvPr>
          <p:cNvGraphicFramePr>
            <a:graphicFrameLocks/>
          </p:cNvGraphicFramePr>
          <p:nvPr>
            <p:extLst>
              <p:ext uri="{D42A27DB-BD31-4B8C-83A1-F6EECF244321}">
                <p14:modId xmlns:p14="http://schemas.microsoft.com/office/powerpoint/2010/main" val="3639599635"/>
              </p:ext>
            </p:extLst>
          </p:nvPr>
        </p:nvGraphicFramePr>
        <p:xfrm>
          <a:off x="2824373" y="1828800"/>
          <a:ext cx="14620183" cy="900437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405FBFA5-7F13-99A3-66B6-0A95307DFA98}"/>
              </a:ext>
            </a:extLst>
          </p:cNvPr>
          <p:cNvSpPr txBox="1"/>
          <p:nvPr/>
        </p:nvSpPr>
        <p:spPr>
          <a:xfrm>
            <a:off x="5020984" y="10732254"/>
            <a:ext cx="3174998" cy="2246769"/>
          </a:xfrm>
          <a:prstGeom prst="rect">
            <a:avLst/>
          </a:prstGeom>
          <a:noFill/>
        </p:spPr>
        <p:txBody>
          <a:bodyPr wrap="square">
            <a:spAutoFit/>
          </a:bodyPr>
          <a:lstStyle/>
          <a:p>
            <a:br>
              <a:rPr lang="en-US" sz="2800" dirty="0"/>
            </a:br>
            <a:r>
              <a:rPr lang="en-US" sz="2800" dirty="0">
                <a:solidFill>
                  <a:srgbClr val="595959"/>
                </a:solidFill>
                <a:latin typeface="Arial" panose="020B0604020202020204" pitchFamily="34" charset="0"/>
              </a:rPr>
              <a:t>hsa-miR-10a-5p</a:t>
            </a:r>
            <a:endParaRPr lang="en-US" sz="2800" dirty="0"/>
          </a:p>
          <a:p>
            <a:br>
              <a:rPr lang="en-US" sz="2800" dirty="0"/>
            </a:br>
            <a:br>
              <a:rPr lang="en-US" sz="2800" dirty="0"/>
            </a:br>
            <a:endParaRPr lang="en-US" sz="2800" dirty="0"/>
          </a:p>
        </p:txBody>
      </p:sp>
      <p:sp>
        <p:nvSpPr>
          <p:cNvPr id="9" name="TextBox 8">
            <a:extLst>
              <a:ext uri="{FF2B5EF4-FFF2-40B4-BE49-F238E27FC236}">
                <a16:creationId xmlns:a16="http://schemas.microsoft.com/office/drawing/2014/main" id="{FDED86F0-0211-A6DC-38FE-EEDF8544F326}"/>
              </a:ext>
            </a:extLst>
          </p:cNvPr>
          <p:cNvSpPr txBox="1"/>
          <p:nvPr/>
        </p:nvSpPr>
        <p:spPr>
          <a:xfrm>
            <a:off x="11920819" y="11168755"/>
            <a:ext cx="2444750" cy="523220"/>
          </a:xfrm>
          <a:prstGeom prst="rect">
            <a:avLst/>
          </a:prstGeom>
          <a:noFill/>
        </p:spPr>
        <p:txBody>
          <a:bodyPr wrap="square">
            <a:spAutoFit/>
          </a:bodyPr>
          <a:lstStyle/>
          <a:p>
            <a:r>
              <a:rPr lang="en-US" sz="2800" dirty="0">
                <a:solidFill>
                  <a:srgbClr val="595959"/>
                </a:solidFill>
                <a:latin typeface="Arial" panose="020B0604020202020204" pitchFamily="34" charset="0"/>
              </a:rPr>
              <a:t>hsa-let-7a-5p</a:t>
            </a:r>
            <a:endParaRPr lang="en-US" sz="2800" dirty="0"/>
          </a:p>
        </p:txBody>
      </p:sp>
      <p:sp>
        <p:nvSpPr>
          <p:cNvPr id="11" name="TextBox 10">
            <a:extLst>
              <a:ext uri="{FF2B5EF4-FFF2-40B4-BE49-F238E27FC236}">
                <a16:creationId xmlns:a16="http://schemas.microsoft.com/office/drawing/2014/main" id="{D87198F3-7668-5DFC-2684-D981EE4E1FDF}"/>
              </a:ext>
            </a:extLst>
          </p:cNvPr>
          <p:cNvSpPr txBox="1"/>
          <p:nvPr/>
        </p:nvSpPr>
        <p:spPr>
          <a:xfrm>
            <a:off x="2287445" y="8144325"/>
            <a:ext cx="13586111" cy="369332"/>
          </a:xfrm>
          <a:prstGeom prst="rect">
            <a:avLst/>
          </a:prstGeom>
          <a:noFill/>
        </p:spPr>
        <p:txBody>
          <a:bodyPr wrap="square">
            <a:spAutoFit/>
          </a:bodyPr>
          <a:lstStyle/>
          <a:p>
            <a:r>
              <a:rPr lang="en-US" dirty="0"/>
              <a:t> </a:t>
            </a:r>
          </a:p>
        </p:txBody>
      </p:sp>
      <p:sp>
        <p:nvSpPr>
          <p:cNvPr id="12" name="Right Brace 11">
            <a:extLst>
              <a:ext uri="{FF2B5EF4-FFF2-40B4-BE49-F238E27FC236}">
                <a16:creationId xmlns:a16="http://schemas.microsoft.com/office/drawing/2014/main" id="{2C8190F3-A7B6-B204-14FE-12E4DE23E0CA}"/>
              </a:ext>
            </a:extLst>
          </p:cNvPr>
          <p:cNvSpPr/>
          <p:nvPr/>
        </p:nvSpPr>
        <p:spPr>
          <a:xfrm rot="5400000">
            <a:off x="5641938"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1EE4C81-C6C9-B74F-C646-BDB6E6A3DF14}"/>
              </a:ext>
            </a:extLst>
          </p:cNvPr>
          <p:cNvSpPr/>
          <p:nvPr/>
        </p:nvSpPr>
        <p:spPr>
          <a:xfrm rot="5400000">
            <a:off x="12122871"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B0FE8B7-9370-1169-978F-5135D6294193}"/>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MirDeep2 and </a:t>
            </a: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mirDeep</a:t>
            </a: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 accuracy</a:t>
            </a:r>
          </a:p>
        </p:txBody>
      </p:sp>
    </p:spTree>
    <p:extLst>
      <p:ext uri="{BB962C8B-B14F-4D97-AF65-F5344CB8AC3E}">
        <p14:creationId xmlns:p14="http://schemas.microsoft.com/office/powerpoint/2010/main" val="3178981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D8C946F-28EE-704A-ADA1-E4AECBD3C472}"/>
              </a:ext>
            </a:extLst>
          </p:cNvPr>
          <p:cNvGraphicFramePr>
            <a:graphicFrameLocks/>
          </p:cNvGraphicFramePr>
          <p:nvPr>
            <p:extLst>
              <p:ext uri="{D42A27DB-BD31-4B8C-83A1-F6EECF244321}">
                <p14:modId xmlns:p14="http://schemas.microsoft.com/office/powerpoint/2010/main" val="314944554"/>
              </p:ext>
            </p:extLst>
          </p:nvPr>
        </p:nvGraphicFramePr>
        <p:xfrm>
          <a:off x="2824373" y="1828800"/>
          <a:ext cx="14620183" cy="900437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405FBFA5-7F13-99A3-66B6-0A95307DFA98}"/>
              </a:ext>
            </a:extLst>
          </p:cNvPr>
          <p:cNvSpPr txBox="1"/>
          <p:nvPr/>
        </p:nvSpPr>
        <p:spPr>
          <a:xfrm>
            <a:off x="5020984" y="10732254"/>
            <a:ext cx="3174998" cy="2246769"/>
          </a:xfrm>
          <a:prstGeom prst="rect">
            <a:avLst/>
          </a:prstGeom>
          <a:noFill/>
        </p:spPr>
        <p:txBody>
          <a:bodyPr wrap="square">
            <a:spAutoFit/>
          </a:bodyPr>
          <a:lstStyle/>
          <a:p>
            <a:br>
              <a:rPr lang="en-US" sz="2800" dirty="0"/>
            </a:br>
            <a:r>
              <a:rPr lang="en-US" sz="2800" dirty="0">
                <a:solidFill>
                  <a:srgbClr val="595959"/>
                </a:solidFill>
                <a:latin typeface="Arial" panose="020B0604020202020204" pitchFamily="34" charset="0"/>
              </a:rPr>
              <a:t>hsa-miR-10a-5p</a:t>
            </a:r>
            <a:endParaRPr lang="en-US" sz="2800" dirty="0"/>
          </a:p>
          <a:p>
            <a:br>
              <a:rPr lang="en-US" sz="2800" dirty="0"/>
            </a:br>
            <a:br>
              <a:rPr lang="en-US" sz="2800" dirty="0"/>
            </a:br>
            <a:endParaRPr lang="en-US" sz="2800" dirty="0"/>
          </a:p>
        </p:txBody>
      </p:sp>
      <p:sp>
        <p:nvSpPr>
          <p:cNvPr id="9" name="TextBox 8">
            <a:extLst>
              <a:ext uri="{FF2B5EF4-FFF2-40B4-BE49-F238E27FC236}">
                <a16:creationId xmlns:a16="http://schemas.microsoft.com/office/drawing/2014/main" id="{FDED86F0-0211-A6DC-38FE-EEDF8544F326}"/>
              </a:ext>
            </a:extLst>
          </p:cNvPr>
          <p:cNvSpPr txBox="1"/>
          <p:nvPr/>
        </p:nvSpPr>
        <p:spPr>
          <a:xfrm>
            <a:off x="11920819" y="11168755"/>
            <a:ext cx="2444750" cy="523220"/>
          </a:xfrm>
          <a:prstGeom prst="rect">
            <a:avLst/>
          </a:prstGeom>
          <a:noFill/>
        </p:spPr>
        <p:txBody>
          <a:bodyPr wrap="square">
            <a:spAutoFit/>
          </a:bodyPr>
          <a:lstStyle/>
          <a:p>
            <a:r>
              <a:rPr lang="en-US" sz="2800" dirty="0">
                <a:solidFill>
                  <a:srgbClr val="595959"/>
                </a:solidFill>
                <a:latin typeface="Arial" panose="020B0604020202020204" pitchFamily="34" charset="0"/>
              </a:rPr>
              <a:t>hsa-let-7a-5p</a:t>
            </a:r>
            <a:endParaRPr lang="en-US" sz="2800" dirty="0"/>
          </a:p>
        </p:txBody>
      </p:sp>
      <p:sp>
        <p:nvSpPr>
          <p:cNvPr id="11" name="TextBox 10">
            <a:extLst>
              <a:ext uri="{FF2B5EF4-FFF2-40B4-BE49-F238E27FC236}">
                <a16:creationId xmlns:a16="http://schemas.microsoft.com/office/drawing/2014/main" id="{D87198F3-7668-5DFC-2684-D981EE4E1FDF}"/>
              </a:ext>
            </a:extLst>
          </p:cNvPr>
          <p:cNvSpPr txBox="1"/>
          <p:nvPr/>
        </p:nvSpPr>
        <p:spPr>
          <a:xfrm>
            <a:off x="2287445" y="8144325"/>
            <a:ext cx="13586111" cy="369332"/>
          </a:xfrm>
          <a:prstGeom prst="rect">
            <a:avLst/>
          </a:prstGeom>
          <a:noFill/>
        </p:spPr>
        <p:txBody>
          <a:bodyPr wrap="square">
            <a:spAutoFit/>
          </a:bodyPr>
          <a:lstStyle/>
          <a:p>
            <a:r>
              <a:rPr lang="en-US" dirty="0"/>
              <a:t> </a:t>
            </a:r>
          </a:p>
        </p:txBody>
      </p:sp>
      <p:sp>
        <p:nvSpPr>
          <p:cNvPr id="12" name="Right Brace 11">
            <a:extLst>
              <a:ext uri="{FF2B5EF4-FFF2-40B4-BE49-F238E27FC236}">
                <a16:creationId xmlns:a16="http://schemas.microsoft.com/office/drawing/2014/main" id="{2C8190F3-A7B6-B204-14FE-12E4DE23E0CA}"/>
              </a:ext>
            </a:extLst>
          </p:cNvPr>
          <p:cNvSpPr/>
          <p:nvPr/>
        </p:nvSpPr>
        <p:spPr>
          <a:xfrm rot="5400000">
            <a:off x="5641938"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31EE4C81-C6C9-B74F-C646-BDB6E6A3DF14}"/>
              </a:ext>
            </a:extLst>
          </p:cNvPr>
          <p:cNvSpPr/>
          <p:nvPr/>
        </p:nvSpPr>
        <p:spPr>
          <a:xfrm rot="5400000">
            <a:off x="12122871"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B0FE8B7-9370-1169-978F-5135D6294193}"/>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MirDeep2 was most accurate</a:t>
            </a:r>
          </a:p>
        </p:txBody>
      </p:sp>
      <p:sp>
        <p:nvSpPr>
          <p:cNvPr id="2" name="Rectangle 1">
            <a:extLst>
              <a:ext uri="{FF2B5EF4-FFF2-40B4-BE49-F238E27FC236}">
                <a16:creationId xmlns:a16="http://schemas.microsoft.com/office/drawing/2014/main" id="{B5F59E0D-88A2-9FCD-01D4-4C0613F6E0D7}"/>
              </a:ext>
            </a:extLst>
          </p:cNvPr>
          <p:cNvSpPr/>
          <p:nvPr/>
        </p:nvSpPr>
        <p:spPr>
          <a:xfrm>
            <a:off x="16479078" y="5327374"/>
            <a:ext cx="878351" cy="3146527"/>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EA2E530-9EC8-E311-3BE8-0AE6BCE9ED23}"/>
              </a:ext>
            </a:extLst>
          </p:cNvPr>
          <p:cNvSpPr/>
          <p:nvPr/>
        </p:nvSpPr>
        <p:spPr>
          <a:xfrm>
            <a:off x="9852991" y="2941984"/>
            <a:ext cx="878351" cy="5497922"/>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53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70" y="0"/>
            <a:ext cx="20116800" cy="12801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0128399" cy="2942699"/>
            <a:chOff x="0" y="0"/>
            <a:chExt cx="12192002" cy="1576446"/>
          </a:xfrm>
        </p:grpSpPr>
        <p:sp>
          <p:nvSpPr>
            <p:cNvPr id="19" name="Rectangle 1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A9EBA40-87C7-0207-A1A1-E39651DE57A5}"/>
              </a:ext>
            </a:extLst>
          </p:cNvPr>
          <p:cNvSpPr/>
          <p:nvPr/>
        </p:nvSpPr>
        <p:spPr bwMode="auto">
          <a:xfrm>
            <a:off x="2263136" y="596052"/>
            <a:ext cx="11929941" cy="19236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defRPr/>
            </a:pPr>
            <a:r>
              <a:rPr lang="en-US" sz="6500" b="1" dirty="0" err="1">
                <a:solidFill>
                  <a:srgbClr val="FFFFFF"/>
                </a:solidFill>
                <a:effectLst>
                  <a:outerShdw blurRad="50800" dist="38100" dir="2700000" algn="tl" rotWithShape="0">
                    <a:prstClr val="black">
                      <a:alpha val="40000"/>
                    </a:prstClr>
                  </a:outerShdw>
                </a:effectLst>
                <a:latin typeface="+mj-lt"/>
                <a:ea typeface="+mj-ea"/>
                <a:cs typeface="+mj-cs"/>
              </a:rPr>
              <a:t>mirDeep</a:t>
            </a:r>
            <a:r>
              <a:rPr lang="en-US" sz="6500" b="1" dirty="0">
                <a:solidFill>
                  <a:srgbClr val="FFFFFF"/>
                </a:solidFill>
                <a:effectLst>
                  <a:outerShdw blurRad="50800" dist="38100" dir="2700000" algn="tl" rotWithShape="0">
                    <a:prstClr val="black">
                      <a:alpha val="40000"/>
                    </a:prstClr>
                  </a:outerShdw>
                </a:effectLst>
                <a:latin typeface="+mj-lt"/>
                <a:ea typeface="+mj-ea"/>
                <a:cs typeface="+mj-cs"/>
              </a:rPr>
              <a:t>* included </a:t>
            </a:r>
            <a:r>
              <a:rPr lang="en-US" sz="6500" b="1" dirty="0" err="1">
                <a:solidFill>
                  <a:srgbClr val="FFFFFF"/>
                </a:solidFill>
                <a:effectLst>
                  <a:outerShdw blurRad="50800" dist="38100" dir="2700000" algn="tl" rotWithShape="0">
                    <a:prstClr val="black">
                      <a:alpha val="40000"/>
                    </a:prstClr>
                  </a:outerShdw>
                </a:effectLst>
                <a:latin typeface="+mj-lt"/>
                <a:ea typeface="+mj-ea"/>
                <a:cs typeface="+mj-cs"/>
              </a:rPr>
              <a:t>mirTrace.jah</a:t>
            </a:r>
            <a:r>
              <a:rPr lang="en-US" sz="6500" b="1" dirty="0">
                <a:solidFill>
                  <a:srgbClr val="FFFFFF"/>
                </a:solidFill>
                <a:effectLst>
                  <a:outerShdw blurRad="50800" dist="38100" dir="2700000" algn="tl" rotWithShape="0">
                    <a:prstClr val="black">
                      <a:alpha val="40000"/>
                    </a:prstClr>
                  </a:outerShdw>
                </a:effectLst>
                <a:latin typeface="+mj-lt"/>
                <a:ea typeface="+mj-ea"/>
                <a:cs typeface="+mj-cs"/>
              </a:rPr>
              <a:t> for novel mir target prediction</a:t>
            </a:r>
          </a:p>
        </p:txBody>
      </p:sp>
      <p:pic>
        <p:nvPicPr>
          <p:cNvPr id="7" name="Picture 6" descr="A screenshot of a computer&#10;&#10;Description automatically generated">
            <a:extLst>
              <a:ext uri="{FF2B5EF4-FFF2-40B4-BE49-F238E27FC236}">
                <a16:creationId xmlns:a16="http://schemas.microsoft.com/office/drawing/2014/main" id="{A21AF10E-A1CA-2E87-D21E-945B73F18E46}"/>
              </a:ext>
            </a:extLst>
          </p:cNvPr>
          <p:cNvPicPr>
            <a:picLocks noChangeAspect="1"/>
          </p:cNvPicPr>
          <p:nvPr/>
        </p:nvPicPr>
        <p:blipFill rotWithShape="1">
          <a:blip r:embed="rId2"/>
          <a:srcRect b="69500"/>
          <a:stretch/>
        </p:blipFill>
        <p:spPr>
          <a:xfrm>
            <a:off x="808185" y="3587869"/>
            <a:ext cx="10443419" cy="4599624"/>
          </a:xfrm>
          <a:prstGeom prst="rect">
            <a:avLst/>
          </a:prstGeom>
        </p:spPr>
      </p:pic>
      <p:pic>
        <p:nvPicPr>
          <p:cNvPr id="9" name="Picture 8">
            <a:extLst>
              <a:ext uri="{FF2B5EF4-FFF2-40B4-BE49-F238E27FC236}">
                <a16:creationId xmlns:a16="http://schemas.microsoft.com/office/drawing/2014/main" id="{71A8CFF4-A643-AFF6-259E-3C89C84BB119}"/>
              </a:ext>
            </a:extLst>
          </p:cNvPr>
          <p:cNvPicPr>
            <a:picLocks noChangeAspect="1"/>
          </p:cNvPicPr>
          <p:nvPr/>
        </p:nvPicPr>
        <p:blipFill rotWithShape="1">
          <a:blip r:embed="rId2"/>
          <a:srcRect t="69240" r="35532" b="2782"/>
          <a:stretch/>
        </p:blipFill>
        <p:spPr>
          <a:xfrm>
            <a:off x="11646325" y="3080020"/>
            <a:ext cx="8149884" cy="5107474"/>
          </a:xfrm>
          <a:prstGeom prst="rect">
            <a:avLst/>
          </a:prstGeom>
        </p:spPr>
      </p:pic>
      <p:sp>
        <p:nvSpPr>
          <p:cNvPr id="11" name="TextBox 10">
            <a:extLst>
              <a:ext uri="{FF2B5EF4-FFF2-40B4-BE49-F238E27FC236}">
                <a16:creationId xmlns:a16="http://schemas.microsoft.com/office/drawing/2014/main" id="{01418CCB-2EDF-3605-4064-1E261EE46467}"/>
              </a:ext>
            </a:extLst>
          </p:cNvPr>
          <p:cNvSpPr txBox="1"/>
          <p:nvPr/>
        </p:nvSpPr>
        <p:spPr>
          <a:xfrm>
            <a:off x="365316" y="8012114"/>
            <a:ext cx="19289872" cy="4731026"/>
          </a:xfrm>
          <a:prstGeom prst="rect">
            <a:avLst/>
          </a:prstGeom>
        </p:spPr>
        <p:txBody>
          <a:bodyPr vert="horz" lIns="91440" tIns="45720" rIns="91440" bIns="45720" rtlCol="0">
            <a:normAutofit/>
          </a:bodyPr>
          <a:lstStyle/>
          <a:p>
            <a:pPr defTabSz="914400">
              <a:lnSpc>
                <a:spcPct val="90000"/>
              </a:lnSpc>
            </a:pPr>
            <a:r>
              <a:rPr lang="en-US" sz="4400" b="0" i="0" dirty="0" err="1">
                <a:effectLst/>
              </a:rPr>
              <a:t>mirDeep</a:t>
            </a:r>
            <a:r>
              <a:rPr lang="en-US" sz="4400" b="0" i="0" dirty="0">
                <a:effectLst/>
              </a:rPr>
              <a:t>* &amp; An </a:t>
            </a:r>
            <a:r>
              <a:rPr lang="en-US" sz="4400" b="0" i="1" dirty="0">
                <a:effectLst/>
              </a:rPr>
              <a:t>et al</a:t>
            </a:r>
            <a:r>
              <a:rPr lang="en-US" sz="4400" b="0" i="0" dirty="0">
                <a:effectLst/>
              </a:rPr>
              <a:t>., (2012)</a:t>
            </a:r>
          </a:p>
          <a:p>
            <a:pPr defTabSz="914400">
              <a:lnSpc>
                <a:spcPct val="90000"/>
              </a:lnSpc>
            </a:pPr>
            <a:r>
              <a:rPr lang="en-US" sz="3600" b="0" i="0" dirty="0" err="1">
                <a:solidFill>
                  <a:srgbClr val="000000"/>
                </a:solidFill>
                <a:effectLst/>
              </a:rPr>
              <a:t>miRDeep</a:t>
            </a:r>
            <a:r>
              <a:rPr lang="en-US" sz="3600" b="0" i="0" dirty="0">
                <a:solidFill>
                  <a:srgbClr val="000000"/>
                </a:solidFill>
                <a:effectLst/>
              </a:rPr>
              <a:t>*: an integrated application tool for miRNA identification from RNA sequencing data</a:t>
            </a:r>
          </a:p>
          <a:p>
            <a:pPr defTabSz="914400">
              <a:lnSpc>
                <a:spcPct val="90000"/>
              </a:lnSpc>
            </a:pPr>
            <a:r>
              <a:rPr lang="en-US" sz="4000" b="0" i="0" dirty="0" err="1">
                <a:effectLst/>
              </a:rPr>
              <a:t>doi</a:t>
            </a:r>
            <a:r>
              <a:rPr lang="en-US" sz="4000" b="0" i="0" dirty="0">
                <a:effectLst/>
              </a:rPr>
              <a:t>: </a:t>
            </a:r>
            <a:r>
              <a:rPr lang="en-US" sz="4000" b="0" i="0" u="sng" dirty="0">
                <a:effectLst/>
                <a:hlinkClick r:id="rId3"/>
              </a:rPr>
              <a:t>10.1093/nar/gks1187</a:t>
            </a:r>
            <a:endParaRPr lang="en-US" sz="4000" b="0" i="0" dirty="0">
              <a:effectLst/>
            </a:endParaRPr>
          </a:p>
          <a:p>
            <a:pPr indent="-228600" defTabSz="914400">
              <a:lnSpc>
                <a:spcPct val="90000"/>
              </a:lnSpc>
              <a:spcBef>
                <a:spcPts val="2000"/>
              </a:spcBef>
              <a:spcAft>
                <a:spcPts val="1000"/>
              </a:spcAft>
              <a:buFont typeface="Arial" panose="020B0604020202020204" pitchFamily="34" charset="0"/>
              <a:buChar char="•"/>
            </a:pPr>
            <a:r>
              <a:rPr lang="en-US" sz="3200" b="1" i="0" dirty="0" err="1">
                <a:effectLst/>
              </a:rPr>
              <a:t>miRDeep</a:t>
            </a:r>
            <a:r>
              <a:rPr lang="en-US" sz="3200" b="1" i="0" dirty="0">
                <a:effectLst/>
              </a:rPr>
              <a:t>*: </a:t>
            </a:r>
            <a:r>
              <a:rPr lang="en-US" sz="3200" b="0" i="0" dirty="0">
                <a:effectLst/>
              </a:rPr>
              <a:t>an integrated application tool for miRNA identification from RNA sequencing data.</a:t>
            </a:r>
          </a:p>
          <a:p>
            <a:pPr indent="-228600" defTabSz="914400">
              <a:lnSpc>
                <a:spcPct val="90000"/>
              </a:lnSpc>
              <a:spcBef>
                <a:spcPts val="2000"/>
              </a:spcBef>
              <a:spcAft>
                <a:spcPts val="1000"/>
              </a:spcAft>
              <a:buFont typeface="Arial" panose="020B0604020202020204" pitchFamily="34" charset="0"/>
              <a:buChar char="•"/>
            </a:pPr>
            <a:r>
              <a:rPr lang="en-US" sz="3200" b="0" i="0" dirty="0">
                <a:effectLst/>
              </a:rPr>
              <a:t>Identifies </a:t>
            </a:r>
            <a:r>
              <a:rPr lang="en-US" sz="3200" b="1" i="0" u="sng" dirty="0">
                <a:effectLst/>
              </a:rPr>
              <a:t>target genes</a:t>
            </a:r>
            <a:r>
              <a:rPr lang="en-US" sz="3200" b="1" i="0" dirty="0">
                <a:effectLst/>
              </a:rPr>
              <a:t> </a:t>
            </a:r>
            <a:r>
              <a:rPr lang="en-US" sz="3200" b="0" i="0" dirty="0">
                <a:effectLst/>
              </a:rPr>
              <a:t>of known and </a:t>
            </a:r>
            <a:r>
              <a:rPr lang="en-US" sz="3200" b="1" i="0" u="sng" dirty="0">
                <a:effectLst/>
              </a:rPr>
              <a:t>novel miRNAs </a:t>
            </a:r>
            <a:r>
              <a:rPr lang="en-US" sz="3200" b="0" i="0" dirty="0">
                <a:effectLst/>
              </a:rPr>
              <a:t>are predicted using the </a:t>
            </a:r>
            <a:r>
              <a:rPr lang="en-US" sz="3200" b="1" i="0" dirty="0" err="1">
                <a:effectLst/>
              </a:rPr>
              <a:t>TargetScan</a:t>
            </a:r>
            <a:r>
              <a:rPr lang="en-US" sz="3200" b="0" i="0" dirty="0">
                <a:effectLst/>
              </a:rPr>
              <a:t> algorithm</a:t>
            </a:r>
            <a:r>
              <a:rPr lang="en-US" sz="3200" dirty="0"/>
              <a:t>”</a:t>
            </a:r>
          </a:p>
          <a:p>
            <a:pPr indent="-228600" defTabSz="914400">
              <a:lnSpc>
                <a:spcPct val="90000"/>
              </a:lnSpc>
              <a:spcBef>
                <a:spcPts val="2000"/>
              </a:spcBef>
              <a:spcAft>
                <a:spcPts val="1000"/>
              </a:spcAft>
              <a:buFont typeface="Arial" panose="020B0604020202020204" pitchFamily="34" charset="0"/>
              <a:buChar char="•"/>
            </a:pPr>
            <a:r>
              <a:rPr lang="en-US" sz="3200" dirty="0"/>
              <a:t>“</a:t>
            </a:r>
            <a:r>
              <a:rPr lang="en-US" sz="3200" b="0" i="0" dirty="0">
                <a:effectLst/>
              </a:rPr>
              <a:t>compact </a:t>
            </a:r>
            <a:r>
              <a:rPr lang="en-US" sz="3200" b="1" i="0" dirty="0">
                <a:effectLst/>
              </a:rPr>
              <a:t>Java version of the Bowtie alignment algorithm </a:t>
            </a:r>
            <a:r>
              <a:rPr lang="en-US" sz="3200" b="0" i="0" dirty="0">
                <a:effectLst/>
              </a:rPr>
              <a:t>(</a:t>
            </a:r>
            <a:r>
              <a:rPr lang="en-US" sz="3200" b="0" i="0" u="sng" dirty="0">
                <a:effectLst/>
                <a:hlinkClick r:id="rId4"/>
              </a:rPr>
              <a:t>18</a:t>
            </a:r>
            <a:r>
              <a:rPr lang="en-US" sz="3200" b="0" i="0" dirty="0">
                <a:effectLst/>
              </a:rPr>
              <a:t>) </a:t>
            </a:r>
            <a:r>
              <a:rPr lang="en-US" sz="3200" b="0" i="1" dirty="0">
                <a:effectLst/>
              </a:rPr>
              <a:t>where the index files are loaded chromosome by chromosome, instead of loading the entire chromosome index at once</a:t>
            </a:r>
            <a:r>
              <a:rPr lang="en-US" sz="3200" b="0" i="0" dirty="0">
                <a:effectLst/>
              </a:rPr>
              <a:t>.</a:t>
            </a:r>
            <a:r>
              <a:rPr lang="en-US" sz="3200" dirty="0"/>
              <a:t>”</a:t>
            </a:r>
            <a:endParaRPr lang="en-US" sz="3200" b="0" i="0" dirty="0">
              <a:effectLst/>
            </a:endParaRPr>
          </a:p>
        </p:txBody>
      </p:sp>
      <p:sp>
        <p:nvSpPr>
          <p:cNvPr id="13" name="TextBox 12">
            <a:extLst>
              <a:ext uri="{FF2B5EF4-FFF2-40B4-BE49-F238E27FC236}">
                <a16:creationId xmlns:a16="http://schemas.microsoft.com/office/drawing/2014/main" id="{04F7CF21-7D5E-867D-2C0D-CE1B492CFBC9}"/>
              </a:ext>
            </a:extLst>
          </p:cNvPr>
          <p:cNvSpPr txBox="1"/>
          <p:nvPr/>
        </p:nvSpPr>
        <p:spPr>
          <a:xfrm>
            <a:off x="422412" y="3016304"/>
            <a:ext cx="13770665" cy="954107"/>
          </a:xfrm>
          <a:prstGeom prst="rect">
            <a:avLst/>
          </a:prstGeom>
          <a:noFill/>
        </p:spPr>
        <p:txBody>
          <a:bodyPr wrap="square">
            <a:spAutoFit/>
          </a:bodyPr>
          <a:lstStyle/>
          <a:p>
            <a:r>
              <a:rPr lang="en-US" sz="2800" dirty="0">
                <a:hlinkClick r:id="rId5"/>
              </a:rPr>
              <a:t>http://www.australianprostatecentre.org/research/software/mirdeep-star</a:t>
            </a:r>
            <a:endParaRPr lang="en-US" sz="2800" dirty="0"/>
          </a:p>
          <a:p>
            <a:endParaRPr lang="en-US" sz="2800" dirty="0"/>
          </a:p>
        </p:txBody>
      </p:sp>
    </p:spTree>
    <p:extLst>
      <p:ext uri="{BB962C8B-B14F-4D97-AF65-F5344CB8AC3E}">
        <p14:creationId xmlns:p14="http://schemas.microsoft.com/office/powerpoint/2010/main" val="89970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 1">
            <a:extLst>
              <a:ext uri="{FF2B5EF4-FFF2-40B4-BE49-F238E27FC236}">
                <a16:creationId xmlns:a16="http://schemas.microsoft.com/office/drawing/2014/main" id="{4954C92B-9588-53B1-59DA-386FCB206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51035"/>
            <a:ext cx="8699500" cy="6083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0BC9D8-A0C5-32B6-8607-4CF849949CBC}"/>
              </a:ext>
            </a:extLst>
          </p:cNvPr>
          <p:cNvSpPr>
            <a:spLocks noGrp="1"/>
          </p:cNvSpPr>
          <p:nvPr>
            <p:ph type="title"/>
          </p:nvPr>
        </p:nvSpPr>
        <p:spPr>
          <a:xfrm>
            <a:off x="425087" y="812197"/>
            <a:ext cx="19419570" cy="2474384"/>
          </a:xfrm>
        </p:spPr>
        <p:txBody>
          <a:bodyPr>
            <a:normAutofit/>
          </a:bodyPr>
          <a:lstStyle/>
          <a:p>
            <a:r>
              <a:rPr lang="en-US" sz="5500" b="1" i="0" dirty="0">
                <a:solidFill>
                  <a:srgbClr val="333333"/>
                </a:solidFill>
                <a:effectLst/>
                <a:latin typeface="Georgia" panose="02040502050405020303" pitchFamily="18" charset="0"/>
              </a:rPr>
              <a:t>The Frequency distribution of Minimum Free Energy of all known miRNA precursors of plants and animals is different</a:t>
            </a:r>
            <a:r>
              <a:rPr lang="en-US" sz="5500" b="0" i="0" dirty="0">
                <a:solidFill>
                  <a:srgbClr val="333333"/>
                </a:solidFill>
                <a:effectLst/>
                <a:latin typeface="Georgia" panose="02040502050405020303" pitchFamily="18" charset="0"/>
              </a:rPr>
              <a:t>.</a:t>
            </a:r>
            <a:endParaRPr lang="en-US" sz="5500" dirty="0"/>
          </a:p>
        </p:txBody>
      </p:sp>
      <p:sp>
        <p:nvSpPr>
          <p:cNvPr id="4" name="TextBox 3">
            <a:extLst>
              <a:ext uri="{FF2B5EF4-FFF2-40B4-BE49-F238E27FC236}">
                <a16:creationId xmlns:a16="http://schemas.microsoft.com/office/drawing/2014/main" id="{84104F1A-1B41-C9E9-A218-38FCFC410F21}"/>
              </a:ext>
            </a:extLst>
          </p:cNvPr>
          <p:cNvSpPr txBox="1"/>
          <p:nvPr/>
        </p:nvSpPr>
        <p:spPr>
          <a:xfrm>
            <a:off x="1905000" y="4387332"/>
            <a:ext cx="674914" cy="646331"/>
          </a:xfrm>
          <a:prstGeom prst="rect">
            <a:avLst/>
          </a:prstGeom>
          <a:noFill/>
        </p:spPr>
        <p:txBody>
          <a:bodyPr wrap="square">
            <a:spAutoFit/>
          </a:bodyPr>
          <a:lstStyle/>
          <a:p>
            <a:r>
              <a:rPr lang="en-US" sz="3600" i="0" dirty="0">
                <a:solidFill>
                  <a:srgbClr val="333333"/>
                </a:solidFill>
                <a:effectLst/>
              </a:rPr>
              <a:t>A</a:t>
            </a:r>
            <a:endParaRPr lang="en-US" sz="3600" dirty="0"/>
          </a:p>
        </p:txBody>
      </p:sp>
      <p:sp>
        <p:nvSpPr>
          <p:cNvPr id="7" name="TextBox 6">
            <a:extLst>
              <a:ext uri="{FF2B5EF4-FFF2-40B4-BE49-F238E27FC236}">
                <a16:creationId xmlns:a16="http://schemas.microsoft.com/office/drawing/2014/main" id="{9C27F098-376C-0E00-4A2C-6808928CADF8}"/>
              </a:ext>
            </a:extLst>
          </p:cNvPr>
          <p:cNvSpPr txBox="1"/>
          <p:nvPr/>
        </p:nvSpPr>
        <p:spPr>
          <a:xfrm>
            <a:off x="233775" y="86133"/>
            <a:ext cx="14804572" cy="523220"/>
          </a:xfrm>
          <a:prstGeom prst="rect">
            <a:avLst/>
          </a:prstGeom>
          <a:noFill/>
        </p:spPr>
        <p:txBody>
          <a:bodyPr wrap="square">
            <a:spAutoFit/>
          </a:bodyPr>
          <a:lstStyle/>
          <a:p>
            <a:r>
              <a:rPr lang="en-US" sz="2800" b="0" i="0" dirty="0">
                <a:solidFill>
                  <a:srgbClr val="0061A9"/>
                </a:solidFill>
                <a:effectLst/>
                <a:latin typeface="Georgia" panose="02040502050405020303" pitchFamily="18" charset="0"/>
                <a:hlinkClick r:id="rId3"/>
              </a:rPr>
              <a:t>Thakur </a:t>
            </a:r>
            <a:r>
              <a:rPr lang="en-US" sz="2800" b="0" i="1" dirty="0">
                <a:solidFill>
                  <a:srgbClr val="0061A9"/>
                </a:solidFill>
                <a:effectLst/>
                <a:latin typeface="Georgia" panose="02040502050405020303" pitchFamily="18" charset="0"/>
                <a:hlinkClick r:id="rId3"/>
              </a:rPr>
              <a:t>et al</a:t>
            </a:r>
            <a:r>
              <a:rPr lang="en-US" sz="2800" b="0" i="0" dirty="0">
                <a:solidFill>
                  <a:srgbClr val="0061A9"/>
                </a:solidFill>
                <a:effectLst/>
                <a:latin typeface="Georgia" panose="02040502050405020303" pitchFamily="18" charset="0"/>
                <a:hlinkClick r:id="rId3"/>
              </a:rPr>
              <a:t>., (2011) Characterization of statistical features for plant microRNA prediction</a:t>
            </a:r>
            <a:endParaRPr lang="en-US" sz="2800" dirty="0"/>
          </a:p>
        </p:txBody>
      </p:sp>
    </p:spTree>
    <p:extLst>
      <p:ext uri="{BB962C8B-B14F-4D97-AF65-F5344CB8AC3E}">
        <p14:creationId xmlns:p14="http://schemas.microsoft.com/office/powerpoint/2010/main" val="2872316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C9D8-A0C5-32B6-8607-4CF849949CBC}"/>
              </a:ext>
            </a:extLst>
          </p:cNvPr>
          <p:cNvSpPr>
            <a:spLocks noGrp="1"/>
          </p:cNvSpPr>
          <p:nvPr>
            <p:ph type="title"/>
          </p:nvPr>
        </p:nvSpPr>
        <p:spPr>
          <a:xfrm>
            <a:off x="425087" y="812197"/>
            <a:ext cx="19419570" cy="2474384"/>
          </a:xfrm>
        </p:spPr>
        <p:txBody>
          <a:bodyPr>
            <a:normAutofit/>
          </a:bodyPr>
          <a:lstStyle/>
          <a:p>
            <a:r>
              <a:rPr lang="en-US" sz="5500" b="1" i="0" dirty="0">
                <a:solidFill>
                  <a:srgbClr val="333333"/>
                </a:solidFill>
                <a:effectLst/>
                <a:latin typeface="Georgia" panose="02040502050405020303" pitchFamily="18" charset="0"/>
              </a:rPr>
              <a:t>The Frequency distribution of Minimum Free Energy of all known miRNA precursors of monocots and dicots is different</a:t>
            </a:r>
            <a:r>
              <a:rPr lang="en-US" sz="5500" b="0" i="0" dirty="0">
                <a:solidFill>
                  <a:srgbClr val="333333"/>
                </a:solidFill>
                <a:effectLst/>
                <a:latin typeface="Georgia" panose="02040502050405020303" pitchFamily="18" charset="0"/>
              </a:rPr>
              <a:t>.</a:t>
            </a:r>
            <a:endParaRPr lang="en-US" sz="5500" dirty="0"/>
          </a:p>
        </p:txBody>
      </p:sp>
      <p:pic>
        <p:nvPicPr>
          <p:cNvPr id="13314" name="Picture 2" descr="figure 1">
            <a:extLst>
              <a:ext uri="{FF2B5EF4-FFF2-40B4-BE49-F238E27FC236}">
                <a16:creationId xmlns:a16="http://schemas.microsoft.com/office/drawing/2014/main" id="{31403E31-D413-A55A-88D0-7ED0E2805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51035"/>
            <a:ext cx="8699500" cy="60833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Figure 2">
            <a:extLst>
              <a:ext uri="{FF2B5EF4-FFF2-40B4-BE49-F238E27FC236}">
                <a16:creationId xmlns:a16="http://schemas.microsoft.com/office/drawing/2014/main" id="{1EF83BAE-DFAE-7A48-1E88-C5F71EA063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918" r="50000"/>
          <a:stretch/>
        </p:blipFill>
        <p:spPr bwMode="auto">
          <a:xfrm>
            <a:off x="9030607" y="3663950"/>
            <a:ext cx="9638535" cy="66230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EC6160-767A-4EEC-A2BC-4E71F449A81E}"/>
              </a:ext>
            </a:extLst>
          </p:cNvPr>
          <p:cNvSpPr txBox="1"/>
          <p:nvPr/>
        </p:nvSpPr>
        <p:spPr>
          <a:xfrm>
            <a:off x="5540829" y="10751455"/>
            <a:ext cx="13128313" cy="1569660"/>
          </a:xfrm>
          <a:prstGeom prst="rect">
            <a:avLst/>
          </a:prstGeom>
          <a:noFill/>
        </p:spPr>
        <p:txBody>
          <a:bodyPr wrap="square">
            <a:spAutoFit/>
          </a:bodyPr>
          <a:lstStyle/>
          <a:p>
            <a:r>
              <a:rPr lang="en-US" sz="2400" b="1" i="0" dirty="0">
                <a:solidFill>
                  <a:srgbClr val="333333"/>
                </a:solidFill>
                <a:effectLst/>
                <a:latin typeface="Georgia" panose="02040502050405020303" pitchFamily="18" charset="0"/>
              </a:rPr>
              <a:t>B. </a:t>
            </a:r>
            <a:r>
              <a:rPr lang="en-US" sz="2400" b="0" i="0" dirty="0">
                <a:solidFill>
                  <a:srgbClr val="333333"/>
                </a:solidFill>
                <a:effectLst/>
                <a:latin typeface="Georgia" panose="02040502050405020303" pitchFamily="18" charset="0"/>
              </a:rPr>
              <a:t>Cumulative distribution of MFE of background precursor of size 260-90 </a:t>
            </a:r>
            <a:r>
              <a:rPr lang="en-US" sz="2400" b="0" i="0" dirty="0" err="1">
                <a:solidFill>
                  <a:srgbClr val="333333"/>
                </a:solidFill>
                <a:effectLst/>
                <a:latin typeface="Georgia" panose="02040502050405020303" pitchFamily="18" charset="0"/>
              </a:rPr>
              <a:t>nt</a:t>
            </a:r>
            <a:r>
              <a:rPr lang="en-US" sz="2400" b="0" i="0" dirty="0">
                <a:solidFill>
                  <a:srgbClr val="333333"/>
                </a:solidFill>
                <a:effectLst/>
                <a:latin typeface="Georgia" panose="02040502050405020303" pitchFamily="18" charset="0"/>
              </a:rPr>
              <a:t> from five plant species. The source species does affect the nature of distribution, and they tend to cluster into monocots and dicots. While the differences in distributions within the group were insignificant (at confidence level &lt;0.05), those from two groups were highly significant. </a:t>
            </a:r>
            <a:endParaRPr lang="en-US" sz="2400" dirty="0"/>
          </a:p>
        </p:txBody>
      </p:sp>
      <p:sp>
        <p:nvSpPr>
          <p:cNvPr id="7" name="TextBox 6">
            <a:extLst>
              <a:ext uri="{FF2B5EF4-FFF2-40B4-BE49-F238E27FC236}">
                <a16:creationId xmlns:a16="http://schemas.microsoft.com/office/drawing/2014/main" id="{C0CB344F-75AA-EBFD-0167-DCA5D37A2CA9}"/>
              </a:ext>
            </a:extLst>
          </p:cNvPr>
          <p:cNvSpPr txBox="1"/>
          <p:nvPr/>
        </p:nvSpPr>
        <p:spPr>
          <a:xfrm>
            <a:off x="1905000" y="4387332"/>
            <a:ext cx="674914" cy="646331"/>
          </a:xfrm>
          <a:prstGeom prst="rect">
            <a:avLst/>
          </a:prstGeom>
          <a:noFill/>
        </p:spPr>
        <p:txBody>
          <a:bodyPr wrap="square">
            <a:spAutoFit/>
          </a:bodyPr>
          <a:lstStyle/>
          <a:p>
            <a:r>
              <a:rPr lang="en-US" sz="3600" i="0" dirty="0">
                <a:solidFill>
                  <a:srgbClr val="333333"/>
                </a:solidFill>
                <a:effectLst/>
              </a:rPr>
              <a:t>A</a:t>
            </a:r>
            <a:endParaRPr lang="en-US" sz="3600" dirty="0"/>
          </a:p>
        </p:txBody>
      </p:sp>
      <p:sp>
        <p:nvSpPr>
          <p:cNvPr id="8" name="TextBox 7">
            <a:extLst>
              <a:ext uri="{FF2B5EF4-FFF2-40B4-BE49-F238E27FC236}">
                <a16:creationId xmlns:a16="http://schemas.microsoft.com/office/drawing/2014/main" id="{FE92D449-A825-F287-FE23-169AB4646687}"/>
              </a:ext>
            </a:extLst>
          </p:cNvPr>
          <p:cNvSpPr txBox="1"/>
          <p:nvPr/>
        </p:nvSpPr>
        <p:spPr>
          <a:xfrm>
            <a:off x="233775" y="86133"/>
            <a:ext cx="14804572" cy="523220"/>
          </a:xfrm>
          <a:prstGeom prst="rect">
            <a:avLst/>
          </a:prstGeom>
          <a:noFill/>
        </p:spPr>
        <p:txBody>
          <a:bodyPr wrap="square">
            <a:spAutoFit/>
          </a:bodyPr>
          <a:lstStyle/>
          <a:p>
            <a:r>
              <a:rPr lang="en-US" sz="2800" b="0" i="0" dirty="0">
                <a:solidFill>
                  <a:srgbClr val="0061A9"/>
                </a:solidFill>
                <a:effectLst/>
                <a:latin typeface="Georgia" panose="02040502050405020303" pitchFamily="18" charset="0"/>
                <a:hlinkClick r:id="rId5"/>
              </a:rPr>
              <a:t>Thakur </a:t>
            </a:r>
            <a:r>
              <a:rPr lang="en-US" sz="2800" b="0" i="1" dirty="0">
                <a:solidFill>
                  <a:srgbClr val="0061A9"/>
                </a:solidFill>
                <a:effectLst/>
                <a:latin typeface="Georgia" panose="02040502050405020303" pitchFamily="18" charset="0"/>
                <a:hlinkClick r:id="rId5"/>
              </a:rPr>
              <a:t>et al</a:t>
            </a:r>
            <a:r>
              <a:rPr lang="en-US" sz="2800" b="0" i="0" dirty="0">
                <a:solidFill>
                  <a:srgbClr val="0061A9"/>
                </a:solidFill>
                <a:effectLst/>
                <a:latin typeface="Georgia" panose="02040502050405020303" pitchFamily="18" charset="0"/>
                <a:hlinkClick r:id="rId5"/>
              </a:rPr>
              <a:t>., (2011) Characterization of statistical features for plant microRNA prediction</a:t>
            </a:r>
            <a:endParaRPr lang="en-US" sz="2800" dirty="0"/>
          </a:p>
        </p:txBody>
      </p:sp>
    </p:spTree>
    <p:extLst>
      <p:ext uri="{BB962C8B-B14F-4D97-AF65-F5344CB8AC3E}">
        <p14:creationId xmlns:p14="http://schemas.microsoft.com/office/powerpoint/2010/main" val="33564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70" y="0"/>
            <a:ext cx="20116800" cy="12801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0128399" cy="2942699"/>
            <a:chOff x="0" y="0"/>
            <a:chExt cx="12192002" cy="1576446"/>
          </a:xfrm>
        </p:grpSpPr>
        <p:sp>
          <p:nvSpPr>
            <p:cNvPr id="19" name="Rectangle 1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04F7CF21-7D5E-867D-2C0D-CE1B492CFBC9}"/>
              </a:ext>
            </a:extLst>
          </p:cNvPr>
          <p:cNvSpPr txBox="1"/>
          <p:nvPr/>
        </p:nvSpPr>
        <p:spPr>
          <a:xfrm>
            <a:off x="422412" y="3016304"/>
            <a:ext cx="13770665" cy="954107"/>
          </a:xfrm>
          <a:prstGeom prst="rect">
            <a:avLst/>
          </a:prstGeom>
          <a:noFill/>
        </p:spPr>
        <p:txBody>
          <a:bodyPr wrap="square">
            <a:spAutoFit/>
          </a:bodyPr>
          <a:lstStyle/>
          <a:p>
            <a:r>
              <a:rPr lang="en-US" sz="2800" dirty="0">
                <a:hlinkClick r:id="rId2"/>
              </a:rPr>
              <a:t>https://forgemia.inra.fr/martine.da-rocha/dicot_specific_mirdeep2</a:t>
            </a:r>
            <a:endParaRPr lang="en-US" sz="2800" dirty="0"/>
          </a:p>
          <a:p>
            <a:endParaRPr lang="en-US" sz="2800" dirty="0"/>
          </a:p>
        </p:txBody>
      </p:sp>
      <p:pic>
        <p:nvPicPr>
          <p:cNvPr id="2" name="Picture 1">
            <a:extLst>
              <a:ext uri="{FF2B5EF4-FFF2-40B4-BE49-F238E27FC236}">
                <a16:creationId xmlns:a16="http://schemas.microsoft.com/office/drawing/2014/main" id="{C8B43B8C-EA7A-3B30-67DC-CC08B87B3A1E}"/>
              </a:ext>
            </a:extLst>
          </p:cNvPr>
          <p:cNvPicPr>
            <a:picLocks noChangeAspect="1"/>
          </p:cNvPicPr>
          <p:nvPr/>
        </p:nvPicPr>
        <p:blipFill>
          <a:blip r:embed="rId3"/>
          <a:stretch>
            <a:fillRect/>
          </a:stretch>
        </p:blipFill>
        <p:spPr>
          <a:xfrm>
            <a:off x="422412" y="3536912"/>
            <a:ext cx="18338425" cy="7920185"/>
          </a:xfrm>
          <a:prstGeom prst="rect">
            <a:avLst/>
          </a:prstGeom>
        </p:spPr>
      </p:pic>
      <p:sp>
        <p:nvSpPr>
          <p:cNvPr id="6" name="TextBox 5">
            <a:extLst>
              <a:ext uri="{FF2B5EF4-FFF2-40B4-BE49-F238E27FC236}">
                <a16:creationId xmlns:a16="http://schemas.microsoft.com/office/drawing/2014/main" id="{862DEB9E-9E4E-7E2E-1548-E2001DE676C1}"/>
              </a:ext>
            </a:extLst>
          </p:cNvPr>
          <p:cNvSpPr txBox="1"/>
          <p:nvPr/>
        </p:nvSpPr>
        <p:spPr>
          <a:xfrm>
            <a:off x="239817" y="11581030"/>
            <a:ext cx="21109435" cy="954107"/>
          </a:xfrm>
          <a:prstGeom prst="rect">
            <a:avLst/>
          </a:prstGeom>
          <a:noFill/>
        </p:spPr>
        <p:txBody>
          <a:bodyPr wrap="square">
            <a:spAutoFit/>
          </a:bodyPr>
          <a:lstStyle/>
          <a:p>
            <a:r>
              <a:rPr lang="en-US" sz="2800" dirty="0">
                <a:solidFill>
                  <a:srgbClr val="333238"/>
                </a:solidFill>
                <a:latin typeface="GitLab Sans"/>
              </a:rPr>
              <a:t>More information include how to convert to monocot </a:t>
            </a:r>
          </a:p>
          <a:p>
            <a:r>
              <a:rPr lang="en-US" sz="2800" dirty="0">
                <a:solidFill>
                  <a:srgbClr val="333238"/>
                </a:solidFill>
                <a:latin typeface="GitLab Sans"/>
                <a:hlinkClick r:id="rId4"/>
              </a:rPr>
              <a:t>https://static-content.springer.com/esm/art%3A10.1186%2F1471-2164-12-108/MediaObjects/12864_2010_9944_MOESM5_ESM.DOC</a:t>
            </a:r>
            <a:endParaRPr lang="en-US" sz="2800" dirty="0">
              <a:solidFill>
                <a:srgbClr val="333238"/>
              </a:solidFill>
              <a:latin typeface="GitLab Sans"/>
            </a:endParaRPr>
          </a:p>
        </p:txBody>
      </p:sp>
      <p:sp>
        <p:nvSpPr>
          <p:cNvPr id="7" name="Rectangle 6">
            <a:extLst>
              <a:ext uri="{FF2B5EF4-FFF2-40B4-BE49-F238E27FC236}">
                <a16:creationId xmlns:a16="http://schemas.microsoft.com/office/drawing/2014/main" id="{9D3C337E-4AA7-88DD-58AB-854F272A65EB}"/>
              </a:ext>
            </a:extLst>
          </p:cNvPr>
          <p:cNvSpPr/>
          <p:nvPr/>
        </p:nvSpPr>
        <p:spPr bwMode="auto">
          <a:xfrm>
            <a:off x="580161" y="805513"/>
            <a:ext cx="19003617" cy="1077980"/>
          </a:xfrm>
          <a:prstGeom prst="rect">
            <a:avLst/>
          </a:prstGeom>
          <a:no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Analysis adaption for dicots and monocots</a:t>
            </a:r>
          </a:p>
        </p:txBody>
      </p:sp>
    </p:spTree>
    <p:extLst>
      <p:ext uri="{BB962C8B-B14F-4D97-AF65-F5344CB8AC3E}">
        <p14:creationId xmlns:p14="http://schemas.microsoft.com/office/powerpoint/2010/main" val="42639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70" y="0"/>
            <a:ext cx="20116800" cy="12801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0128399" cy="2942699"/>
            <a:chOff x="0" y="0"/>
            <a:chExt cx="12192002" cy="1576446"/>
          </a:xfrm>
        </p:grpSpPr>
        <p:sp>
          <p:nvSpPr>
            <p:cNvPr id="19" name="Rectangle 1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6A9EBA40-87C7-0207-A1A1-E39651DE57A5}"/>
              </a:ext>
            </a:extLst>
          </p:cNvPr>
          <p:cNvSpPr/>
          <p:nvPr/>
        </p:nvSpPr>
        <p:spPr bwMode="auto">
          <a:xfrm>
            <a:off x="422412" y="55419"/>
            <a:ext cx="15637672" cy="19236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defRPr/>
            </a:pPr>
            <a:r>
              <a:rPr lang="en-US" sz="6500" b="1" dirty="0">
                <a:solidFill>
                  <a:srgbClr val="FFFFFF"/>
                </a:solidFill>
                <a:effectLst>
                  <a:outerShdw blurRad="50800" dist="38100" dir="2700000" algn="tl" rotWithShape="0">
                    <a:prstClr val="black">
                      <a:alpha val="40000"/>
                    </a:prstClr>
                  </a:outerShdw>
                </a:effectLst>
                <a:latin typeface="+mj-lt"/>
                <a:ea typeface="+mj-ea"/>
                <a:cs typeface="+mj-cs"/>
              </a:rPr>
              <a:t>Dicot_specific_mirDeep2</a:t>
            </a:r>
          </a:p>
        </p:txBody>
      </p:sp>
      <p:sp>
        <p:nvSpPr>
          <p:cNvPr id="11" name="TextBox 10">
            <a:extLst>
              <a:ext uri="{FF2B5EF4-FFF2-40B4-BE49-F238E27FC236}">
                <a16:creationId xmlns:a16="http://schemas.microsoft.com/office/drawing/2014/main" id="{01418CCB-2EDF-3605-4064-1E261EE46467}"/>
              </a:ext>
            </a:extLst>
          </p:cNvPr>
          <p:cNvSpPr txBox="1"/>
          <p:nvPr/>
        </p:nvSpPr>
        <p:spPr>
          <a:xfrm>
            <a:off x="422412" y="6813055"/>
            <a:ext cx="10113659" cy="5904937"/>
          </a:xfrm>
          <a:prstGeom prst="rect">
            <a:avLst/>
          </a:prstGeom>
        </p:spPr>
        <p:txBody>
          <a:bodyPr vert="horz" lIns="91440" tIns="45720" rIns="91440" bIns="45720" rtlCol="0">
            <a:normAutofit/>
          </a:bodyPr>
          <a:lstStyle/>
          <a:p>
            <a:pPr defTabSz="914400">
              <a:lnSpc>
                <a:spcPct val="90000"/>
              </a:lnSpc>
            </a:pPr>
            <a:r>
              <a:rPr lang="en-US" sz="3200" dirty="0"/>
              <a:t>The demo script uses </a:t>
            </a:r>
            <a:r>
              <a:rPr lang="en-US" sz="3200" i="1" dirty="0" err="1"/>
              <a:t>C.elegans</a:t>
            </a:r>
            <a:r>
              <a:rPr lang="en-US" sz="3200" i="1" dirty="0"/>
              <a:t> </a:t>
            </a:r>
            <a:r>
              <a:rPr lang="en-US" sz="3200" dirty="0"/>
              <a:t>data ~ how odd?</a:t>
            </a:r>
          </a:p>
          <a:p>
            <a:pPr defTabSz="914400">
              <a:lnSpc>
                <a:spcPct val="90000"/>
              </a:lnSpc>
            </a:pPr>
            <a:r>
              <a:rPr lang="en-US" sz="3200" b="1" dirty="0"/>
              <a:t>Dicot_specific_mirDeep2 requires replacement of some scripts </a:t>
            </a:r>
            <a:r>
              <a:rPr lang="en-US" sz="3200" dirty="0" err="1"/>
              <a:t>sanity_check_reads_ready_file.pl</a:t>
            </a:r>
            <a:r>
              <a:rPr lang="en-US" sz="3200" dirty="0"/>
              <a:t> </a:t>
            </a:r>
            <a:r>
              <a:rPr lang="en-US" sz="3200" dirty="0" err="1"/>
              <a:t>mapper.pl</a:t>
            </a:r>
            <a:r>
              <a:rPr lang="en-US" sz="3200" dirty="0"/>
              <a:t> </a:t>
            </a:r>
          </a:p>
          <a:p>
            <a:pPr defTabSz="914400">
              <a:lnSpc>
                <a:spcPct val="90000"/>
              </a:lnSpc>
            </a:pPr>
            <a:r>
              <a:rPr lang="en-US" sz="3200" dirty="0"/>
              <a:t>miRDeep2.pl </a:t>
            </a:r>
          </a:p>
          <a:p>
            <a:pPr defTabSz="914400">
              <a:lnSpc>
                <a:spcPct val="90000"/>
              </a:lnSpc>
            </a:pPr>
            <a:r>
              <a:rPr lang="en-US" sz="3200" dirty="0" err="1"/>
              <a:t>excise_precursors.pl</a:t>
            </a:r>
            <a:r>
              <a:rPr lang="en-US" sz="3200" dirty="0"/>
              <a:t> </a:t>
            </a:r>
          </a:p>
          <a:p>
            <a:pPr defTabSz="914400">
              <a:lnSpc>
                <a:spcPct val="90000"/>
              </a:lnSpc>
            </a:pPr>
            <a:r>
              <a:rPr lang="en-US" sz="3200" dirty="0" err="1"/>
              <a:t>excise_precursors_iterative_final.pl</a:t>
            </a:r>
            <a:r>
              <a:rPr lang="en-US" sz="3200" dirty="0"/>
              <a:t> miRDeep2_core_algorithm.pl</a:t>
            </a:r>
          </a:p>
          <a:p>
            <a:pPr defTabSz="914400">
              <a:lnSpc>
                <a:spcPct val="90000"/>
              </a:lnSpc>
            </a:pPr>
            <a:endParaRPr lang="en-US" sz="3200" b="0" i="0" dirty="0">
              <a:effectLst/>
            </a:endParaRPr>
          </a:p>
          <a:p>
            <a:pPr defTabSz="914400">
              <a:lnSpc>
                <a:spcPct val="90000"/>
              </a:lnSpc>
            </a:pPr>
            <a:endParaRPr lang="en-US" sz="3200" b="0" i="0" dirty="0">
              <a:effectLst/>
            </a:endParaRPr>
          </a:p>
        </p:txBody>
      </p:sp>
      <p:sp>
        <p:nvSpPr>
          <p:cNvPr id="13" name="TextBox 12">
            <a:extLst>
              <a:ext uri="{FF2B5EF4-FFF2-40B4-BE49-F238E27FC236}">
                <a16:creationId xmlns:a16="http://schemas.microsoft.com/office/drawing/2014/main" id="{04F7CF21-7D5E-867D-2C0D-CE1B492CFBC9}"/>
              </a:ext>
            </a:extLst>
          </p:cNvPr>
          <p:cNvSpPr txBox="1"/>
          <p:nvPr/>
        </p:nvSpPr>
        <p:spPr>
          <a:xfrm>
            <a:off x="422408" y="1772568"/>
            <a:ext cx="13770665" cy="954107"/>
          </a:xfrm>
          <a:prstGeom prst="rect">
            <a:avLst/>
          </a:prstGeom>
          <a:noFill/>
        </p:spPr>
        <p:txBody>
          <a:bodyPr wrap="square">
            <a:spAutoFit/>
          </a:bodyPr>
          <a:lstStyle/>
          <a:p>
            <a:r>
              <a:rPr lang="en-US" sz="2800" dirty="0">
                <a:hlinkClick r:id="rId2"/>
              </a:rPr>
              <a:t>https://forgemia.inra.fr/martine.da-rocha/dicot_specific_mirdeep2</a:t>
            </a:r>
            <a:endParaRPr lang="en-US" sz="2800" dirty="0"/>
          </a:p>
          <a:p>
            <a:endParaRPr lang="en-US" sz="2800" dirty="0"/>
          </a:p>
        </p:txBody>
      </p:sp>
      <p:sp>
        <p:nvSpPr>
          <p:cNvPr id="3" name="TextBox 2">
            <a:extLst>
              <a:ext uri="{FF2B5EF4-FFF2-40B4-BE49-F238E27FC236}">
                <a16:creationId xmlns:a16="http://schemas.microsoft.com/office/drawing/2014/main" id="{F9745A88-C7EE-9A27-1471-5A1E58DC97A2}"/>
              </a:ext>
            </a:extLst>
          </p:cNvPr>
          <p:cNvSpPr txBox="1"/>
          <p:nvPr/>
        </p:nvSpPr>
        <p:spPr>
          <a:xfrm>
            <a:off x="231985" y="3288141"/>
            <a:ext cx="19271976" cy="2554545"/>
          </a:xfrm>
          <a:prstGeom prst="rect">
            <a:avLst/>
          </a:prstGeom>
          <a:noFill/>
        </p:spPr>
        <p:txBody>
          <a:bodyPr wrap="square">
            <a:spAutoFit/>
          </a:bodyPr>
          <a:lstStyle/>
          <a:p>
            <a:r>
              <a:rPr lang="en-US" sz="3200" b="1" i="0" dirty="0">
                <a:solidFill>
                  <a:srgbClr val="333238"/>
                </a:solidFill>
                <a:effectLst/>
                <a:latin typeface="GitLab Sans"/>
              </a:rPr>
              <a:t>Adaptation of miRDeep2.0.0.5 for dicotyledons.</a:t>
            </a:r>
          </a:p>
          <a:p>
            <a:r>
              <a:rPr lang="en-US" sz="3200" dirty="0">
                <a:solidFill>
                  <a:srgbClr val="333238"/>
                </a:solidFill>
                <a:latin typeface="GitLab Sans"/>
              </a:rPr>
              <a:t>W</a:t>
            </a:r>
            <a:r>
              <a:rPr lang="en-US" sz="3200" b="0" i="0" dirty="0">
                <a:solidFill>
                  <a:srgbClr val="333238"/>
                </a:solidFill>
                <a:effectLst/>
                <a:latin typeface="GitLab Sans"/>
              </a:rPr>
              <a:t>ith replaced scripts in which parameters were optimized for dicot plants. </a:t>
            </a:r>
          </a:p>
          <a:p>
            <a:r>
              <a:rPr lang="en-US" sz="3200" b="0" i="0" dirty="0">
                <a:solidFill>
                  <a:srgbClr val="333238"/>
                </a:solidFill>
                <a:effectLst/>
                <a:latin typeface="GitLab Sans"/>
              </a:rPr>
              <a:t>The parameters come from “Characterization of statistical features for plant microRNA prediction” –</a:t>
            </a:r>
          </a:p>
          <a:p>
            <a:r>
              <a:rPr lang="en-US" sz="3200" b="0" i="0" dirty="0">
                <a:solidFill>
                  <a:srgbClr val="333238"/>
                </a:solidFill>
                <a:effectLst/>
                <a:latin typeface="GitLab Sans"/>
              </a:rPr>
              <a:t>Thakur, </a:t>
            </a:r>
            <a:r>
              <a:rPr lang="en-US" sz="3200" b="0" i="1" dirty="0">
                <a:solidFill>
                  <a:srgbClr val="333238"/>
                </a:solidFill>
                <a:effectLst/>
                <a:latin typeface="GitLab Sans"/>
              </a:rPr>
              <a:t>et al., </a:t>
            </a:r>
            <a:r>
              <a:rPr lang="en-US" sz="3200" b="0" dirty="0">
                <a:solidFill>
                  <a:srgbClr val="333238"/>
                </a:solidFill>
                <a:effectLst/>
                <a:latin typeface="GitLab Sans"/>
              </a:rPr>
              <a:t>(2011)</a:t>
            </a:r>
            <a:r>
              <a:rPr lang="en-US" sz="3200" b="0" i="0" dirty="0">
                <a:solidFill>
                  <a:srgbClr val="333238"/>
                </a:solidFill>
                <a:effectLst/>
                <a:latin typeface="GitLab Sans"/>
              </a:rPr>
              <a:t> </a:t>
            </a:r>
            <a:r>
              <a:rPr lang="en-US" sz="3200" dirty="0">
                <a:hlinkClick r:id="rId3"/>
              </a:rPr>
              <a:t>https://bmcgenomics.biomedcentral.com/articles/10.1186/1471-2164-12-108</a:t>
            </a:r>
            <a:endParaRPr lang="en-US" sz="3200" dirty="0"/>
          </a:p>
          <a:p>
            <a:r>
              <a:rPr lang="en-US" sz="3200" dirty="0">
                <a:solidFill>
                  <a:srgbClr val="333238"/>
                </a:solidFill>
                <a:latin typeface="GitLab Sans"/>
              </a:rPr>
              <a:t>Note: It’s good, but apparently not as good as some of the other</a:t>
            </a:r>
            <a:endParaRPr lang="en-US" sz="3200" dirty="0"/>
          </a:p>
        </p:txBody>
      </p:sp>
      <p:graphicFrame>
        <p:nvGraphicFramePr>
          <p:cNvPr id="8" name="Table 7">
            <a:extLst>
              <a:ext uri="{FF2B5EF4-FFF2-40B4-BE49-F238E27FC236}">
                <a16:creationId xmlns:a16="http://schemas.microsoft.com/office/drawing/2014/main" id="{3DAA4B57-68B2-B6C6-2546-C69B5717748E}"/>
              </a:ext>
            </a:extLst>
          </p:cNvPr>
          <p:cNvGraphicFramePr>
            <a:graphicFrameLocks noGrp="1"/>
          </p:cNvGraphicFramePr>
          <p:nvPr>
            <p:extLst>
              <p:ext uri="{D42A27DB-BD31-4B8C-83A1-F6EECF244321}">
                <p14:modId xmlns:p14="http://schemas.microsoft.com/office/powerpoint/2010/main" val="3794863493"/>
              </p:ext>
            </p:extLst>
          </p:nvPr>
        </p:nvGraphicFramePr>
        <p:xfrm>
          <a:off x="7494493" y="7542035"/>
          <a:ext cx="12556524" cy="4085160"/>
        </p:xfrm>
        <a:graphic>
          <a:graphicData uri="http://schemas.openxmlformats.org/drawingml/2006/table">
            <a:tbl>
              <a:tblPr/>
              <a:tblGrid>
                <a:gridCol w="4185508">
                  <a:extLst>
                    <a:ext uri="{9D8B030D-6E8A-4147-A177-3AD203B41FA5}">
                      <a16:colId xmlns:a16="http://schemas.microsoft.com/office/drawing/2014/main" val="3088239589"/>
                    </a:ext>
                  </a:extLst>
                </a:gridCol>
                <a:gridCol w="5621880">
                  <a:extLst>
                    <a:ext uri="{9D8B030D-6E8A-4147-A177-3AD203B41FA5}">
                      <a16:colId xmlns:a16="http://schemas.microsoft.com/office/drawing/2014/main" val="2370565644"/>
                    </a:ext>
                  </a:extLst>
                </a:gridCol>
                <a:gridCol w="2749136">
                  <a:extLst>
                    <a:ext uri="{9D8B030D-6E8A-4147-A177-3AD203B41FA5}">
                      <a16:colId xmlns:a16="http://schemas.microsoft.com/office/drawing/2014/main" val="3390967417"/>
                    </a:ext>
                  </a:extLst>
                </a:gridCol>
              </a:tblGrid>
              <a:tr h="303665">
                <a:tc>
                  <a:txBody>
                    <a:bodyPr/>
                    <a:lstStyle/>
                    <a:p>
                      <a:pPr algn="l" fontAlgn="b"/>
                      <a:endParaRPr lang="en-US" sz="2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rowSpan="2">
                  <a:txBody>
                    <a:bodyPr/>
                    <a:lstStyle/>
                    <a:p>
                      <a:pPr marL="0" marR="0" lvl="0" indent="0" algn="ctr" defTabSz="1508760" rtl="0" eaLnBrk="1" fontAlgn="b" latinLnBrk="0" hangingPunct="1">
                        <a:lnSpc>
                          <a:spcPct val="100000"/>
                        </a:lnSpc>
                        <a:spcBef>
                          <a:spcPts val="0"/>
                        </a:spcBef>
                        <a:spcAft>
                          <a:spcPts val="0"/>
                        </a:spcAft>
                        <a:buClrTx/>
                        <a:buSzTx/>
                        <a:buFontTx/>
                        <a:buNone/>
                        <a:tabLst/>
                        <a:defRPr/>
                      </a:pPr>
                      <a:r>
                        <a:rPr lang="en-US" sz="3200" b="1" i="0" u="none" strike="noStrike" dirty="0" err="1">
                          <a:solidFill>
                            <a:srgbClr val="333333"/>
                          </a:solidFill>
                          <a:effectLst/>
                          <a:latin typeface="Helvetica Neue" panose="02000503000000020004" pitchFamily="2" charset="0"/>
                        </a:rPr>
                        <a:t>miRDeep</a:t>
                      </a:r>
                      <a:endParaRPr lang="en-US" sz="3200" b="1" i="0" u="none" strike="noStrike" dirty="0">
                        <a:solidFill>
                          <a:srgbClr val="333333"/>
                        </a:solidFill>
                        <a:effectLst/>
                        <a:latin typeface="Helvetica Neue" panose="02000503000000020004" pitchFamily="2" charset="0"/>
                      </a:endParaRPr>
                    </a:p>
                    <a:p>
                      <a:pPr algn="ctr" fontAlgn="b"/>
                      <a:endParaRPr lang="en-US" sz="3200" b="1" i="0" u="none" strike="noStrike" dirty="0">
                        <a:solidFill>
                          <a:srgbClr val="333333"/>
                        </a:solidFill>
                        <a:effectLst/>
                        <a:latin typeface="Helvetica Neue" panose="02000503000000020004" pitchFamily="2" charset="0"/>
                      </a:endParaRPr>
                    </a:p>
                  </a:txBody>
                  <a:tcPr marL="9525" marR="9525" marT="9525" marB="0" anchor="b">
                    <a:lnL>
                      <a:noFill/>
                    </a:lnL>
                    <a:lnR>
                      <a:noFill/>
                    </a:lnR>
                    <a:lnT>
                      <a:noFill/>
                    </a:lnT>
                    <a:lnB>
                      <a:noFill/>
                    </a:lnB>
                  </a:tcPr>
                </a:tc>
                <a:tc>
                  <a:txBody>
                    <a:bodyPr/>
                    <a:lstStyle/>
                    <a:p>
                      <a:pPr algn="l" fontAlgn="b"/>
                      <a:endParaRPr lang="en-US" sz="2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368518687"/>
                  </a:ext>
                </a:extLst>
              </a:tr>
              <a:tr h="341623">
                <a:tc>
                  <a:txBody>
                    <a:bodyPr/>
                    <a:lstStyle/>
                    <a:p>
                      <a:pPr algn="ctr" fontAlgn="b"/>
                      <a:endParaRPr lang="en-US" sz="3200" b="1" i="0" u="none" strike="noStrike" dirty="0">
                        <a:solidFill>
                          <a:srgbClr val="333333"/>
                        </a:solidFill>
                        <a:effectLst/>
                        <a:latin typeface="Helvetica Neue" panose="02000503000000020004" pitchFamily="2" charset="0"/>
                      </a:endParaRPr>
                    </a:p>
                  </a:txBody>
                  <a:tcPr marL="9525" marR="9525" marT="9525" marB="0" anchor="b">
                    <a:lnL>
                      <a:noFill/>
                    </a:lnL>
                    <a:lnR>
                      <a:noFill/>
                    </a:lnR>
                    <a:lnT>
                      <a:noFill/>
                    </a:lnT>
                    <a:lnB>
                      <a:noFill/>
                    </a:lnB>
                  </a:tcPr>
                </a:tc>
                <a:tc vMerge="1">
                  <a:txBody>
                    <a:bodyPr/>
                    <a:lstStyle/>
                    <a:p>
                      <a:endParaRPr lang="en-US"/>
                    </a:p>
                  </a:txBody>
                  <a:tcPr/>
                </a:tc>
                <a:tc>
                  <a:txBody>
                    <a:bodyPr/>
                    <a:lstStyle/>
                    <a:p>
                      <a:pPr marL="0" marR="0" lvl="0" indent="0" algn="ctr" defTabSz="1508760" rtl="0" eaLnBrk="1" fontAlgn="b" latinLnBrk="0" hangingPunct="1">
                        <a:lnSpc>
                          <a:spcPct val="100000"/>
                        </a:lnSpc>
                        <a:spcBef>
                          <a:spcPts val="0"/>
                        </a:spcBef>
                        <a:spcAft>
                          <a:spcPts val="0"/>
                        </a:spcAft>
                        <a:buClrTx/>
                        <a:buSzTx/>
                        <a:buFontTx/>
                        <a:buNone/>
                        <a:tabLst/>
                        <a:defRPr/>
                      </a:pPr>
                      <a:r>
                        <a:rPr lang="en-US" sz="2800" b="1" i="0" u="none" strike="noStrike" dirty="0">
                          <a:solidFill>
                            <a:srgbClr val="333333"/>
                          </a:solidFill>
                          <a:effectLst/>
                          <a:latin typeface="Helvetica Neue" panose="02000503000000020004" pitchFamily="2" charset="0"/>
                        </a:rPr>
                        <a:t>Plants</a:t>
                      </a:r>
                    </a:p>
                    <a:p>
                      <a:pPr algn="ctr" fontAlgn="b"/>
                      <a:endParaRPr lang="en-US" sz="2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156403270"/>
                  </a:ext>
                </a:extLst>
              </a:tr>
              <a:tr h="651930">
                <a:tc>
                  <a:txBody>
                    <a:bodyPr/>
                    <a:lstStyle/>
                    <a:p>
                      <a:pPr algn="ctr" fontAlgn="b"/>
                      <a:r>
                        <a:rPr lang="en-US" sz="3200" b="0" i="0" u="none" strike="noStrike" dirty="0">
                          <a:solidFill>
                            <a:srgbClr val="333333"/>
                          </a:solidFill>
                          <a:effectLst/>
                          <a:latin typeface="Helvetica Neue" panose="02000503000000020004" pitchFamily="2" charset="0"/>
                        </a:rPr>
                        <a:t>Total unpaired</a:t>
                      </a:r>
                    </a:p>
                  </a:txBody>
                  <a:tcPr marL="9525" marR="9525" marT="9525" marB="0" anchor="b">
                    <a:lnL>
                      <a:noFill/>
                    </a:lnL>
                    <a:lnR>
                      <a:noFill/>
                    </a:lnR>
                    <a:lnT>
                      <a:noFill/>
                    </a:lnT>
                    <a:lnB>
                      <a:noFill/>
                    </a:lnB>
                  </a:tcPr>
                </a:tc>
                <a:tc>
                  <a:txBody>
                    <a:bodyPr/>
                    <a:lstStyle/>
                    <a:p>
                      <a:pPr algn="ctr" fontAlgn="b"/>
                      <a:r>
                        <a:rPr lang="en-US" sz="3200" b="0" i="0" u="none" strike="noStrike">
                          <a:solidFill>
                            <a:srgbClr val="333333"/>
                          </a:solidFill>
                          <a:effectLst/>
                          <a:latin typeface="Helvetica Neue" panose="02000503000000020004" pitchFamily="2" charset="0"/>
                        </a:rPr>
                        <a:t>Up to 8 (for 22nt long miRNA)</a:t>
                      </a:r>
                    </a:p>
                  </a:txBody>
                  <a:tcPr marL="9525" marR="9525" marT="9525" marB="0" anchor="b">
                    <a:lnL>
                      <a:noFill/>
                    </a:lnL>
                    <a:lnR>
                      <a:noFill/>
                    </a:lnR>
                    <a:lnT>
                      <a:noFill/>
                    </a:lnT>
                    <a:lnB>
                      <a:noFill/>
                    </a:lnB>
                  </a:tcPr>
                </a:tc>
                <a:tc>
                  <a:txBody>
                    <a:bodyPr/>
                    <a:lstStyle/>
                    <a:p>
                      <a:pPr algn="ctr" fontAlgn="b"/>
                      <a:r>
                        <a:rPr lang="en-US" sz="3200" b="0" i="0" u="none" strike="noStrike" dirty="0">
                          <a:solidFill>
                            <a:srgbClr val="333333"/>
                          </a:solidFill>
                          <a:effectLst/>
                          <a:latin typeface="Helvetica Neue" panose="02000503000000020004" pitchFamily="2" charset="0"/>
                        </a:rPr>
                        <a:t>Up to 5</a:t>
                      </a:r>
                    </a:p>
                  </a:txBody>
                  <a:tcPr marL="9525" marR="9525" marT="9525" marB="0" anchor="b">
                    <a:lnL>
                      <a:noFill/>
                    </a:lnL>
                    <a:lnR>
                      <a:noFill/>
                    </a:lnR>
                    <a:lnT>
                      <a:noFill/>
                    </a:lnT>
                    <a:lnB>
                      <a:noFill/>
                    </a:lnB>
                  </a:tcPr>
                </a:tc>
                <a:extLst>
                  <a:ext uri="{0D108BD9-81ED-4DB2-BD59-A6C34878D82A}">
                    <a16:rowId xmlns:a16="http://schemas.microsoft.com/office/drawing/2014/main" val="372756233"/>
                  </a:ext>
                </a:extLst>
              </a:tr>
              <a:tr h="651930">
                <a:tc>
                  <a:txBody>
                    <a:bodyPr/>
                    <a:lstStyle/>
                    <a:p>
                      <a:pPr algn="ctr" fontAlgn="b"/>
                      <a:r>
                        <a:rPr lang="en-US" sz="3200" b="0" i="0" u="none" strike="noStrike" dirty="0">
                          <a:solidFill>
                            <a:srgbClr val="333333"/>
                          </a:solidFill>
                          <a:effectLst/>
                          <a:latin typeface="Helvetica Neue" panose="02000503000000020004" pitchFamily="2" charset="0"/>
                        </a:rPr>
                        <a:t>Consecutive unpaired</a:t>
                      </a:r>
                    </a:p>
                  </a:txBody>
                  <a:tcPr marL="9525" marR="9525" marT="9525" marB="0" anchor="b">
                    <a:lnL>
                      <a:noFill/>
                    </a:lnL>
                    <a:lnR>
                      <a:noFill/>
                    </a:lnR>
                    <a:lnT>
                      <a:noFill/>
                    </a:lnT>
                    <a:lnB>
                      <a:noFill/>
                    </a:lnB>
                    <a:solidFill>
                      <a:schemeClr val="bg2"/>
                    </a:solidFill>
                  </a:tcPr>
                </a:tc>
                <a:tc>
                  <a:txBody>
                    <a:bodyPr/>
                    <a:lstStyle/>
                    <a:p>
                      <a:pPr algn="ctr" fontAlgn="b"/>
                      <a:r>
                        <a:rPr lang="en-US" sz="3200" b="0" i="0" u="none" strike="noStrike" dirty="0">
                          <a:solidFill>
                            <a:srgbClr val="333333"/>
                          </a:solidFill>
                          <a:effectLst/>
                          <a:latin typeface="Helvetica Neue" panose="02000503000000020004" pitchFamily="2" charset="0"/>
                        </a:rPr>
                        <a:t>Up to 8</a:t>
                      </a:r>
                    </a:p>
                  </a:txBody>
                  <a:tcPr marL="9525" marR="9525" marT="9525" marB="0" anchor="b">
                    <a:lnL>
                      <a:noFill/>
                    </a:lnL>
                    <a:lnR>
                      <a:noFill/>
                    </a:lnR>
                    <a:lnT>
                      <a:noFill/>
                    </a:lnT>
                    <a:lnB>
                      <a:noFill/>
                    </a:lnB>
                    <a:solidFill>
                      <a:schemeClr val="bg2"/>
                    </a:solidFill>
                  </a:tcPr>
                </a:tc>
                <a:tc>
                  <a:txBody>
                    <a:bodyPr/>
                    <a:lstStyle/>
                    <a:p>
                      <a:pPr algn="ctr" fontAlgn="b"/>
                      <a:r>
                        <a:rPr lang="en-US" sz="3200" b="0" i="0" u="none" strike="noStrike" dirty="0">
                          <a:solidFill>
                            <a:srgbClr val="333333"/>
                          </a:solidFill>
                          <a:effectLst/>
                          <a:latin typeface="Helvetica Neue" panose="02000503000000020004" pitchFamily="2" charset="0"/>
                        </a:rPr>
                        <a:t>Only 3</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2648296444"/>
                  </a:ext>
                </a:extLst>
              </a:tr>
              <a:tr h="341623">
                <a:tc>
                  <a:txBody>
                    <a:bodyPr/>
                    <a:lstStyle/>
                    <a:p>
                      <a:pPr algn="ctr" fontAlgn="b"/>
                      <a:r>
                        <a:rPr lang="en-US" sz="3200" b="0" i="0" u="none" strike="noStrike" dirty="0">
                          <a:solidFill>
                            <a:srgbClr val="333333"/>
                          </a:solidFill>
                          <a:effectLst/>
                          <a:latin typeface="Helvetica Neue" panose="02000503000000020004" pitchFamily="2" charset="0"/>
                        </a:rPr>
                        <a:t>Total bulge</a:t>
                      </a:r>
                    </a:p>
                  </a:txBody>
                  <a:tcPr marL="9525" marR="9525" marT="9525" marB="0" anchor="b">
                    <a:lnL>
                      <a:noFill/>
                    </a:lnL>
                    <a:lnR>
                      <a:noFill/>
                    </a:lnR>
                    <a:lnT>
                      <a:noFill/>
                    </a:lnT>
                    <a:lnB>
                      <a:noFill/>
                    </a:lnB>
                  </a:tcPr>
                </a:tc>
                <a:tc>
                  <a:txBody>
                    <a:bodyPr/>
                    <a:lstStyle/>
                    <a:p>
                      <a:pPr algn="ctr" fontAlgn="b"/>
                      <a:r>
                        <a:rPr lang="en-US" sz="3200" b="0" i="0" u="none" strike="noStrike" dirty="0">
                          <a:solidFill>
                            <a:srgbClr val="333333"/>
                          </a:solidFill>
                          <a:effectLst/>
                          <a:latin typeface="Helvetica Neue" panose="02000503000000020004" pitchFamily="2" charset="0"/>
                        </a:rPr>
                        <a:t>Up to 5-6</a:t>
                      </a:r>
                    </a:p>
                  </a:txBody>
                  <a:tcPr marL="9525" marR="9525" marT="9525" marB="0" anchor="b">
                    <a:lnL>
                      <a:noFill/>
                    </a:lnL>
                    <a:lnR>
                      <a:noFill/>
                    </a:lnR>
                    <a:lnT>
                      <a:noFill/>
                    </a:lnT>
                    <a:lnB>
                      <a:noFill/>
                    </a:lnB>
                  </a:tcPr>
                </a:tc>
                <a:tc>
                  <a:txBody>
                    <a:bodyPr/>
                    <a:lstStyle/>
                    <a:p>
                      <a:pPr algn="ctr" fontAlgn="b"/>
                      <a:r>
                        <a:rPr lang="en-US" sz="3200" b="0" i="0" u="none" strike="noStrike" dirty="0">
                          <a:solidFill>
                            <a:srgbClr val="333333"/>
                          </a:solidFill>
                          <a:effectLst/>
                          <a:latin typeface="Helvetica Neue" panose="02000503000000020004" pitchFamily="2" charset="0"/>
                        </a:rPr>
                        <a:t>1</a:t>
                      </a:r>
                    </a:p>
                  </a:txBody>
                  <a:tcPr marL="9525" marR="9525" marT="9525" marB="0" anchor="b">
                    <a:lnL>
                      <a:noFill/>
                    </a:lnL>
                    <a:lnR>
                      <a:noFill/>
                    </a:lnR>
                    <a:lnT>
                      <a:noFill/>
                    </a:lnT>
                    <a:lnB>
                      <a:noFill/>
                    </a:lnB>
                  </a:tcPr>
                </a:tc>
                <a:extLst>
                  <a:ext uri="{0D108BD9-81ED-4DB2-BD59-A6C34878D82A}">
                    <a16:rowId xmlns:a16="http://schemas.microsoft.com/office/drawing/2014/main" val="3175385304"/>
                  </a:ext>
                </a:extLst>
              </a:tr>
              <a:tr h="651930">
                <a:tc>
                  <a:txBody>
                    <a:bodyPr/>
                    <a:lstStyle/>
                    <a:p>
                      <a:pPr algn="ctr" fontAlgn="b"/>
                      <a:r>
                        <a:rPr lang="en-US" sz="3200" b="0" i="0" u="none" strike="noStrike" dirty="0">
                          <a:solidFill>
                            <a:srgbClr val="333333"/>
                          </a:solidFill>
                          <a:effectLst/>
                          <a:latin typeface="Helvetica Neue" panose="02000503000000020004" pitchFamily="2" charset="0"/>
                        </a:rPr>
                        <a:t>Consecutive bases in bulge</a:t>
                      </a:r>
                    </a:p>
                  </a:txBody>
                  <a:tcPr marL="9525" marR="9525" marT="9525" marB="0" anchor="b">
                    <a:lnL>
                      <a:noFill/>
                    </a:lnL>
                    <a:lnR>
                      <a:noFill/>
                    </a:lnR>
                    <a:lnT>
                      <a:noFill/>
                    </a:lnT>
                    <a:lnB>
                      <a:noFill/>
                    </a:lnB>
                    <a:solidFill>
                      <a:schemeClr val="bg2"/>
                    </a:solidFill>
                  </a:tcPr>
                </a:tc>
                <a:tc>
                  <a:txBody>
                    <a:bodyPr/>
                    <a:lstStyle/>
                    <a:p>
                      <a:pPr algn="ctr" fontAlgn="b"/>
                      <a:r>
                        <a:rPr lang="en-US" sz="3200" b="0" i="0" u="none" strike="noStrike" dirty="0">
                          <a:solidFill>
                            <a:srgbClr val="333333"/>
                          </a:solidFill>
                          <a:effectLst/>
                          <a:latin typeface="Helvetica Neue" panose="02000503000000020004" pitchFamily="2" charset="0"/>
                        </a:rPr>
                        <a:t>Up to 5-6</a:t>
                      </a:r>
                    </a:p>
                  </a:txBody>
                  <a:tcPr marL="9525" marR="9525" marT="9525" marB="0" anchor="b">
                    <a:lnL>
                      <a:noFill/>
                    </a:lnL>
                    <a:lnR>
                      <a:noFill/>
                    </a:lnR>
                    <a:lnT>
                      <a:noFill/>
                    </a:lnT>
                    <a:lnB>
                      <a:noFill/>
                    </a:lnB>
                    <a:solidFill>
                      <a:schemeClr val="bg2"/>
                    </a:solidFill>
                  </a:tcPr>
                </a:tc>
                <a:tc>
                  <a:txBody>
                    <a:bodyPr/>
                    <a:lstStyle/>
                    <a:p>
                      <a:pPr algn="ctr" fontAlgn="b"/>
                      <a:r>
                        <a:rPr lang="en-US" sz="3200" b="0" i="0" u="none" strike="noStrike" dirty="0">
                          <a:solidFill>
                            <a:srgbClr val="333333"/>
                          </a:solidFill>
                          <a:effectLst/>
                          <a:latin typeface="Helvetica Neue" panose="02000503000000020004" pitchFamily="2" charset="0"/>
                        </a:rPr>
                        <a:t>Nil</a:t>
                      </a:r>
                    </a:p>
                  </a:txBody>
                  <a:tcPr marL="9525" marR="9525" marT="9525" marB="0" anchor="b">
                    <a:lnL>
                      <a:noFill/>
                    </a:lnL>
                    <a:lnR>
                      <a:noFill/>
                    </a:lnR>
                    <a:lnT>
                      <a:noFill/>
                    </a:lnT>
                    <a:lnB>
                      <a:noFill/>
                    </a:lnB>
                    <a:solidFill>
                      <a:schemeClr val="bg2"/>
                    </a:solidFill>
                  </a:tcPr>
                </a:tc>
                <a:extLst>
                  <a:ext uri="{0D108BD9-81ED-4DB2-BD59-A6C34878D82A}">
                    <a16:rowId xmlns:a16="http://schemas.microsoft.com/office/drawing/2014/main" val="1395399030"/>
                  </a:ext>
                </a:extLst>
              </a:tr>
            </a:tbl>
          </a:graphicData>
        </a:graphic>
      </p:graphicFrame>
      <p:sp>
        <p:nvSpPr>
          <p:cNvPr id="22" name="TextBox 21">
            <a:extLst>
              <a:ext uri="{FF2B5EF4-FFF2-40B4-BE49-F238E27FC236}">
                <a16:creationId xmlns:a16="http://schemas.microsoft.com/office/drawing/2014/main" id="{F0907236-F6C3-29F3-0271-520D58A6650C}"/>
              </a:ext>
            </a:extLst>
          </p:cNvPr>
          <p:cNvSpPr txBox="1"/>
          <p:nvPr/>
        </p:nvSpPr>
        <p:spPr>
          <a:xfrm>
            <a:off x="65783" y="11627195"/>
            <a:ext cx="23007214" cy="1384995"/>
          </a:xfrm>
          <a:prstGeom prst="rect">
            <a:avLst/>
          </a:prstGeom>
          <a:noFill/>
        </p:spPr>
        <p:txBody>
          <a:bodyPr wrap="square">
            <a:spAutoFit/>
          </a:bodyPr>
          <a:lstStyle/>
          <a:p>
            <a:r>
              <a:rPr lang="en-US" sz="2800" dirty="0">
                <a:hlinkClick r:id="rId4"/>
              </a:rPr>
              <a:t>More details on the plant adaption</a:t>
            </a:r>
          </a:p>
          <a:p>
            <a:r>
              <a:rPr lang="en-US" sz="2800" dirty="0">
                <a:hlinkClick r:id="rId4"/>
              </a:rPr>
              <a:t>https://static-content.springer.com/esm/art%3A10.1186%2F1471-2164-12-108/MediaObjects/12864_2010_9944_MOESM5_ESM.DOC</a:t>
            </a:r>
            <a:endParaRPr lang="en-US" sz="2800" dirty="0"/>
          </a:p>
          <a:p>
            <a:endParaRPr lang="en-US" sz="2800" dirty="0"/>
          </a:p>
        </p:txBody>
      </p:sp>
    </p:spTree>
    <p:extLst>
      <p:ext uri="{BB962C8B-B14F-4D97-AF65-F5344CB8AC3E}">
        <p14:creationId xmlns:p14="http://schemas.microsoft.com/office/powerpoint/2010/main" val="185688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na sequence&#10;&#10;Description automatically generated with medium confidence">
            <a:extLst>
              <a:ext uri="{FF2B5EF4-FFF2-40B4-BE49-F238E27FC236}">
                <a16:creationId xmlns:a16="http://schemas.microsoft.com/office/drawing/2014/main" id="{903A959B-708E-10DD-FB3B-5093E134A338}"/>
              </a:ext>
            </a:extLst>
          </p:cNvPr>
          <p:cNvPicPr>
            <a:picLocks noChangeAspect="1"/>
          </p:cNvPicPr>
          <p:nvPr/>
        </p:nvPicPr>
        <p:blipFill rotWithShape="1">
          <a:blip r:embed="rId2"/>
          <a:srcRect l="7872" t="18480" r="7691" b="37556"/>
          <a:stretch/>
        </p:blipFill>
        <p:spPr>
          <a:xfrm>
            <a:off x="5636301" y="0"/>
            <a:ext cx="14480499" cy="10658549"/>
          </a:xfrm>
          <a:prstGeom prst="rect">
            <a:avLst/>
          </a:prstGeom>
        </p:spPr>
      </p:pic>
      <p:pic>
        <p:nvPicPr>
          <p:cNvPr id="7" name="Picture 6" descr="A diagram of a dna sequence&#10;&#10;Description automatically generated with medium confidence">
            <a:extLst>
              <a:ext uri="{FF2B5EF4-FFF2-40B4-BE49-F238E27FC236}">
                <a16:creationId xmlns:a16="http://schemas.microsoft.com/office/drawing/2014/main" id="{E176D2F6-D20C-8E86-BA11-B5EA5608F1ED}"/>
              </a:ext>
            </a:extLst>
          </p:cNvPr>
          <p:cNvPicPr>
            <a:picLocks noChangeAspect="1"/>
          </p:cNvPicPr>
          <p:nvPr/>
        </p:nvPicPr>
        <p:blipFill rotWithShape="1">
          <a:blip r:embed="rId2"/>
          <a:srcRect l="25778" t="61699" r="4087" b="16692"/>
          <a:stretch/>
        </p:blipFill>
        <p:spPr>
          <a:xfrm>
            <a:off x="0" y="10268262"/>
            <a:ext cx="5816184" cy="2533338"/>
          </a:xfrm>
          <a:prstGeom prst="rect">
            <a:avLst/>
          </a:prstGeom>
        </p:spPr>
      </p:pic>
      <p:sp>
        <p:nvSpPr>
          <p:cNvPr id="8" name="TextBox 7">
            <a:extLst>
              <a:ext uri="{FF2B5EF4-FFF2-40B4-BE49-F238E27FC236}">
                <a16:creationId xmlns:a16="http://schemas.microsoft.com/office/drawing/2014/main" id="{CD12E373-4F95-D72E-57C1-DC58EC888102}"/>
              </a:ext>
            </a:extLst>
          </p:cNvPr>
          <p:cNvSpPr txBox="1"/>
          <p:nvPr/>
        </p:nvSpPr>
        <p:spPr>
          <a:xfrm>
            <a:off x="209862" y="255421"/>
            <a:ext cx="5216577" cy="3046988"/>
          </a:xfrm>
          <a:prstGeom prst="rect">
            <a:avLst/>
          </a:prstGeom>
          <a:noFill/>
        </p:spPr>
        <p:txBody>
          <a:bodyPr wrap="square" rtlCol="0">
            <a:spAutoFit/>
          </a:bodyPr>
          <a:lstStyle/>
          <a:p>
            <a:r>
              <a:rPr lang="en-US" sz="3200" b="1" dirty="0"/>
              <a:t>Plants have a lot of different types of small RNAs.</a:t>
            </a:r>
          </a:p>
          <a:p>
            <a:endParaRPr lang="en-US" sz="3200" dirty="0"/>
          </a:p>
          <a:p>
            <a:r>
              <a:rPr lang="en-US" sz="3200" dirty="0"/>
              <a:t>So what are the plant specific small RNA adaptions we need?</a:t>
            </a:r>
          </a:p>
        </p:txBody>
      </p:sp>
      <p:sp>
        <p:nvSpPr>
          <p:cNvPr id="10" name="TextBox 9">
            <a:extLst>
              <a:ext uri="{FF2B5EF4-FFF2-40B4-BE49-F238E27FC236}">
                <a16:creationId xmlns:a16="http://schemas.microsoft.com/office/drawing/2014/main" id="{D1D4248F-3277-9694-D8D4-5AD891626D56}"/>
              </a:ext>
            </a:extLst>
          </p:cNvPr>
          <p:cNvSpPr txBox="1"/>
          <p:nvPr/>
        </p:nvSpPr>
        <p:spPr>
          <a:xfrm>
            <a:off x="13371226" y="11662347"/>
            <a:ext cx="11377535" cy="923330"/>
          </a:xfrm>
          <a:prstGeom prst="rect">
            <a:avLst/>
          </a:prstGeom>
          <a:noFill/>
        </p:spPr>
        <p:txBody>
          <a:bodyPr wrap="square" rtlCol="0">
            <a:spAutoFit/>
          </a:bodyPr>
          <a:lstStyle/>
          <a:p>
            <a:pPr algn="l"/>
            <a:r>
              <a:rPr lang="en-US" b="1" i="0" dirty="0">
                <a:solidFill>
                  <a:srgbClr val="131314"/>
                </a:solidFill>
                <a:effectLst/>
                <a:latin typeface="var(--nova-font-family-display)"/>
              </a:rPr>
              <a:t>The Multiverse of Plant Small RNAs: How Can We Explore It? (2022)</a:t>
            </a:r>
          </a:p>
          <a:p>
            <a:pPr algn="l"/>
            <a:r>
              <a:rPr lang="en-US" b="0" i="0" u="sng" dirty="0">
                <a:solidFill>
                  <a:srgbClr val="131314"/>
                </a:solidFill>
                <a:effectLst/>
                <a:latin typeface="inherit"/>
                <a:hlinkClick r:id="rId3"/>
              </a:rPr>
              <a:t>International Journal of Molecular Sciences</a:t>
            </a:r>
            <a:r>
              <a:rPr lang="en-US" b="0" i="0" dirty="0">
                <a:solidFill>
                  <a:srgbClr val="131314"/>
                </a:solidFill>
                <a:effectLst/>
                <a:latin typeface="var(--nova-font-family-sans-serif)"/>
              </a:rPr>
              <a:t> 23(7):3979</a:t>
            </a:r>
          </a:p>
          <a:p>
            <a:pPr algn="l"/>
            <a:r>
              <a:rPr lang="en-US" b="0" i="0" dirty="0">
                <a:solidFill>
                  <a:srgbClr val="131314"/>
                </a:solidFill>
                <a:effectLst/>
                <a:latin typeface="var(--nova-font-family-sans-serif)"/>
              </a:rPr>
              <a:t>DOI: </a:t>
            </a:r>
            <a:r>
              <a:rPr lang="en-US" b="0" i="0" u="sng" dirty="0">
                <a:solidFill>
                  <a:srgbClr val="131314"/>
                </a:solidFill>
                <a:effectLst/>
                <a:latin typeface="inherit"/>
                <a:hlinkClick r:id="rId4"/>
              </a:rPr>
              <a:t>10.3390/ijms23073979</a:t>
            </a:r>
            <a:endParaRPr lang="en-US" b="0" i="0" dirty="0">
              <a:solidFill>
                <a:srgbClr val="131314"/>
              </a:solidFill>
              <a:effectLst/>
              <a:latin typeface="var(--nova-font-family-sans-serif)"/>
            </a:endParaRPr>
          </a:p>
        </p:txBody>
      </p:sp>
    </p:spTree>
    <p:extLst>
      <p:ext uri="{BB962C8B-B14F-4D97-AF65-F5344CB8AC3E}">
        <p14:creationId xmlns:p14="http://schemas.microsoft.com/office/powerpoint/2010/main" val="210404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E5E709-3717-C8BC-350A-EC9B61AC3A59}"/>
              </a:ext>
            </a:extLst>
          </p:cNvPr>
          <p:cNvSpPr>
            <a:spLocks noGrp="1"/>
          </p:cNvSpPr>
          <p:nvPr>
            <p:ph idx="1"/>
          </p:nvPr>
        </p:nvSpPr>
        <p:spPr>
          <a:xfrm>
            <a:off x="457200" y="2254893"/>
            <a:ext cx="18276570" cy="10009994"/>
          </a:xfrm>
        </p:spPr>
        <p:txBody>
          <a:bodyPr>
            <a:normAutofit fontScale="77500" lnSpcReduction="20000"/>
          </a:bodyPr>
          <a:lstStyle/>
          <a:p>
            <a:pPr>
              <a:lnSpc>
                <a:spcPct val="160000"/>
              </a:lnSpc>
              <a:buFont typeface="Arial" panose="020B0604020202020204" pitchFamily="34" charset="0"/>
              <a:buChar char="•"/>
            </a:pPr>
            <a:r>
              <a:rPr lang="en-US" dirty="0">
                <a:solidFill>
                  <a:schemeClr val="accent2">
                    <a:lumMod val="40000"/>
                    <a:lumOff val="60000"/>
                  </a:schemeClr>
                </a:solidFill>
                <a:effectLst/>
              </a:rPr>
              <a:t>5 mirDeep2 draft not ready for review from Amanda</a:t>
            </a:r>
            <a:endParaRPr lang="en-US" dirty="0">
              <a:solidFill>
                <a:schemeClr val="accent2">
                  <a:lumMod val="40000"/>
                  <a:lumOff val="60000"/>
                </a:schemeClr>
              </a:solidFill>
            </a:endParaRPr>
          </a:p>
          <a:p>
            <a:pPr>
              <a:lnSpc>
                <a:spcPct val="160000"/>
              </a:lnSpc>
              <a:buFont typeface="Arial" panose="020B0604020202020204" pitchFamily="34" charset="0"/>
              <a:buChar char="•"/>
            </a:pPr>
            <a:r>
              <a:rPr lang="en-US" dirty="0">
                <a:solidFill>
                  <a:schemeClr val="accent2">
                    <a:lumMod val="40000"/>
                    <a:lumOff val="60000"/>
                  </a:schemeClr>
                </a:solidFill>
                <a:effectLst/>
              </a:rPr>
              <a:t>→  Feedback from ASGSR experts at ASGSR → </a:t>
            </a:r>
            <a:r>
              <a:rPr lang="en-US" b="1" dirty="0">
                <a:solidFill>
                  <a:schemeClr val="accent2">
                    <a:lumMod val="40000"/>
                    <a:lumOff val="60000"/>
                  </a:schemeClr>
                </a:solidFill>
                <a:effectLst/>
              </a:rPr>
              <a:t>MirDeep2 and </a:t>
            </a:r>
            <a:r>
              <a:rPr lang="en-US" b="1" dirty="0" err="1">
                <a:solidFill>
                  <a:schemeClr val="accent2">
                    <a:lumMod val="40000"/>
                    <a:lumOff val="60000"/>
                  </a:schemeClr>
                </a:solidFill>
                <a:effectLst/>
              </a:rPr>
              <a:t>mirDeep</a:t>
            </a:r>
            <a:r>
              <a:rPr lang="en-US" b="1" dirty="0">
                <a:solidFill>
                  <a:schemeClr val="accent2">
                    <a:lumMod val="40000"/>
                    <a:lumOff val="60000"/>
                  </a:schemeClr>
                </a:solidFill>
                <a:effectLst/>
              </a:rPr>
              <a:t>* were recommended </a:t>
            </a:r>
            <a:endParaRPr lang="en-US" b="1" dirty="0">
              <a:solidFill>
                <a:schemeClr val="accent2">
                  <a:lumMod val="40000"/>
                  <a:lumOff val="60000"/>
                </a:schemeClr>
              </a:solidFill>
            </a:endParaRPr>
          </a:p>
          <a:p>
            <a:pPr marL="742950" lvl="1" indent="-285750">
              <a:lnSpc>
                <a:spcPct val="160000"/>
              </a:lnSpc>
              <a:buFont typeface="Arial" panose="020B0604020202020204" pitchFamily="34" charset="0"/>
              <a:buChar char="•"/>
            </a:pPr>
            <a:r>
              <a:rPr lang="en-US" b="1" dirty="0" err="1">
                <a:solidFill>
                  <a:schemeClr val="accent2">
                    <a:lumMod val="40000"/>
                    <a:lumOff val="60000"/>
                  </a:schemeClr>
                </a:solidFill>
                <a:effectLst/>
              </a:rPr>
              <a:t>mirDeep</a:t>
            </a:r>
            <a:r>
              <a:rPr lang="en-US" b="1" dirty="0">
                <a:solidFill>
                  <a:schemeClr val="accent2">
                    <a:lumMod val="40000"/>
                    <a:lumOff val="60000"/>
                  </a:schemeClr>
                </a:solidFill>
                <a:effectLst/>
              </a:rPr>
              <a:t>* installed </a:t>
            </a:r>
            <a:r>
              <a:rPr lang="en-US" dirty="0">
                <a:solidFill>
                  <a:schemeClr val="accent2">
                    <a:lumMod val="40000"/>
                    <a:lumOff val="60000"/>
                  </a:schemeClr>
                </a:solidFill>
                <a:effectLst/>
              </a:rPr>
              <a:t>→ tested with synthetic mir → accuracy test plot → novel mir predictions made</a:t>
            </a:r>
            <a:endParaRPr lang="en-US" dirty="0">
              <a:solidFill>
                <a:schemeClr val="accent2">
                  <a:lumMod val="40000"/>
                  <a:lumOff val="60000"/>
                </a:schemeClr>
              </a:solidFill>
            </a:endParaRPr>
          </a:p>
          <a:p>
            <a:pPr marL="1143000" lvl="2" indent="-228600">
              <a:lnSpc>
                <a:spcPct val="160000"/>
              </a:lnSpc>
              <a:buFont typeface="Arial" panose="020B0604020202020204" pitchFamily="34" charset="0"/>
              <a:buChar char="•"/>
            </a:pPr>
            <a:r>
              <a:rPr lang="en-US" dirty="0">
                <a:solidFill>
                  <a:schemeClr val="accent2">
                    <a:lumMod val="40000"/>
                    <a:lumOff val="60000"/>
                  </a:schemeClr>
                </a:solidFill>
                <a:effectLst/>
              </a:rPr>
              <a:t>Future work: investigate the </a:t>
            </a:r>
            <a:r>
              <a:rPr lang="en-US" dirty="0" err="1">
                <a:solidFill>
                  <a:schemeClr val="accent2">
                    <a:lumMod val="40000"/>
                    <a:lumOff val="60000"/>
                  </a:schemeClr>
                </a:solidFill>
                <a:effectLst/>
              </a:rPr>
              <a:t>TargetScan.jah</a:t>
            </a:r>
            <a:r>
              <a:rPr lang="en-US" dirty="0">
                <a:solidFill>
                  <a:schemeClr val="accent2">
                    <a:lumMod val="40000"/>
                    <a:lumOff val="60000"/>
                  </a:schemeClr>
                </a:solidFill>
                <a:effectLst/>
              </a:rPr>
              <a:t> script use to predict novel mir potential targets. </a:t>
            </a:r>
            <a:endParaRPr lang="en-US" dirty="0">
              <a:solidFill>
                <a:schemeClr val="accent2">
                  <a:lumMod val="40000"/>
                  <a:lumOff val="60000"/>
                </a:schemeClr>
              </a:solidFill>
            </a:endParaRPr>
          </a:p>
          <a:p>
            <a:pPr marL="742950" lvl="1" indent="-285750">
              <a:lnSpc>
                <a:spcPct val="160000"/>
              </a:lnSpc>
              <a:buFont typeface="Arial" panose="020B0604020202020204" pitchFamily="34" charset="0"/>
              <a:buChar char="•"/>
            </a:pPr>
            <a:r>
              <a:rPr lang="en-US" b="1" dirty="0">
                <a:solidFill>
                  <a:schemeClr val="accent2">
                    <a:lumMod val="40000"/>
                    <a:lumOff val="60000"/>
                  </a:schemeClr>
                </a:solidFill>
                <a:effectLst/>
              </a:rPr>
              <a:t>mirDeep2 installed </a:t>
            </a:r>
            <a:r>
              <a:rPr lang="en-US" dirty="0">
                <a:solidFill>
                  <a:schemeClr val="accent2">
                    <a:lumMod val="40000"/>
                    <a:lumOff val="60000"/>
                  </a:schemeClr>
                </a:solidFill>
                <a:effectLst/>
              </a:rPr>
              <a:t>→ tested with synthetic mir → accuracy test plot → novel mir predictions made</a:t>
            </a:r>
            <a:endParaRPr lang="en-US" dirty="0">
              <a:solidFill>
                <a:schemeClr val="accent2">
                  <a:lumMod val="40000"/>
                  <a:lumOff val="60000"/>
                </a:schemeClr>
              </a:solidFill>
            </a:endParaRPr>
          </a:p>
          <a:p>
            <a:pPr marL="1143000" lvl="2" indent="-228600">
              <a:lnSpc>
                <a:spcPct val="160000"/>
              </a:lnSpc>
              <a:buFont typeface="Arial" panose="020B0604020202020204" pitchFamily="34" charset="0"/>
              <a:buChar char="•"/>
            </a:pPr>
            <a:r>
              <a:rPr lang="en-US" dirty="0">
                <a:solidFill>
                  <a:schemeClr val="accent2">
                    <a:lumMod val="40000"/>
                    <a:lumOff val="60000"/>
                  </a:schemeClr>
                </a:solidFill>
                <a:effectLst/>
              </a:rPr>
              <a:t>Improved fluidity / automation of script.</a:t>
            </a:r>
            <a:endParaRPr lang="en-US" dirty="0">
              <a:solidFill>
                <a:schemeClr val="accent2">
                  <a:lumMod val="40000"/>
                  <a:lumOff val="60000"/>
                </a:schemeClr>
              </a:solidFill>
            </a:endParaRPr>
          </a:p>
          <a:p>
            <a:pPr marL="1143000" lvl="2" indent="-228600">
              <a:lnSpc>
                <a:spcPct val="160000"/>
              </a:lnSpc>
              <a:buFont typeface="Arial" panose="020B0604020202020204" pitchFamily="34" charset="0"/>
              <a:buChar char="•"/>
            </a:pPr>
            <a:r>
              <a:rPr lang="en-US" dirty="0">
                <a:solidFill>
                  <a:schemeClr val="accent2">
                    <a:lumMod val="40000"/>
                    <a:lumOff val="60000"/>
                  </a:schemeClr>
                </a:solidFill>
                <a:effectLst/>
              </a:rPr>
              <a:t>Future work: mirDeep2 ongoing testing with human data from GLDS-481</a:t>
            </a:r>
            <a:endParaRPr lang="en-US" dirty="0">
              <a:solidFill>
                <a:schemeClr val="accent2">
                  <a:lumMod val="40000"/>
                  <a:lumOff val="60000"/>
                </a:schemeClr>
              </a:solidFill>
            </a:endParaRPr>
          </a:p>
          <a:p>
            <a:pPr marL="1143000" lvl="2" indent="-228600">
              <a:lnSpc>
                <a:spcPct val="160000"/>
              </a:lnSpc>
              <a:buFont typeface="Arial" panose="020B0604020202020204" pitchFamily="34" charset="0"/>
              <a:buChar char="•"/>
            </a:pPr>
            <a:r>
              <a:rPr lang="en-US" dirty="0" err="1">
                <a:solidFill>
                  <a:schemeClr val="accent2">
                    <a:lumMod val="40000"/>
                    <a:lumOff val="60000"/>
                  </a:schemeClr>
                </a:solidFill>
                <a:effectLst/>
              </a:rPr>
              <a:t>miRPlant</a:t>
            </a:r>
            <a:r>
              <a:rPr lang="en-US" dirty="0">
                <a:solidFill>
                  <a:schemeClr val="accent2">
                    <a:lumMod val="40000"/>
                    <a:lumOff val="60000"/>
                  </a:schemeClr>
                </a:solidFill>
                <a:effectLst/>
              </a:rPr>
              <a:t> installed → tested with DRB plant </a:t>
            </a:r>
            <a:r>
              <a:rPr lang="en-US" dirty="0" err="1">
                <a:solidFill>
                  <a:schemeClr val="accent2">
                    <a:lumMod val="40000"/>
                    <a:lumOff val="60000"/>
                  </a:schemeClr>
                </a:solidFill>
                <a:effectLst/>
              </a:rPr>
              <a:t>smallRNA</a:t>
            </a:r>
            <a:r>
              <a:rPr lang="en-US" dirty="0">
                <a:solidFill>
                  <a:schemeClr val="accent2">
                    <a:lumMod val="40000"/>
                    <a:lumOff val="60000"/>
                  </a:schemeClr>
                </a:solidFill>
                <a:effectLst/>
              </a:rPr>
              <a:t> → novel mir predictions made</a:t>
            </a:r>
            <a:endParaRPr lang="en-US" dirty="0">
              <a:solidFill>
                <a:schemeClr val="accent2">
                  <a:lumMod val="40000"/>
                  <a:lumOff val="60000"/>
                </a:schemeClr>
              </a:solidFill>
            </a:endParaRPr>
          </a:p>
          <a:p>
            <a:pPr marL="742950" lvl="1" indent="-285750">
              <a:lnSpc>
                <a:spcPct val="160000"/>
              </a:lnSpc>
              <a:buFont typeface="Arial" panose="020B0604020202020204" pitchFamily="34" charset="0"/>
              <a:buChar char="•"/>
            </a:pPr>
            <a:r>
              <a:rPr lang="en-US" b="1" dirty="0">
                <a:solidFill>
                  <a:schemeClr val="accent2">
                    <a:lumMod val="40000"/>
                    <a:lumOff val="60000"/>
                  </a:schemeClr>
                </a:solidFill>
                <a:effectLst/>
              </a:rPr>
              <a:t>Dicot_specific_miRDeep2 downloaded </a:t>
            </a:r>
            <a:r>
              <a:rPr lang="en-US" dirty="0">
                <a:solidFill>
                  <a:schemeClr val="accent2">
                    <a:lumMod val="40000"/>
                    <a:lumOff val="60000"/>
                  </a:schemeClr>
                </a:solidFill>
                <a:effectLst/>
              </a:rPr>
              <a:t>→ </a:t>
            </a:r>
            <a:r>
              <a:rPr lang="en-US" dirty="0" err="1">
                <a:solidFill>
                  <a:schemeClr val="accent2">
                    <a:lumMod val="40000"/>
                    <a:lumOff val="60000"/>
                  </a:schemeClr>
                </a:solidFill>
                <a:effectLst/>
              </a:rPr>
              <a:t>plant_specific_setting_under_review</a:t>
            </a:r>
            <a:r>
              <a:rPr lang="en-US" dirty="0">
                <a:solidFill>
                  <a:schemeClr val="accent2">
                    <a:lumMod val="40000"/>
                    <a:lumOff val="60000"/>
                  </a:schemeClr>
                </a:solidFill>
                <a:effectLst/>
              </a:rPr>
              <a:t> → future work test with plant </a:t>
            </a:r>
            <a:r>
              <a:rPr lang="en-US" dirty="0" err="1">
                <a:solidFill>
                  <a:schemeClr val="accent2">
                    <a:lumMod val="40000"/>
                    <a:lumOff val="60000"/>
                  </a:schemeClr>
                </a:solidFill>
                <a:effectLst/>
              </a:rPr>
              <a:t>smallRNA</a:t>
            </a:r>
            <a:r>
              <a:rPr lang="en-US" dirty="0">
                <a:solidFill>
                  <a:schemeClr val="accent2">
                    <a:lumMod val="40000"/>
                    <a:lumOff val="60000"/>
                  </a:schemeClr>
                </a:solidFill>
                <a:effectLst/>
              </a:rPr>
              <a:t> samples</a:t>
            </a:r>
            <a:endParaRPr lang="en-US" dirty="0">
              <a:solidFill>
                <a:schemeClr val="accent2">
                  <a:lumMod val="40000"/>
                  <a:lumOff val="60000"/>
                </a:schemeClr>
              </a:solidFill>
            </a:endParaRPr>
          </a:p>
          <a:p>
            <a:pPr>
              <a:lnSpc>
                <a:spcPct val="160000"/>
              </a:lnSpc>
            </a:pPr>
            <a:endParaRPr lang="en-US" dirty="0">
              <a:solidFill>
                <a:schemeClr val="accent2">
                  <a:lumMod val="40000"/>
                  <a:lumOff val="60000"/>
                </a:schemeClr>
              </a:solidFill>
            </a:endParaRPr>
          </a:p>
        </p:txBody>
      </p:sp>
      <p:sp>
        <p:nvSpPr>
          <p:cNvPr id="4" name="Rectangle 3">
            <a:extLst>
              <a:ext uri="{FF2B5EF4-FFF2-40B4-BE49-F238E27FC236}">
                <a16:creationId xmlns:a16="http://schemas.microsoft.com/office/drawing/2014/main" id="{15912956-BD15-C46B-0DF6-F4B8F605ECDC}"/>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8000" dirty="0">
                <a:solidFill>
                  <a:schemeClr val="bg2"/>
                </a:solidFill>
              </a:rPr>
              <a:t>DRB December update</a:t>
            </a:r>
            <a:endParaRPr lang="en-US" sz="4800"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871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7865-563C-73F6-A769-FABBE49F3C05}"/>
              </a:ext>
            </a:extLst>
          </p:cNvPr>
          <p:cNvSpPr>
            <a:spLocks noGrp="1"/>
          </p:cNvSpPr>
          <p:nvPr>
            <p:ph type="title"/>
          </p:nvPr>
        </p:nvSpPr>
        <p:spPr>
          <a:xfrm>
            <a:off x="203200" y="186296"/>
            <a:ext cx="19913600" cy="2474384"/>
          </a:xfrm>
        </p:spPr>
        <p:txBody>
          <a:bodyPr>
            <a:normAutofit/>
          </a:bodyPr>
          <a:lstStyle/>
          <a:p>
            <a:r>
              <a:rPr lang="en-US" sz="6000" b="1" dirty="0"/>
              <a:t>Plant small </a:t>
            </a:r>
            <a:r>
              <a:rPr lang="en-US" sz="6000" b="1" dirty="0" err="1"/>
              <a:t>rna</a:t>
            </a:r>
            <a:r>
              <a:rPr lang="en-US" sz="6000" b="1" dirty="0"/>
              <a:t> genes DB </a:t>
            </a:r>
            <a:r>
              <a:rPr lang="en-US" sz="6000" dirty="0"/>
              <a:t>provides them in .fa, .csv and .gff3</a:t>
            </a:r>
          </a:p>
        </p:txBody>
      </p:sp>
      <p:sp>
        <p:nvSpPr>
          <p:cNvPr id="3" name="Content Placeholder 2">
            <a:extLst>
              <a:ext uri="{FF2B5EF4-FFF2-40B4-BE49-F238E27FC236}">
                <a16:creationId xmlns:a16="http://schemas.microsoft.com/office/drawing/2014/main" id="{1B1DD6CF-1410-DAC1-8BE1-750B52CA4E7B}"/>
              </a:ext>
            </a:extLst>
          </p:cNvPr>
          <p:cNvSpPr>
            <a:spLocks noGrp="1"/>
          </p:cNvSpPr>
          <p:nvPr>
            <p:ph idx="1"/>
          </p:nvPr>
        </p:nvSpPr>
        <p:spPr>
          <a:xfrm>
            <a:off x="76200" y="3077632"/>
            <a:ext cx="11493500" cy="9431867"/>
          </a:xfrm>
        </p:spPr>
        <p:txBody>
          <a:bodyPr>
            <a:normAutofit fontScale="85000" lnSpcReduction="20000"/>
          </a:bodyPr>
          <a:lstStyle/>
          <a:p>
            <a:pPr>
              <a:buFont typeface="Arial" panose="020B0604020202020204" pitchFamily="34" charset="0"/>
              <a:buChar char="•"/>
            </a:pPr>
            <a:r>
              <a:rPr lang="en-US" b="0" i="0" dirty="0">
                <a:solidFill>
                  <a:srgbClr val="13343B"/>
                </a:solidFill>
                <a:effectLst/>
                <a:latin typeface="__fkGroteskNeue_532e43"/>
              </a:rPr>
              <a:t>Small non-coding RNAs (</a:t>
            </a:r>
            <a:r>
              <a:rPr lang="en-US" b="1" i="0" dirty="0">
                <a:solidFill>
                  <a:srgbClr val="13343B"/>
                </a:solidFill>
                <a:effectLst/>
                <a:latin typeface="__fkGroteskNeue_532e43"/>
              </a:rPr>
              <a:t>sRNAs</a:t>
            </a:r>
            <a:r>
              <a:rPr lang="en-US" b="0" i="0" dirty="0">
                <a:solidFill>
                  <a:srgbClr val="13343B"/>
                </a:solidFill>
                <a:effectLst/>
                <a:latin typeface="__fkGroteskNeue_532e43"/>
              </a:rPr>
              <a:t>) are typically 20–24 nucleotides (</a:t>
            </a:r>
            <a:r>
              <a:rPr lang="en-US" b="0" i="0" dirty="0" err="1">
                <a:solidFill>
                  <a:srgbClr val="13343B"/>
                </a:solidFill>
                <a:effectLst/>
                <a:latin typeface="__fkGroteskNeue_532e43"/>
              </a:rPr>
              <a:t>nt</a:t>
            </a:r>
            <a:r>
              <a:rPr lang="en-US" b="0" i="0" dirty="0">
                <a:solidFill>
                  <a:srgbClr val="13343B"/>
                </a:solidFill>
                <a:effectLst/>
                <a:latin typeface="__fkGroteskNeue_532e43"/>
              </a:rPr>
              <a:t>) in size but can be as large as 34nts.</a:t>
            </a:r>
            <a:r>
              <a:rPr lang="en-US" b="1" i="0" u="none" strike="noStrike" dirty="0">
                <a:solidFill>
                  <a:srgbClr val="13343B"/>
                </a:solidFill>
                <a:effectLst/>
                <a:latin typeface="var(--font-berkeley-mono)"/>
                <a:hlinkClick r:id="rId2"/>
              </a:rPr>
              <a:t>3</a:t>
            </a:r>
            <a:endParaRPr lang="en-US" b="0" i="0" dirty="0">
              <a:solidFill>
                <a:srgbClr val="13343B"/>
              </a:solidFill>
              <a:effectLst/>
              <a:latin typeface="__fkGroteskNeue_532e43"/>
            </a:endParaRPr>
          </a:p>
          <a:p>
            <a:pPr>
              <a:buFont typeface="Arial" panose="020B0604020202020204" pitchFamily="34" charset="0"/>
              <a:buChar char="•"/>
            </a:pPr>
            <a:r>
              <a:rPr lang="en-US" b="0" i="0" dirty="0">
                <a:solidFill>
                  <a:srgbClr val="13343B"/>
                </a:solidFill>
                <a:effectLst/>
                <a:latin typeface="__fkGroteskNeue_532e43"/>
              </a:rPr>
              <a:t>MicroRNAs (miRNAs) are small non-coding RNAs, with an average length of 22 nucleotides. Most miRNAs are transcribed from DNA sequences into primary miRNA transcripts, which are further processed to form mature miRNAs typically 21 or 22 nucleotides in length</a:t>
            </a:r>
            <a:r>
              <a:rPr lang="en-US" b="1" i="0" u="none" strike="noStrike" dirty="0">
                <a:solidFill>
                  <a:srgbClr val="13343B"/>
                </a:solidFill>
                <a:effectLst/>
                <a:latin typeface="var(--font-berkeley-mono)"/>
                <a:hlinkClick r:id="rId3"/>
              </a:rPr>
              <a:t>1</a:t>
            </a:r>
            <a:r>
              <a:rPr lang="en-US" b="1" i="0" u="none" strike="noStrike" dirty="0">
                <a:solidFill>
                  <a:srgbClr val="13343B"/>
                </a:solidFill>
                <a:effectLst/>
                <a:latin typeface="var(--font-berkeley-mono)"/>
              </a:rPr>
              <a:t> , </a:t>
            </a:r>
            <a:r>
              <a:rPr lang="en-US" b="1" i="0" u="none" strike="noStrike" dirty="0">
                <a:solidFill>
                  <a:srgbClr val="13343B"/>
                </a:solidFill>
                <a:effectLst/>
                <a:latin typeface="var(--font-berkeley-mono)"/>
                <a:hlinkClick r:id="rId4"/>
              </a:rPr>
              <a:t>2</a:t>
            </a:r>
            <a:endParaRPr lang="en-US" b="0" i="0" dirty="0">
              <a:solidFill>
                <a:srgbClr val="13343B"/>
              </a:solidFill>
              <a:effectLst/>
              <a:latin typeface="__fkGroteskNeue_532e43"/>
            </a:endParaRPr>
          </a:p>
          <a:p>
            <a:pPr>
              <a:buFont typeface="Arial" panose="020B0604020202020204" pitchFamily="34" charset="0"/>
              <a:buChar char="•"/>
            </a:pPr>
            <a:r>
              <a:rPr lang="en-US" b="0" i="0" dirty="0">
                <a:solidFill>
                  <a:srgbClr val="13343B"/>
                </a:solidFill>
                <a:effectLst/>
                <a:latin typeface="__fkGroteskNeue_532e43"/>
              </a:rPr>
              <a:t>Short interfering RNAs </a:t>
            </a:r>
            <a:r>
              <a:rPr lang="en-US" b="1" i="0" dirty="0">
                <a:solidFill>
                  <a:srgbClr val="13343B"/>
                </a:solidFill>
                <a:effectLst/>
                <a:latin typeface="__fkGroteskNeue_532e43"/>
              </a:rPr>
              <a:t>(siRNAs) </a:t>
            </a:r>
            <a:r>
              <a:rPr lang="en-US" b="0" i="0" dirty="0">
                <a:solidFill>
                  <a:srgbClr val="13343B"/>
                </a:solidFill>
                <a:effectLst/>
                <a:latin typeface="__fkGroteskNeue_532e43"/>
              </a:rPr>
              <a:t>can be 21, 22, or 24 nucleotides long. Some siRNAs, like miRNAs, are 21 or 22 nucleotides long and can function to post-transcriptionally regulate mRNAs. Many more siRNAs are 24 </a:t>
            </a:r>
            <a:r>
              <a:rPr lang="en-US" b="0" i="0" dirty="0" err="1">
                <a:solidFill>
                  <a:srgbClr val="13343B"/>
                </a:solidFill>
                <a:effectLst/>
                <a:latin typeface="__fkGroteskNeue_532e43"/>
              </a:rPr>
              <a:t>nts</a:t>
            </a:r>
            <a:r>
              <a:rPr lang="en-US" b="0" i="0" dirty="0">
                <a:solidFill>
                  <a:srgbClr val="13343B"/>
                </a:solidFill>
                <a:effectLst/>
                <a:latin typeface="__fkGroteskNeue_532e43"/>
              </a:rPr>
              <a:t> in length and function to target chromatin-associated non-coding RNAs and reinforce repressive chromatin modifications</a:t>
            </a:r>
            <a:r>
              <a:rPr lang="en-US" b="1" i="0" u="none" strike="noStrike" dirty="0">
                <a:solidFill>
                  <a:srgbClr val="13343B"/>
                </a:solidFill>
                <a:effectLst/>
                <a:latin typeface="var(--font-berkeley-mono)"/>
                <a:hlinkClick r:id="rId2"/>
              </a:rPr>
              <a:t>3</a:t>
            </a:r>
            <a:endParaRPr lang="en-US" b="0" i="0" dirty="0">
              <a:solidFill>
                <a:srgbClr val="13343B"/>
              </a:solidFill>
              <a:effectLst/>
              <a:latin typeface="__fkGroteskNeue_532e43"/>
            </a:endParaRPr>
          </a:p>
          <a:p>
            <a:pPr>
              <a:buFont typeface="Arial" panose="020B0604020202020204" pitchFamily="34" charset="0"/>
              <a:buChar char="•"/>
            </a:pPr>
            <a:r>
              <a:rPr lang="en-US" b="0" i="0" dirty="0">
                <a:solidFill>
                  <a:srgbClr val="13343B"/>
                </a:solidFill>
                <a:effectLst/>
                <a:latin typeface="__fkGroteskNeue_532e43"/>
              </a:rPr>
              <a:t>Small noncoding RNAs </a:t>
            </a:r>
            <a:r>
              <a:rPr lang="en-US" b="1" i="0" dirty="0">
                <a:solidFill>
                  <a:srgbClr val="13343B"/>
                </a:solidFill>
                <a:effectLst/>
                <a:latin typeface="__fkGroteskNeue_532e43"/>
              </a:rPr>
              <a:t>(</a:t>
            </a:r>
            <a:r>
              <a:rPr lang="en-US" b="1" i="0" dirty="0" err="1">
                <a:solidFill>
                  <a:srgbClr val="13343B"/>
                </a:solidFill>
                <a:effectLst/>
                <a:latin typeface="__fkGroteskNeue_532e43"/>
              </a:rPr>
              <a:t>sncRNAs</a:t>
            </a:r>
            <a:r>
              <a:rPr lang="en-US" b="1" i="0" dirty="0">
                <a:solidFill>
                  <a:srgbClr val="13343B"/>
                </a:solidFill>
                <a:effectLst/>
                <a:latin typeface="__fkGroteskNeue_532e43"/>
              </a:rPr>
              <a:t>) </a:t>
            </a:r>
            <a:r>
              <a:rPr lang="en-US" b="0" i="0" dirty="0">
                <a:solidFill>
                  <a:srgbClr val="13343B"/>
                </a:solidFill>
                <a:effectLst/>
                <a:latin typeface="__fkGroteskNeue_532e43"/>
              </a:rPr>
              <a:t>comprise a family of noncoding RNAs with sizes ranging ~ 21–34 nucleotides (</a:t>
            </a:r>
            <a:r>
              <a:rPr lang="en-US" b="0" i="0" dirty="0" err="1">
                <a:solidFill>
                  <a:srgbClr val="13343B"/>
                </a:solidFill>
                <a:effectLst/>
                <a:latin typeface="__fkGroteskNeue_532e43"/>
              </a:rPr>
              <a:t>nt</a:t>
            </a:r>
            <a:r>
              <a:rPr lang="en-US" b="0" i="0" dirty="0">
                <a:solidFill>
                  <a:srgbClr val="13343B"/>
                </a:solidFill>
                <a:effectLst/>
                <a:latin typeface="__fkGroteskNeue_532e43"/>
              </a:rPr>
              <a:t>) that play a critical role in the regulation of gene expression and other cellular processes</a:t>
            </a:r>
          </a:p>
        </p:txBody>
      </p:sp>
      <p:sp>
        <p:nvSpPr>
          <p:cNvPr id="5" name="TextBox 4">
            <a:extLst>
              <a:ext uri="{FF2B5EF4-FFF2-40B4-BE49-F238E27FC236}">
                <a16:creationId xmlns:a16="http://schemas.microsoft.com/office/drawing/2014/main" id="{0B8ACBA6-C38A-763F-0550-FA42A65546E6}"/>
              </a:ext>
            </a:extLst>
          </p:cNvPr>
          <p:cNvSpPr txBox="1"/>
          <p:nvPr/>
        </p:nvSpPr>
        <p:spPr>
          <a:xfrm>
            <a:off x="203200" y="186296"/>
            <a:ext cx="18622682" cy="523220"/>
          </a:xfrm>
          <a:prstGeom prst="rect">
            <a:avLst/>
          </a:prstGeom>
          <a:noFill/>
        </p:spPr>
        <p:txBody>
          <a:bodyPr wrap="square">
            <a:spAutoFit/>
          </a:bodyPr>
          <a:lstStyle/>
          <a:p>
            <a:r>
              <a:rPr lang="en-US" sz="2800" b="0" i="0" dirty="0" err="1">
                <a:solidFill>
                  <a:srgbClr val="000000"/>
                </a:solidFill>
                <a:effectLst/>
                <a:latin typeface="Arial" panose="020B0604020202020204" pitchFamily="34" charset="0"/>
              </a:rPr>
              <a:t>Lunardon</a:t>
            </a:r>
            <a:r>
              <a:rPr lang="en-US" sz="2800" b="0" i="0" dirty="0">
                <a:solidFill>
                  <a:srgbClr val="000000"/>
                </a:solidFill>
                <a:effectLst/>
                <a:latin typeface="Arial" panose="020B0604020202020204" pitchFamily="34" charset="0"/>
              </a:rPr>
              <a:t> et al. (2020) Genome Research </a:t>
            </a:r>
            <a:r>
              <a:rPr lang="en-US" sz="2800" b="1" i="0" u="sng" dirty="0">
                <a:solidFill>
                  <a:srgbClr val="000000"/>
                </a:solidFill>
                <a:effectLst/>
                <a:latin typeface="Arial" panose="020B0604020202020204" pitchFamily="34" charset="0"/>
                <a:hlinkClick r:id="rId5"/>
              </a:rPr>
              <a:t>https://doi.org/10.1101/gr.256750.119</a:t>
            </a:r>
            <a:endParaRPr lang="en-US" sz="2800" dirty="0"/>
          </a:p>
        </p:txBody>
      </p:sp>
      <p:sp>
        <p:nvSpPr>
          <p:cNvPr id="7" name="TextBox 6">
            <a:extLst>
              <a:ext uri="{FF2B5EF4-FFF2-40B4-BE49-F238E27FC236}">
                <a16:creationId xmlns:a16="http://schemas.microsoft.com/office/drawing/2014/main" id="{51EC4BB1-D027-7435-F873-FEDBB2EB5CFD}"/>
              </a:ext>
            </a:extLst>
          </p:cNvPr>
          <p:cNvSpPr txBox="1"/>
          <p:nvPr/>
        </p:nvSpPr>
        <p:spPr>
          <a:xfrm>
            <a:off x="457200" y="2014349"/>
            <a:ext cx="10058400" cy="1200329"/>
          </a:xfrm>
          <a:prstGeom prst="rect">
            <a:avLst/>
          </a:prstGeom>
          <a:noFill/>
        </p:spPr>
        <p:txBody>
          <a:bodyPr wrap="square">
            <a:spAutoFit/>
          </a:bodyPr>
          <a:lstStyle/>
          <a:p>
            <a:r>
              <a:rPr lang="en-US" sz="2400" b="0" i="0" dirty="0">
                <a:solidFill>
                  <a:srgbClr val="000000"/>
                </a:solidFill>
                <a:effectLst/>
                <a:latin typeface="Arial" panose="020B0604020202020204" pitchFamily="34" charset="0"/>
                <a:hlinkClick r:id="rId6"/>
              </a:rPr>
              <a:t>Plant small RNA genes DB -&gt; https://plantsmallrnagenes.science.psu.edu/index.php</a:t>
            </a:r>
            <a:endParaRPr lang="en-US" sz="2400" b="0" i="0" dirty="0">
              <a:solidFill>
                <a:srgbClr val="000000"/>
              </a:solidFill>
              <a:effectLst/>
              <a:latin typeface="Arial" panose="020B0604020202020204" pitchFamily="34" charset="0"/>
            </a:endParaRPr>
          </a:p>
          <a:p>
            <a:endParaRPr lang="en-US" sz="2400" b="0" i="0" dirty="0">
              <a:solidFill>
                <a:srgbClr val="000000"/>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0D36B6C0-B94C-0C8B-73CA-14880B468D99}"/>
              </a:ext>
            </a:extLst>
          </p:cNvPr>
          <p:cNvGraphicFramePr>
            <a:graphicFrameLocks noGrp="1"/>
          </p:cNvGraphicFramePr>
          <p:nvPr>
            <p:extLst>
              <p:ext uri="{D42A27DB-BD31-4B8C-83A1-F6EECF244321}">
                <p14:modId xmlns:p14="http://schemas.microsoft.com/office/powerpoint/2010/main" val="3539404480"/>
              </p:ext>
            </p:extLst>
          </p:nvPr>
        </p:nvGraphicFramePr>
        <p:xfrm>
          <a:off x="11798299" y="6683896"/>
          <a:ext cx="8064500" cy="5931408"/>
        </p:xfrm>
        <a:graphic>
          <a:graphicData uri="http://schemas.openxmlformats.org/drawingml/2006/table">
            <a:tbl>
              <a:tblPr/>
              <a:tblGrid>
                <a:gridCol w="2463282">
                  <a:extLst>
                    <a:ext uri="{9D8B030D-6E8A-4147-A177-3AD203B41FA5}">
                      <a16:colId xmlns:a16="http://schemas.microsoft.com/office/drawing/2014/main" val="3063691185"/>
                    </a:ext>
                  </a:extLst>
                </a:gridCol>
                <a:gridCol w="2384833">
                  <a:extLst>
                    <a:ext uri="{9D8B030D-6E8A-4147-A177-3AD203B41FA5}">
                      <a16:colId xmlns:a16="http://schemas.microsoft.com/office/drawing/2014/main" val="2934867238"/>
                    </a:ext>
                  </a:extLst>
                </a:gridCol>
                <a:gridCol w="1527286">
                  <a:extLst>
                    <a:ext uri="{9D8B030D-6E8A-4147-A177-3AD203B41FA5}">
                      <a16:colId xmlns:a16="http://schemas.microsoft.com/office/drawing/2014/main" val="1115561384"/>
                    </a:ext>
                  </a:extLst>
                </a:gridCol>
                <a:gridCol w="1689099">
                  <a:extLst>
                    <a:ext uri="{9D8B030D-6E8A-4147-A177-3AD203B41FA5}">
                      <a16:colId xmlns:a16="http://schemas.microsoft.com/office/drawing/2014/main" val="891300534"/>
                    </a:ext>
                  </a:extLst>
                </a:gridCol>
              </a:tblGrid>
              <a:tr h="954673">
                <a:tc>
                  <a:txBody>
                    <a:bodyPr/>
                    <a:lstStyle/>
                    <a:p>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US" b="1" u="sng" dirty="0">
                          <a:solidFill>
                            <a:srgbClr val="000000"/>
                          </a:solidFill>
                          <a:effectLst/>
                          <a:hlinkClick r:id="rId7"/>
                        </a:rPr>
                      </a:br>
                      <a:r>
                        <a:rPr lang="en-US" b="1" u="sng" dirty="0">
                          <a:solidFill>
                            <a:srgbClr val="000000"/>
                          </a:solidFill>
                          <a:effectLst/>
                          <a:hlinkClick r:id="rId7"/>
                        </a:rPr>
                        <a:t>ShortStack</a:t>
                      </a:r>
                      <a:endParaRPr lang="en-US" dirty="0">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8"/>
                        </a:rPr>
                        <a:t>miRBase</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dirty="0">
                          <a:solidFill>
                            <a:srgbClr val="000000"/>
                          </a:solidFill>
                          <a:effectLst/>
                          <a:hlinkClick r:id="rId9"/>
                        </a:rPr>
                        <a:t>TAS_loci</a:t>
                      </a:r>
                      <a:endParaRPr lang="en-US" dirty="0">
                        <a:effectLst/>
                      </a:endParaRPr>
                    </a:p>
                  </a:txBody>
                  <a:tcPr marL="47625" marR="47625" marT="47625" marB="47625"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5638794"/>
                  </a:ext>
                </a:extLst>
              </a:tr>
              <a:tr h="522780">
                <a:tc>
                  <a:txBody>
                    <a:bodyPr/>
                    <a:lstStyle/>
                    <a:p>
                      <a:r>
                        <a:rPr lang="en-US" b="1" u="sng">
                          <a:solidFill>
                            <a:srgbClr val="000000"/>
                          </a:solidFill>
                          <a:effectLst/>
                          <a:hlinkClick r:id="rId10"/>
                        </a:rPr>
                        <a:t>MIRNA</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1"/>
                        </a:rPr>
                        <a:t>80</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2"/>
                        </a:rPr>
                        <a:t>143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182218"/>
                  </a:ext>
                </a:extLst>
              </a:tr>
              <a:tr h="522780">
                <a:tc>
                  <a:txBody>
                    <a:bodyPr/>
                    <a:lstStyle/>
                    <a:p>
                      <a:r>
                        <a:rPr lang="en-US" b="1" u="sng">
                          <a:solidFill>
                            <a:srgbClr val="000000"/>
                          </a:solidFill>
                          <a:effectLst/>
                          <a:hlinkClick r:id="rId13"/>
                        </a:rPr>
                        <a:t>nearMIRNA</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4"/>
                        </a:rPr>
                        <a:t>6</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5"/>
                        </a:rPr>
                        <a:t>8</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4571642"/>
                  </a:ext>
                </a:extLst>
              </a:tr>
              <a:tr h="522780">
                <a:tc>
                  <a:txBody>
                    <a:bodyPr/>
                    <a:lstStyle/>
                    <a:p>
                      <a:r>
                        <a:rPr lang="en-US" b="1" u="sng">
                          <a:solidFill>
                            <a:srgbClr val="000000"/>
                          </a:solidFill>
                          <a:effectLst/>
                          <a:hlinkClick r:id="rId16"/>
                        </a:rPr>
                        <a:t>siRNA20</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7"/>
                        </a:rPr>
                        <a:t>12</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219366"/>
                  </a:ext>
                </a:extLst>
              </a:tr>
              <a:tr h="522780">
                <a:tc>
                  <a:txBody>
                    <a:bodyPr/>
                    <a:lstStyle/>
                    <a:p>
                      <a:r>
                        <a:rPr lang="en-US" b="1" u="sng">
                          <a:solidFill>
                            <a:srgbClr val="000000"/>
                          </a:solidFill>
                          <a:effectLst/>
                          <a:hlinkClick r:id="rId18"/>
                        </a:rPr>
                        <a:t>siRNA21</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19"/>
                        </a:rPr>
                        <a:t>248</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0"/>
                        </a:rPr>
                        <a:t>63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1"/>
                        </a:rPr>
                        <a:t>24</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308586"/>
                  </a:ext>
                </a:extLst>
              </a:tr>
              <a:tr h="522780">
                <a:tc>
                  <a:txBody>
                    <a:bodyPr/>
                    <a:lstStyle/>
                    <a:p>
                      <a:r>
                        <a:rPr lang="en-US" b="1" u="sng">
                          <a:solidFill>
                            <a:srgbClr val="000000"/>
                          </a:solidFill>
                          <a:effectLst/>
                          <a:hlinkClick r:id="rId22"/>
                        </a:rPr>
                        <a:t>siRNA22</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3"/>
                        </a:rPr>
                        <a:t>23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4"/>
                        </a:rPr>
                        <a:t>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6216576"/>
                  </a:ext>
                </a:extLst>
              </a:tr>
              <a:tr h="522780">
                <a:tc>
                  <a:txBody>
                    <a:bodyPr/>
                    <a:lstStyle/>
                    <a:p>
                      <a:r>
                        <a:rPr lang="en-US" b="1" u="sng">
                          <a:solidFill>
                            <a:srgbClr val="000000"/>
                          </a:solidFill>
                          <a:effectLst/>
                          <a:hlinkClick r:id="rId25"/>
                        </a:rPr>
                        <a:t>siRNA23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6"/>
                        </a:rPr>
                        <a:t>23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7"/>
                        </a:rPr>
                        <a:t>2</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0074180"/>
                  </a:ext>
                </a:extLst>
              </a:tr>
              <a:tr h="522780">
                <a:tc>
                  <a:txBody>
                    <a:bodyPr/>
                    <a:lstStyle/>
                    <a:p>
                      <a:r>
                        <a:rPr lang="en-US" b="1" u="sng">
                          <a:solidFill>
                            <a:srgbClr val="000000"/>
                          </a:solidFill>
                          <a:effectLst/>
                          <a:hlinkClick r:id="rId28"/>
                        </a:rPr>
                        <a:t>siRNA24</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29"/>
                        </a:rPr>
                        <a:t>11,349</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30"/>
                        </a:rPr>
                        <a:t>75</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0557252"/>
                  </a:ext>
                </a:extLst>
              </a:tr>
              <a:tr h="522780">
                <a:tc>
                  <a:txBody>
                    <a:bodyPr/>
                    <a:lstStyle/>
                    <a:p>
                      <a:r>
                        <a:rPr lang="en-US" b="1" u="sng">
                          <a:solidFill>
                            <a:srgbClr val="000000"/>
                          </a:solidFill>
                          <a:effectLst/>
                          <a:hlinkClick r:id="rId31"/>
                        </a:rPr>
                        <a:t>OtherRNA</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32"/>
                        </a:rPr>
                        <a:t>8,388</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33"/>
                        </a:rPr>
                        <a:t>27</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34"/>
                        </a:rPr>
                        <a:t>3</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305497"/>
                  </a:ext>
                </a:extLst>
              </a:tr>
              <a:tr h="522780">
                <a:tc>
                  <a:txBody>
                    <a:bodyPr/>
                    <a:lstStyle/>
                    <a:p>
                      <a:r>
                        <a:rPr lang="en-US" b="1" u="sng">
                          <a:solidFill>
                            <a:srgbClr val="000000"/>
                          </a:solidFill>
                          <a:effectLst/>
                          <a:hlinkClick r:id="rId35"/>
                        </a:rPr>
                        <a:t>NotExpressed</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b="1" u="sng">
                          <a:solidFill>
                            <a:srgbClr val="000000"/>
                          </a:solidFill>
                          <a:effectLst/>
                          <a:hlinkClick r:id="rId36"/>
                        </a:rPr>
                        <a:t>4</a:t>
                      </a:r>
                      <a:endParaRPr lang="en-US">
                        <a:effectLst/>
                      </a:endParaRP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dirty="0">
                          <a:effectLst/>
                        </a:rPr>
                        <a:t>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9263433"/>
                  </a:ext>
                </a:extLst>
              </a:tr>
            </a:tbl>
          </a:graphicData>
        </a:graphic>
      </p:graphicFrame>
    </p:spTree>
    <p:extLst>
      <p:ext uri="{BB962C8B-B14F-4D97-AF65-F5344CB8AC3E}">
        <p14:creationId xmlns:p14="http://schemas.microsoft.com/office/powerpoint/2010/main" val="3713120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0764CF-5460-4702-BA1C-73065D630F8B}"/>
              </a:ext>
            </a:extLst>
          </p:cNvPr>
          <p:cNvGraphicFramePr>
            <a:graphicFrameLocks noGrp="1"/>
          </p:cNvGraphicFramePr>
          <p:nvPr>
            <p:extLst>
              <p:ext uri="{D42A27DB-BD31-4B8C-83A1-F6EECF244321}">
                <p14:modId xmlns:p14="http://schemas.microsoft.com/office/powerpoint/2010/main" val="3896095568"/>
              </p:ext>
            </p:extLst>
          </p:nvPr>
        </p:nvGraphicFramePr>
        <p:xfrm>
          <a:off x="462873" y="4231576"/>
          <a:ext cx="19191054" cy="8027005"/>
        </p:xfrm>
        <a:graphic>
          <a:graphicData uri="http://schemas.openxmlformats.org/drawingml/2006/table">
            <a:tbl>
              <a:tblPr firstRow="1" bandRow="1">
                <a:tableStyleId>{5C22544A-7EE6-4342-B048-85BDC9FD1C3A}</a:tableStyleId>
              </a:tblPr>
              <a:tblGrid>
                <a:gridCol w="3306170">
                  <a:extLst>
                    <a:ext uri="{9D8B030D-6E8A-4147-A177-3AD203B41FA5}">
                      <a16:colId xmlns:a16="http://schemas.microsoft.com/office/drawing/2014/main" val="3730782884"/>
                    </a:ext>
                  </a:extLst>
                </a:gridCol>
                <a:gridCol w="2276081">
                  <a:extLst>
                    <a:ext uri="{9D8B030D-6E8A-4147-A177-3AD203B41FA5}">
                      <a16:colId xmlns:a16="http://schemas.microsoft.com/office/drawing/2014/main" val="1820910575"/>
                    </a:ext>
                  </a:extLst>
                </a:gridCol>
                <a:gridCol w="2110144">
                  <a:extLst>
                    <a:ext uri="{9D8B030D-6E8A-4147-A177-3AD203B41FA5}">
                      <a16:colId xmlns:a16="http://schemas.microsoft.com/office/drawing/2014/main" val="3657594228"/>
                    </a:ext>
                  </a:extLst>
                </a:gridCol>
                <a:gridCol w="1947009">
                  <a:extLst>
                    <a:ext uri="{9D8B030D-6E8A-4147-A177-3AD203B41FA5}">
                      <a16:colId xmlns:a16="http://schemas.microsoft.com/office/drawing/2014/main" val="519695075"/>
                    </a:ext>
                  </a:extLst>
                </a:gridCol>
                <a:gridCol w="2290997">
                  <a:extLst>
                    <a:ext uri="{9D8B030D-6E8A-4147-A177-3AD203B41FA5}">
                      <a16:colId xmlns:a16="http://schemas.microsoft.com/office/drawing/2014/main" val="1663943082"/>
                    </a:ext>
                  </a:extLst>
                </a:gridCol>
                <a:gridCol w="1976598">
                  <a:extLst>
                    <a:ext uri="{9D8B030D-6E8A-4147-A177-3AD203B41FA5}">
                      <a16:colId xmlns:a16="http://schemas.microsoft.com/office/drawing/2014/main" val="765385000"/>
                    </a:ext>
                  </a:extLst>
                </a:gridCol>
                <a:gridCol w="2323022">
                  <a:extLst>
                    <a:ext uri="{9D8B030D-6E8A-4147-A177-3AD203B41FA5}">
                      <a16:colId xmlns:a16="http://schemas.microsoft.com/office/drawing/2014/main" val="672514498"/>
                    </a:ext>
                  </a:extLst>
                </a:gridCol>
                <a:gridCol w="2961033">
                  <a:extLst>
                    <a:ext uri="{9D8B030D-6E8A-4147-A177-3AD203B41FA5}">
                      <a16:colId xmlns:a16="http://schemas.microsoft.com/office/drawing/2014/main" val="47324081"/>
                    </a:ext>
                  </a:extLst>
                </a:gridCol>
              </a:tblGrid>
              <a:tr h="1518536">
                <a:tc>
                  <a:txBody>
                    <a:bodyPr/>
                    <a:lstStyle/>
                    <a:p>
                      <a:r>
                        <a:rPr lang="en-US" dirty="0"/>
                        <a:t>Li et al high sensitivity</a:t>
                      </a:r>
                    </a:p>
                  </a:txBody>
                  <a:tcPr/>
                </a:tc>
                <a:tc>
                  <a:txBody>
                    <a:bodyPr/>
                    <a:lstStyle/>
                    <a:p>
                      <a:r>
                        <a:rPr lang="en-US" dirty="0"/>
                        <a:t>Li et al worked on wheat</a:t>
                      </a:r>
                    </a:p>
                  </a:txBody>
                  <a:tcPr/>
                </a:tc>
                <a:tc>
                  <a:txBody>
                    <a:bodyPr/>
                    <a:lstStyle/>
                    <a:p>
                      <a:r>
                        <a:rPr lang="en-US" dirty="0"/>
                        <a:t>Has a web GUI</a:t>
                      </a:r>
                    </a:p>
                  </a:txBody>
                  <a:tcPr/>
                </a:tc>
                <a:tc>
                  <a:txBody>
                    <a:bodyPr/>
                    <a:lstStyle/>
                    <a:p>
                      <a:r>
                        <a:rPr lang="en-US" dirty="0"/>
                        <a:t>Has docker</a:t>
                      </a:r>
                    </a:p>
                  </a:txBody>
                  <a:tcPr/>
                </a:tc>
                <a:tc>
                  <a:txBody>
                    <a:bodyPr/>
                    <a:lstStyle/>
                    <a:p>
                      <a:r>
                        <a:rPr lang="en-US" dirty="0"/>
                        <a:t>Has mamba install</a:t>
                      </a:r>
                    </a:p>
                  </a:txBody>
                  <a:tcPr/>
                </a:tc>
                <a:tc>
                  <a:txBody>
                    <a:bodyPr/>
                    <a:lstStyle/>
                    <a:p>
                      <a:r>
                        <a:rPr lang="en-US" dirty="0"/>
                        <a:t>Galaxy instance</a:t>
                      </a:r>
                    </a:p>
                  </a:txBody>
                  <a:tcPr/>
                </a:tc>
                <a:tc>
                  <a:txBody>
                    <a:bodyPr/>
                    <a:lstStyle/>
                    <a:p>
                      <a:r>
                        <a:rPr lang="en-US" dirty="0"/>
                        <a:t>Quality of documents</a:t>
                      </a:r>
                    </a:p>
                  </a:txBody>
                  <a:tcPr/>
                </a:tc>
                <a:tc>
                  <a:txBody>
                    <a:bodyPr/>
                    <a:lstStyle/>
                    <a:p>
                      <a:r>
                        <a:rPr lang="en-US" dirty="0"/>
                        <a:t>Languages used</a:t>
                      </a:r>
                    </a:p>
                  </a:txBody>
                  <a:tcPr/>
                </a:tc>
                <a:extLst>
                  <a:ext uri="{0D108BD9-81ED-4DB2-BD59-A6C34878D82A}">
                    <a16:rowId xmlns:a16="http://schemas.microsoft.com/office/drawing/2014/main" val="3412513762"/>
                  </a:ext>
                </a:extLst>
              </a:tr>
              <a:tr h="606776">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sz="3200" b="1" dirty="0" err="1"/>
                        <a:t>sRNAbench</a:t>
                      </a:r>
                      <a:endParaRPr lang="en-US" sz="3200" b="1" dirty="0"/>
                    </a:p>
                  </a:txBody>
                  <a:tcPr/>
                </a:tc>
                <a:tc>
                  <a:txBody>
                    <a:bodyPr/>
                    <a:lstStyle/>
                    <a:p>
                      <a:r>
                        <a:rPr lang="en-US" dirty="0"/>
                        <a:t>Yes</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High</a:t>
                      </a:r>
                    </a:p>
                  </a:txBody>
                  <a:tcPr/>
                </a:tc>
                <a:tc>
                  <a:txBody>
                    <a:bodyPr/>
                    <a:lstStyle/>
                    <a:p>
                      <a:r>
                        <a:rPr lang="en-US" dirty="0"/>
                        <a:t>Jar, python</a:t>
                      </a:r>
                    </a:p>
                  </a:txBody>
                  <a:tcPr/>
                </a:tc>
                <a:extLst>
                  <a:ext uri="{0D108BD9-81ED-4DB2-BD59-A6C34878D82A}">
                    <a16:rowId xmlns:a16="http://schemas.microsoft.com/office/drawing/2014/main" val="2544798785"/>
                  </a:ext>
                </a:extLst>
              </a:tr>
              <a:tr h="606776">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sz="3200" dirty="0" err="1"/>
                        <a:t>mirExpress</a:t>
                      </a:r>
                      <a:endParaRPr lang="en-US" sz="3200" dirty="0"/>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r>
                        <a:rPr lang="en-US" dirty="0"/>
                        <a:t>NA / LOW</a:t>
                      </a:r>
                    </a:p>
                  </a:txBody>
                  <a:tcPr/>
                </a:tc>
                <a:tc>
                  <a:txBody>
                    <a:bodyPr/>
                    <a:lstStyle/>
                    <a:p>
                      <a:r>
                        <a:rPr lang="en-US" dirty="0"/>
                        <a:t>Peal / NA</a:t>
                      </a:r>
                    </a:p>
                  </a:txBody>
                  <a:tcPr/>
                </a:tc>
                <a:extLst>
                  <a:ext uri="{0D108BD9-81ED-4DB2-BD59-A6C34878D82A}">
                    <a16:rowId xmlns:a16="http://schemas.microsoft.com/office/drawing/2014/main" val="3327325816"/>
                  </a:ext>
                </a:extLst>
              </a:tr>
              <a:tr h="606776">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sz="3200" dirty="0" err="1"/>
                        <a:t>miRkwood</a:t>
                      </a:r>
                      <a:endParaRPr lang="en-US" sz="3200" dirty="0"/>
                    </a:p>
                  </a:txBody>
                  <a:tcPr/>
                </a:tc>
                <a:tc>
                  <a:txBody>
                    <a:bodyPr/>
                    <a:lstStyle/>
                    <a:p>
                      <a:r>
                        <a:rPr lang="en-US" dirty="0"/>
                        <a:t>NA</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tc>
                  <a:txBody>
                    <a:bodyPr/>
                    <a:lstStyle/>
                    <a:p>
                      <a:r>
                        <a:rPr lang="en-US" dirty="0"/>
                        <a:t>Medium</a:t>
                      </a:r>
                    </a:p>
                  </a:txBody>
                  <a:tcPr/>
                </a:tc>
                <a:tc>
                  <a:txBody>
                    <a:bodyPr/>
                    <a:lstStyle/>
                    <a:p>
                      <a:r>
                        <a:rPr lang="en-US" dirty="0"/>
                        <a:t>R, </a:t>
                      </a:r>
                      <a:r>
                        <a:rPr lang="en-US" dirty="0" err="1"/>
                        <a:t>Js</a:t>
                      </a:r>
                      <a:r>
                        <a:rPr lang="en-US" dirty="0"/>
                        <a:t>, Pearl</a:t>
                      </a:r>
                    </a:p>
                  </a:txBody>
                  <a:tcPr/>
                </a:tc>
                <a:extLst>
                  <a:ext uri="{0D108BD9-81ED-4DB2-BD59-A6C34878D82A}">
                    <a16:rowId xmlns:a16="http://schemas.microsoft.com/office/drawing/2014/main" val="1774128396"/>
                  </a:ext>
                </a:extLst>
              </a:tr>
              <a:tr h="606776">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sz="3200" b="1" dirty="0"/>
                        <a:t>mirDeep-P2</a:t>
                      </a:r>
                    </a:p>
                  </a:txBody>
                  <a:tcPr/>
                </a:tc>
                <a:tc>
                  <a:txBody>
                    <a:bodyPr/>
                    <a:lstStyle/>
                    <a:p>
                      <a:r>
                        <a:rPr lang="en-US" b="1" dirty="0"/>
                        <a:t>NA</a:t>
                      </a:r>
                    </a:p>
                  </a:txBody>
                  <a:tcPr/>
                </a:tc>
                <a:tc>
                  <a:txBody>
                    <a:bodyPr/>
                    <a:lstStyle/>
                    <a:p>
                      <a:r>
                        <a:rPr lang="en-US" b="1" dirty="0"/>
                        <a:t>No</a:t>
                      </a:r>
                    </a:p>
                  </a:txBody>
                  <a:tcPr/>
                </a:tc>
                <a:tc>
                  <a:txBody>
                    <a:bodyPr/>
                    <a:lstStyle/>
                    <a:p>
                      <a:r>
                        <a:rPr lang="en-US" b="1" dirty="0"/>
                        <a:t>Yes</a:t>
                      </a:r>
                    </a:p>
                  </a:txBody>
                  <a:tcPr/>
                </a:tc>
                <a:tc>
                  <a:txBody>
                    <a:bodyPr/>
                    <a:lstStyle/>
                    <a:p>
                      <a:r>
                        <a:rPr lang="en-US" b="1" dirty="0"/>
                        <a:t>Yes</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b="1" dirty="0"/>
                        <a:t>No</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b="1" dirty="0"/>
                        <a:t>Medium</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b="1" dirty="0"/>
                        <a:t>Perl</a:t>
                      </a:r>
                    </a:p>
                  </a:txBody>
                  <a:tcPr/>
                </a:tc>
                <a:extLst>
                  <a:ext uri="{0D108BD9-81ED-4DB2-BD59-A6C34878D82A}">
                    <a16:rowId xmlns:a16="http://schemas.microsoft.com/office/drawing/2014/main" val="2379976186"/>
                  </a:ext>
                </a:extLst>
              </a:tr>
              <a:tr h="570050">
                <a:tc>
                  <a:txBody>
                    <a:bodyPr/>
                    <a:lstStyle/>
                    <a:p>
                      <a:r>
                        <a:rPr lang="en-US" dirty="0"/>
                        <a:t>mirDeep2</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tc>
                  <a:txBody>
                    <a:bodyPr/>
                    <a:lstStyle/>
                    <a:p>
                      <a:r>
                        <a:rPr lang="en-US" dirty="0"/>
                        <a:t>Yes</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Medium</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Perl</a:t>
                      </a:r>
                    </a:p>
                  </a:txBody>
                  <a:tcPr/>
                </a:tc>
                <a:extLst>
                  <a:ext uri="{0D108BD9-81ED-4DB2-BD59-A6C34878D82A}">
                    <a16:rowId xmlns:a16="http://schemas.microsoft.com/office/drawing/2014/main" val="697960664"/>
                  </a:ext>
                </a:extLst>
              </a:tr>
              <a:tr h="2467022">
                <a:tc>
                  <a:txBody>
                    <a:bodyPr/>
                    <a:lstStyle/>
                    <a:p>
                      <a:r>
                        <a:rPr lang="en-US" dirty="0"/>
                        <a:t>PlantmirP2</a:t>
                      </a:r>
                    </a:p>
                  </a:txBody>
                  <a:tcPr/>
                </a:tc>
                <a:tc>
                  <a:txBody>
                    <a:bodyPr/>
                    <a:lstStyle/>
                    <a:p>
                      <a:r>
                        <a:rPr lang="en-US" dirty="0"/>
                        <a:t>NA</a:t>
                      </a:r>
                    </a:p>
                  </a:txBody>
                  <a:tcPr/>
                </a:tc>
                <a:tc>
                  <a:txBody>
                    <a:bodyPr/>
                    <a:lstStyle/>
                    <a:p>
                      <a:r>
                        <a:rPr lang="en-US" dirty="0"/>
                        <a:t>No</a:t>
                      </a:r>
                    </a:p>
                  </a:txBody>
                  <a:tcPr/>
                </a:tc>
                <a:tc>
                  <a:txBody>
                    <a:bodyPr/>
                    <a:lstStyle/>
                    <a:p>
                      <a:r>
                        <a:rPr lang="en-US" dirty="0"/>
                        <a:t>Yes, but RNA fold fails in docker image</a:t>
                      </a:r>
                    </a:p>
                  </a:txBody>
                  <a:tcPr/>
                </a:tc>
                <a:tc>
                  <a:txBody>
                    <a:bodyPr/>
                    <a:lstStyle/>
                    <a:p>
                      <a:endParaRPr lang="en-US" dirty="0"/>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High</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Perl, python, bash</a:t>
                      </a:r>
                    </a:p>
                  </a:txBody>
                  <a:tcPr/>
                </a:tc>
                <a:extLst>
                  <a:ext uri="{0D108BD9-81ED-4DB2-BD59-A6C34878D82A}">
                    <a16:rowId xmlns:a16="http://schemas.microsoft.com/office/drawing/2014/main" val="3392326667"/>
                  </a:ext>
                </a:extLst>
              </a:tr>
              <a:tr h="1044293">
                <a:tc>
                  <a:txBody>
                    <a:bodyPr/>
                    <a:lstStyle/>
                    <a:p>
                      <a:r>
                        <a:rPr lang="en-US" dirty="0"/>
                        <a:t>IWA-miRNA (using mirDeeP2)</a:t>
                      </a:r>
                    </a:p>
                  </a:txBody>
                  <a:tcPr/>
                </a:tc>
                <a:tc>
                  <a:txBody>
                    <a:bodyPr/>
                    <a:lstStyle/>
                    <a:p>
                      <a:r>
                        <a:rPr lang="en-US" dirty="0"/>
                        <a:t>NA</a:t>
                      </a:r>
                    </a:p>
                  </a:txBody>
                  <a:tcPr/>
                </a:tc>
                <a:tc>
                  <a:txBody>
                    <a:bodyPr/>
                    <a:lstStyle/>
                    <a:p>
                      <a:r>
                        <a:rPr lang="en-US" dirty="0"/>
                        <a:t>Yes</a:t>
                      </a:r>
                    </a:p>
                  </a:txBody>
                  <a:tcPr/>
                </a:tc>
                <a:tc>
                  <a:txBody>
                    <a:bodyPr/>
                    <a:lstStyle/>
                    <a:p>
                      <a:r>
                        <a:rPr lang="en-US" dirty="0"/>
                        <a:t>Yes</a:t>
                      </a:r>
                    </a:p>
                  </a:txBody>
                  <a:tcPr/>
                </a:tc>
                <a:tc>
                  <a:txBody>
                    <a:bodyPr/>
                    <a:lstStyle/>
                    <a:p>
                      <a:r>
                        <a:rPr lang="en-US" dirty="0"/>
                        <a:t>No</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Yes</a:t>
                      </a:r>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err="1"/>
                        <a:t>Hihj</a:t>
                      </a:r>
                      <a:endParaRPr lang="en-US" dirty="0"/>
                    </a:p>
                  </a:txBody>
                  <a:tcPr/>
                </a:tc>
                <a:tc>
                  <a:txBody>
                    <a:bodyPr/>
                    <a:lstStyle/>
                    <a:p>
                      <a:pPr marL="0" marR="0" lvl="0" indent="0" algn="l" defTabSz="1508760" rtl="0" eaLnBrk="1" fontAlgn="auto" latinLnBrk="0" hangingPunct="1">
                        <a:lnSpc>
                          <a:spcPct val="100000"/>
                        </a:lnSpc>
                        <a:spcBef>
                          <a:spcPts val="0"/>
                        </a:spcBef>
                        <a:spcAft>
                          <a:spcPts val="0"/>
                        </a:spcAft>
                        <a:buClrTx/>
                        <a:buSzTx/>
                        <a:buFontTx/>
                        <a:buNone/>
                        <a:tabLst/>
                        <a:defRPr/>
                      </a:pPr>
                      <a:r>
                        <a:rPr lang="en-US" dirty="0"/>
                        <a:t>R, python, bash, </a:t>
                      </a:r>
                      <a:r>
                        <a:rPr lang="en-US" dirty="0" err="1"/>
                        <a:t>perl</a:t>
                      </a:r>
                      <a:endParaRPr lang="en-US" dirty="0"/>
                    </a:p>
                  </a:txBody>
                  <a:tcPr/>
                </a:tc>
                <a:extLst>
                  <a:ext uri="{0D108BD9-81ED-4DB2-BD59-A6C34878D82A}">
                    <a16:rowId xmlns:a16="http://schemas.microsoft.com/office/drawing/2014/main" val="1568272993"/>
                  </a:ext>
                </a:extLst>
              </a:tr>
            </a:tbl>
          </a:graphicData>
        </a:graphic>
      </p:graphicFrame>
      <p:pic>
        <p:nvPicPr>
          <p:cNvPr id="5" name="Picture 4">
            <a:extLst>
              <a:ext uri="{FF2B5EF4-FFF2-40B4-BE49-F238E27FC236}">
                <a16:creationId xmlns:a16="http://schemas.microsoft.com/office/drawing/2014/main" id="{C925E4CC-B4FC-9558-C016-29F0A3C49362}"/>
              </a:ext>
            </a:extLst>
          </p:cNvPr>
          <p:cNvPicPr>
            <a:picLocks noChangeAspect="1"/>
          </p:cNvPicPr>
          <p:nvPr/>
        </p:nvPicPr>
        <p:blipFill>
          <a:blip r:embed="rId2"/>
          <a:stretch>
            <a:fillRect/>
          </a:stretch>
        </p:blipFill>
        <p:spPr>
          <a:xfrm>
            <a:off x="318124" y="235887"/>
            <a:ext cx="4403778" cy="3674774"/>
          </a:xfrm>
          <a:prstGeom prst="rect">
            <a:avLst/>
          </a:prstGeom>
        </p:spPr>
      </p:pic>
      <p:sp>
        <p:nvSpPr>
          <p:cNvPr id="7" name="TextBox 6">
            <a:extLst>
              <a:ext uri="{FF2B5EF4-FFF2-40B4-BE49-F238E27FC236}">
                <a16:creationId xmlns:a16="http://schemas.microsoft.com/office/drawing/2014/main" id="{DE60895A-DC5C-BBF7-EB98-88D46DB7D9D8}"/>
              </a:ext>
            </a:extLst>
          </p:cNvPr>
          <p:cNvSpPr txBox="1"/>
          <p:nvPr/>
        </p:nvSpPr>
        <p:spPr>
          <a:xfrm>
            <a:off x="5004373" y="779336"/>
            <a:ext cx="14649554" cy="1446550"/>
          </a:xfrm>
          <a:prstGeom prst="rect">
            <a:avLst/>
          </a:prstGeom>
          <a:noFill/>
        </p:spPr>
        <p:txBody>
          <a:bodyPr wrap="square">
            <a:spAutoFit/>
          </a:bodyPr>
          <a:lstStyle/>
          <a:p>
            <a:r>
              <a:rPr lang="en-US" sz="4400" b="1" dirty="0"/>
              <a:t>Based on the factors in this table I think mirDeep-P2 is the optimum replacement for mirDeep2 when analyzing plants</a:t>
            </a:r>
          </a:p>
        </p:txBody>
      </p:sp>
    </p:spTree>
    <p:extLst>
      <p:ext uri="{BB962C8B-B14F-4D97-AF65-F5344CB8AC3E}">
        <p14:creationId xmlns:p14="http://schemas.microsoft.com/office/powerpoint/2010/main" val="369533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995FBDAF-5B87-8544-9EFB-C4967C6A13EF}"/>
              </a:ext>
            </a:extLst>
          </p:cNvPr>
          <p:cNvSpPr/>
          <p:nvPr/>
        </p:nvSpPr>
        <p:spPr>
          <a:xfrm>
            <a:off x="1118928" y="8207422"/>
            <a:ext cx="1344552" cy="720220"/>
          </a:xfrm>
          <a:prstGeom prst="rect">
            <a:avLst/>
          </a:prstGeom>
          <a:solidFill>
            <a:srgbClr val="A4C2F4"/>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Reads</a:t>
            </a:r>
            <a:endParaRPr sz="1600" b="1" dirty="0"/>
          </a:p>
        </p:txBody>
      </p:sp>
      <p:sp>
        <p:nvSpPr>
          <p:cNvPr id="5" name="Google Shape;55;p13">
            <a:extLst>
              <a:ext uri="{FF2B5EF4-FFF2-40B4-BE49-F238E27FC236}">
                <a16:creationId xmlns:a16="http://schemas.microsoft.com/office/drawing/2014/main" id="{A66371F3-E5FE-FC90-5DC5-5DA936AB50D1}"/>
              </a:ext>
            </a:extLst>
          </p:cNvPr>
          <p:cNvSpPr/>
          <p:nvPr/>
        </p:nvSpPr>
        <p:spPr>
          <a:xfrm>
            <a:off x="1049020" y="9426735"/>
            <a:ext cx="1515426"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Data QC (</a:t>
            </a:r>
            <a:r>
              <a:rPr lang="en" sz="1600" b="1" dirty="0" err="1"/>
              <a:t>FastQC</a:t>
            </a:r>
            <a:r>
              <a:rPr lang="en" sz="1600" b="1" dirty="0"/>
              <a:t> -&gt; </a:t>
            </a:r>
            <a:r>
              <a:rPr lang="en" sz="1600" b="1" dirty="0" err="1"/>
              <a:t>multiQC</a:t>
            </a:r>
            <a:r>
              <a:rPr lang="en" sz="1600" b="1" dirty="0"/>
              <a:t>)</a:t>
            </a:r>
            <a:endParaRPr sz="1600" b="1" dirty="0"/>
          </a:p>
        </p:txBody>
      </p:sp>
      <p:sp>
        <p:nvSpPr>
          <p:cNvPr id="6" name="Google Shape;56;p13">
            <a:extLst>
              <a:ext uri="{FF2B5EF4-FFF2-40B4-BE49-F238E27FC236}">
                <a16:creationId xmlns:a16="http://schemas.microsoft.com/office/drawing/2014/main" id="{25C70358-233C-C3A5-D40E-91C2AEB9FB70}"/>
              </a:ext>
            </a:extLst>
          </p:cNvPr>
          <p:cNvSpPr/>
          <p:nvPr/>
        </p:nvSpPr>
        <p:spPr>
          <a:xfrm>
            <a:off x="3182115" y="8138710"/>
            <a:ext cx="1831627"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Trim/Filter Raw Data (</a:t>
            </a:r>
            <a:r>
              <a:rPr lang="en" sz="1600" b="1" dirty="0" err="1"/>
              <a:t>TrimGalore</a:t>
            </a:r>
            <a:r>
              <a:rPr lang="en" sz="1600" b="1" dirty="0"/>
              <a:t>!)</a:t>
            </a:r>
            <a:endParaRPr sz="1600" b="1" dirty="0"/>
          </a:p>
        </p:txBody>
      </p:sp>
      <p:sp>
        <p:nvSpPr>
          <p:cNvPr id="7" name="Google Shape;59;p13">
            <a:extLst>
              <a:ext uri="{FF2B5EF4-FFF2-40B4-BE49-F238E27FC236}">
                <a16:creationId xmlns:a16="http://schemas.microsoft.com/office/drawing/2014/main" id="{D72DF7F9-E768-F103-3D9D-187DD2625B5E}"/>
              </a:ext>
            </a:extLst>
          </p:cNvPr>
          <p:cNvSpPr/>
          <p:nvPr/>
        </p:nvSpPr>
        <p:spPr>
          <a:xfrm>
            <a:off x="3360133" y="9426261"/>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Trimmed Data QC (</a:t>
            </a:r>
            <a:r>
              <a:rPr lang="en" sz="1600" b="1" dirty="0" err="1"/>
              <a:t>FastQC</a:t>
            </a:r>
            <a:r>
              <a:rPr lang="en" sz="1600" b="1" dirty="0"/>
              <a:t> -&gt; </a:t>
            </a:r>
            <a:r>
              <a:rPr lang="en" sz="1600" b="1" dirty="0" err="1"/>
              <a:t>MultiQC</a:t>
            </a:r>
            <a:r>
              <a:rPr lang="en" sz="1600" b="1" dirty="0"/>
              <a:t>)</a:t>
            </a:r>
            <a:endParaRPr sz="1600" b="1" dirty="0"/>
          </a:p>
        </p:txBody>
      </p:sp>
      <p:cxnSp>
        <p:nvCxnSpPr>
          <p:cNvPr id="8" name="Google Shape;80;p13">
            <a:extLst>
              <a:ext uri="{FF2B5EF4-FFF2-40B4-BE49-F238E27FC236}">
                <a16:creationId xmlns:a16="http://schemas.microsoft.com/office/drawing/2014/main" id="{F55A25F8-AFB3-024F-5AC7-B672FD855453}"/>
              </a:ext>
            </a:extLst>
          </p:cNvPr>
          <p:cNvCxnSpPr>
            <a:cxnSpLocks/>
          </p:cNvCxnSpPr>
          <p:nvPr/>
        </p:nvCxnSpPr>
        <p:spPr>
          <a:xfrm rot="10800000" flipV="1">
            <a:off x="1790678" y="8927645"/>
            <a:ext cx="529" cy="456313"/>
          </a:xfrm>
          <a:prstGeom prst="straightConnector1">
            <a:avLst/>
          </a:prstGeom>
          <a:noFill/>
          <a:ln w="9525" cap="flat" cmpd="sng">
            <a:solidFill>
              <a:schemeClr val="tx1"/>
            </a:solidFill>
            <a:prstDash val="solid"/>
            <a:round/>
            <a:headEnd type="none" w="med" len="med"/>
            <a:tailEnd type="triangle" w="med" len="med"/>
          </a:ln>
        </p:spPr>
      </p:cxnSp>
      <p:cxnSp>
        <p:nvCxnSpPr>
          <p:cNvPr id="9" name="Google Shape;82;p13">
            <a:extLst>
              <a:ext uri="{FF2B5EF4-FFF2-40B4-BE49-F238E27FC236}">
                <a16:creationId xmlns:a16="http://schemas.microsoft.com/office/drawing/2014/main" id="{38B867AF-ACDE-3E83-4727-15B357EB4834}"/>
              </a:ext>
            </a:extLst>
          </p:cNvPr>
          <p:cNvCxnSpPr>
            <a:cxnSpLocks/>
            <a:stCxn id="4" idx="3"/>
            <a:endCxn id="6" idx="1"/>
          </p:cNvCxnSpPr>
          <p:nvPr/>
        </p:nvCxnSpPr>
        <p:spPr>
          <a:xfrm>
            <a:off x="2463482" y="8567534"/>
            <a:ext cx="718633" cy="7659"/>
          </a:xfrm>
          <a:prstGeom prst="straightConnector1">
            <a:avLst/>
          </a:prstGeom>
          <a:noFill/>
          <a:ln w="9525" cap="flat" cmpd="sng">
            <a:solidFill>
              <a:schemeClr val="tx1"/>
            </a:solidFill>
            <a:prstDash val="solid"/>
            <a:round/>
            <a:headEnd type="none" w="med" len="med"/>
            <a:tailEnd type="triangle" w="med" len="med"/>
          </a:ln>
        </p:spPr>
      </p:cxnSp>
      <p:cxnSp>
        <p:nvCxnSpPr>
          <p:cNvPr id="10" name="Google Shape;80;p13">
            <a:extLst>
              <a:ext uri="{FF2B5EF4-FFF2-40B4-BE49-F238E27FC236}">
                <a16:creationId xmlns:a16="http://schemas.microsoft.com/office/drawing/2014/main" id="{9974DC89-6F17-5B95-0D51-B63BC7FBDEB3}"/>
              </a:ext>
            </a:extLst>
          </p:cNvPr>
          <p:cNvCxnSpPr>
            <a:cxnSpLocks/>
          </p:cNvCxnSpPr>
          <p:nvPr/>
        </p:nvCxnSpPr>
        <p:spPr>
          <a:xfrm flipH="1">
            <a:off x="4161495"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EDD95D26-853F-FDC6-6E9C-244FFCDBFCE6}"/>
              </a:ext>
            </a:extLst>
          </p:cNvPr>
          <p:cNvSpPr/>
          <p:nvPr/>
        </p:nvSpPr>
        <p:spPr>
          <a:xfrm>
            <a:off x="5690062" y="8138710"/>
            <a:ext cx="1618318"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 Reads (Bowtie2)</a:t>
            </a:r>
            <a:endParaRPr sz="1600" b="1" dirty="0"/>
          </a:p>
        </p:txBody>
      </p:sp>
      <p:sp>
        <p:nvSpPr>
          <p:cNvPr id="12" name="Google Shape;59;p13">
            <a:extLst>
              <a:ext uri="{FF2B5EF4-FFF2-40B4-BE49-F238E27FC236}">
                <a16:creationId xmlns:a16="http://schemas.microsoft.com/office/drawing/2014/main" id="{44631539-E1C9-BC50-C7E6-1BC7AE1358E8}"/>
              </a:ext>
            </a:extLst>
          </p:cNvPr>
          <p:cNvSpPr/>
          <p:nvPr/>
        </p:nvSpPr>
        <p:spPr>
          <a:xfrm>
            <a:off x="5693064" y="9426261"/>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Aligned Data QC (</a:t>
            </a:r>
            <a:r>
              <a:rPr lang="en" sz="1600" b="1" dirty="0" err="1"/>
              <a:t>MultiQC</a:t>
            </a:r>
            <a:r>
              <a:rPr lang="en" sz="1600" b="1" dirty="0"/>
              <a:t> of Logs)</a:t>
            </a:r>
            <a:endParaRPr sz="1600" b="1" dirty="0"/>
          </a:p>
        </p:txBody>
      </p:sp>
      <p:cxnSp>
        <p:nvCxnSpPr>
          <p:cNvPr id="13" name="Google Shape;82;p13">
            <a:extLst>
              <a:ext uri="{FF2B5EF4-FFF2-40B4-BE49-F238E27FC236}">
                <a16:creationId xmlns:a16="http://schemas.microsoft.com/office/drawing/2014/main" id="{CF33CD8F-7417-297E-624A-055B8E50CA09}"/>
              </a:ext>
            </a:extLst>
          </p:cNvPr>
          <p:cNvCxnSpPr>
            <a:cxnSpLocks/>
            <a:stCxn id="6" idx="3"/>
            <a:endCxn id="11" idx="1"/>
          </p:cNvCxnSpPr>
          <p:nvPr/>
        </p:nvCxnSpPr>
        <p:spPr>
          <a:xfrm>
            <a:off x="5013740" y="8575191"/>
            <a:ext cx="676322" cy="0"/>
          </a:xfrm>
          <a:prstGeom prst="straightConnector1">
            <a:avLst/>
          </a:prstGeom>
          <a:noFill/>
          <a:ln w="9525" cap="flat" cmpd="sng">
            <a:solidFill>
              <a:schemeClr val="tx1"/>
            </a:solidFill>
            <a:prstDash val="solid"/>
            <a:round/>
            <a:headEnd type="none" w="med" len="med"/>
            <a:tailEnd type="triangle" w="med" len="med"/>
          </a:ln>
        </p:spPr>
      </p:cxnSp>
      <p:cxnSp>
        <p:nvCxnSpPr>
          <p:cNvPr id="14" name="Google Shape;80;p13">
            <a:extLst>
              <a:ext uri="{FF2B5EF4-FFF2-40B4-BE49-F238E27FC236}">
                <a16:creationId xmlns:a16="http://schemas.microsoft.com/office/drawing/2014/main" id="{61F9001E-11D7-48D6-2E38-9D30AF59DDEB}"/>
              </a:ext>
            </a:extLst>
          </p:cNvPr>
          <p:cNvCxnSpPr>
            <a:cxnSpLocks/>
          </p:cNvCxnSpPr>
          <p:nvPr/>
        </p:nvCxnSpPr>
        <p:spPr>
          <a:xfrm flipH="1">
            <a:off x="6494426"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15" name="Google Shape;56;p13">
            <a:extLst>
              <a:ext uri="{FF2B5EF4-FFF2-40B4-BE49-F238E27FC236}">
                <a16:creationId xmlns:a16="http://schemas.microsoft.com/office/drawing/2014/main" id="{A498D162-95E4-B816-6158-5957C4004312}"/>
              </a:ext>
            </a:extLst>
          </p:cNvPr>
          <p:cNvSpPr/>
          <p:nvPr/>
        </p:nvSpPr>
        <p:spPr>
          <a:xfrm>
            <a:off x="5294886" y="6941310"/>
            <a:ext cx="268135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Bowtie2 Index (</a:t>
            </a:r>
            <a:r>
              <a:rPr lang="en" sz="1600" b="1" dirty="0" err="1"/>
              <a:t>ge</a:t>
            </a:r>
            <a:r>
              <a:rPr lang="en-US" sz="1600" b="1" dirty="0"/>
              <a:t>no</a:t>
            </a:r>
            <a:r>
              <a:rPr lang="en" sz="1600" b="1" dirty="0"/>
              <a:t>me &amp; </a:t>
            </a:r>
            <a:r>
              <a:rPr lang="en" sz="1600" b="1" dirty="0" err="1"/>
              <a:t>miRBase</a:t>
            </a:r>
            <a:r>
              <a:rPr lang="en" sz="1600" b="1" dirty="0"/>
              <a:t> mature)</a:t>
            </a:r>
            <a:endParaRPr sz="1600" b="1" dirty="0"/>
          </a:p>
        </p:txBody>
      </p:sp>
      <p:cxnSp>
        <p:nvCxnSpPr>
          <p:cNvPr id="16" name="Google Shape;80;p13">
            <a:extLst>
              <a:ext uri="{FF2B5EF4-FFF2-40B4-BE49-F238E27FC236}">
                <a16:creationId xmlns:a16="http://schemas.microsoft.com/office/drawing/2014/main" id="{6D8C2CC7-AC3A-755F-85B6-5021DEBAE557}"/>
              </a:ext>
            </a:extLst>
          </p:cNvPr>
          <p:cNvCxnSpPr>
            <a:cxnSpLocks/>
          </p:cNvCxnSpPr>
          <p:nvPr/>
        </p:nvCxnSpPr>
        <p:spPr>
          <a:xfrm flipH="1">
            <a:off x="6494426" y="7792330"/>
            <a:ext cx="2" cy="365316"/>
          </a:xfrm>
          <a:prstGeom prst="straightConnector1">
            <a:avLst/>
          </a:prstGeom>
          <a:noFill/>
          <a:ln w="9525" cap="flat" cmpd="sng">
            <a:solidFill>
              <a:schemeClr val="tx1"/>
            </a:solidFill>
            <a:prstDash val="solid"/>
            <a:round/>
            <a:headEnd type="none" w="med" len="med"/>
            <a:tailEnd type="triangle" w="med" len="med"/>
          </a:ln>
        </p:spPr>
      </p:cxnSp>
      <p:sp>
        <p:nvSpPr>
          <p:cNvPr id="17" name="Google Shape;56;p13">
            <a:extLst>
              <a:ext uri="{FF2B5EF4-FFF2-40B4-BE49-F238E27FC236}">
                <a16:creationId xmlns:a16="http://schemas.microsoft.com/office/drawing/2014/main" id="{1381E855-4E3B-EFF6-AF76-D4733F165847}"/>
              </a:ext>
            </a:extLst>
          </p:cNvPr>
          <p:cNvSpPr/>
          <p:nvPr/>
        </p:nvSpPr>
        <p:spPr>
          <a:xfrm>
            <a:off x="8462451" y="8138710"/>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a:t>
            </a:r>
            <a:r>
              <a:rPr lang="en" sz="1600" b="1" dirty="0" err="1"/>
              <a:t>samtools</a:t>
            </a:r>
            <a:r>
              <a:rPr lang="en" sz="1600" b="1" dirty="0"/>
              <a:t>)</a:t>
            </a:r>
            <a:endParaRPr sz="1600" b="1" dirty="0"/>
          </a:p>
        </p:txBody>
      </p:sp>
      <p:sp>
        <p:nvSpPr>
          <p:cNvPr id="18" name="Google Shape;59;p13">
            <a:extLst>
              <a:ext uri="{FF2B5EF4-FFF2-40B4-BE49-F238E27FC236}">
                <a16:creationId xmlns:a16="http://schemas.microsoft.com/office/drawing/2014/main" id="{C96469D7-05F7-5AB8-E781-D441CA9819BA}"/>
              </a:ext>
            </a:extLst>
          </p:cNvPr>
          <p:cNvSpPr/>
          <p:nvPr/>
        </p:nvSpPr>
        <p:spPr>
          <a:xfrm>
            <a:off x="8510589" y="9426261"/>
            <a:ext cx="1660160"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Data QC (</a:t>
            </a:r>
            <a:r>
              <a:rPr lang="en" sz="1600" b="1" dirty="0" err="1"/>
              <a:t>samtools</a:t>
            </a:r>
            <a:r>
              <a:rPr lang="en" sz="1600" b="1" dirty="0"/>
              <a:t> -&gt; </a:t>
            </a:r>
            <a:r>
              <a:rPr lang="en" sz="1600" b="1" dirty="0" err="1"/>
              <a:t>MultiQC</a:t>
            </a:r>
            <a:r>
              <a:rPr lang="en" sz="1600" b="1" dirty="0"/>
              <a:t>)</a:t>
            </a:r>
            <a:endParaRPr sz="1600" b="1" dirty="0"/>
          </a:p>
        </p:txBody>
      </p:sp>
      <p:cxnSp>
        <p:nvCxnSpPr>
          <p:cNvPr id="19" name="Google Shape;82;p13">
            <a:extLst>
              <a:ext uri="{FF2B5EF4-FFF2-40B4-BE49-F238E27FC236}">
                <a16:creationId xmlns:a16="http://schemas.microsoft.com/office/drawing/2014/main" id="{51399959-5510-EAD8-41FE-36BBFD7B848F}"/>
              </a:ext>
            </a:extLst>
          </p:cNvPr>
          <p:cNvCxnSpPr>
            <a:cxnSpLocks/>
            <a:stCxn id="11" idx="3"/>
            <a:endCxn id="17" idx="1"/>
          </p:cNvCxnSpPr>
          <p:nvPr/>
        </p:nvCxnSpPr>
        <p:spPr>
          <a:xfrm>
            <a:off x="7308380" y="8575193"/>
            <a:ext cx="1154071" cy="0"/>
          </a:xfrm>
          <a:prstGeom prst="straightConnector1">
            <a:avLst/>
          </a:prstGeom>
          <a:noFill/>
          <a:ln w="9525" cap="flat" cmpd="sng">
            <a:solidFill>
              <a:schemeClr val="tx1"/>
            </a:solidFill>
            <a:prstDash val="solid"/>
            <a:round/>
            <a:headEnd type="none" w="med" len="med"/>
            <a:tailEnd type="triangle" w="med" len="med"/>
          </a:ln>
        </p:spPr>
      </p:cxnSp>
      <p:cxnSp>
        <p:nvCxnSpPr>
          <p:cNvPr id="20" name="Google Shape;80;p13">
            <a:extLst>
              <a:ext uri="{FF2B5EF4-FFF2-40B4-BE49-F238E27FC236}">
                <a16:creationId xmlns:a16="http://schemas.microsoft.com/office/drawing/2014/main" id="{78EFA009-B31B-0B4F-3F7F-884F6984FBB9}"/>
              </a:ext>
            </a:extLst>
          </p:cNvPr>
          <p:cNvCxnSpPr>
            <a:cxnSpLocks/>
          </p:cNvCxnSpPr>
          <p:nvPr/>
        </p:nvCxnSpPr>
        <p:spPr>
          <a:xfrm flipH="1">
            <a:off x="9401170"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27" name="Google Shape;56;p13">
            <a:extLst>
              <a:ext uri="{FF2B5EF4-FFF2-40B4-BE49-F238E27FC236}">
                <a16:creationId xmlns:a16="http://schemas.microsoft.com/office/drawing/2014/main" id="{1F03DBEE-99CD-530C-EB3C-E8918D388997}"/>
              </a:ext>
            </a:extLst>
          </p:cNvPr>
          <p:cNvSpPr/>
          <p:nvPr/>
        </p:nvSpPr>
        <p:spPr>
          <a:xfrm>
            <a:off x="5830192" y="2135026"/>
            <a:ext cx="1618318" cy="1181382"/>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mirDeep2</a:t>
            </a:r>
          </a:p>
          <a:p>
            <a:pPr algn="ctr"/>
            <a:r>
              <a:rPr lang="en" sz="1600" b="1" dirty="0"/>
              <a:t>Aligns Reads </a:t>
            </a:r>
          </a:p>
          <a:p>
            <a:pPr algn="ctr"/>
            <a:r>
              <a:rPr lang="en" sz="1600" b="1" dirty="0" err="1"/>
              <a:t>mapper.pl</a:t>
            </a:r>
            <a:endParaRPr lang="en" sz="1600" b="1" dirty="0"/>
          </a:p>
          <a:p>
            <a:pPr algn="ctr"/>
            <a:r>
              <a:rPr lang="en" sz="1600" b="1" dirty="0"/>
              <a:t>(</a:t>
            </a:r>
            <a:r>
              <a:rPr lang="en" sz="1600" b="1" dirty="0" err="1"/>
              <a:t>BowtieBS</a:t>
            </a:r>
            <a:r>
              <a:rPr lang="en" sz="1600" b="1" dirty="0"/>
              <a:t>)</a:t>
            </a:r>
          </a:p>
        </p:txBody>
      </p:sp>
      <p:cxnSp>
        <p:nvCxnSpPr>
          <p:cNvPr id="28" name="Google Shape;80;p13">
            <a:extLst>
              <a:ext uri="{FF2B5EF4-FFF2-40B4-BE49-F238E27FC236}">
                <a16:creationId xmlns:a16="http://schemas.microsoft.com/office/drawing/2014/main" id="{237EF987-3001-8B6F-74C5-8C5DD3DC83FB}"/>
              </a:ext>
            </a:extLst>
          </p:cNvPr>
          <p:cNvCxnSpPr>
            <a:cxnSpLocks/>
            <a:stCxn id="6" idx="0"/>
            <a:endCxn id="30" idx="2"/>
          </p:cNvCxnSpPr>
          <p:nvPr/>
        </p:nvCxnSpPr>
        <p:spPr>
          <a:xfrm flipH="1" flipV="1">
            <a:off x="4084277" y="7412549"/>
            <a:ext cx="13650" cy="726161"/>
          </a:xfrm>
          <a:prstGeom prst="straightConnector1">
            <a:avLst/>
          </a:prstGeom>
          <a:noFill/>
          <a:ln w="9525" cap="flat" cmpd="sng">
            <a:solidFill>
              <a:schemeClr val="tx1"/>
            </a:solidFill>
            <a:prstDash val="solid"/>
            <a:round/>
            <a:headEnd type="none" w="med" len="med"/>
            <a:tailEnd type="triangle" w="med" len="med"/>
          </a:ln>
        </p:spPr>
      </p:cxnSp>
      <p:sp>
        <p:nvSpPr>
          <p:cNvPr id="30" name="Google Shape;56;p13">
            <a:extLst>
              <a:ext uri="{FF2B5EF4-FFF2-40B4-BE49-F238E27FC236}">
                <a16:creationId xmlns:a16="http://schemas.microsoft.com/office/drawing/2014/main" id="{D4A7B6E9-ED46-ED7E-7745-8540EF8F037C}"/>
              </a:ext>
            </a:extLst>
          </p:cNvPr>
          <p:cNvSpPr/>
          <p:nvPr/>
        </p:nvSpPr>
        <p:spPr>
          <a:xfrm>
            <a:off x="3275118" y="5876674"/>
            <a:ext cx="1618318" cy="153587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mirDeep2</a:t>
            </a:r>
          </a:p>
          <a:p>
            <a:pPr algn="ctr"/>
            <a:endParaRPr lang="en" sz="1600" b="1" dirty="0"/>
          </a:p>
          <a:p>
            <a:pPr algn="ctr"/>
            <a:r>
              <a:rPr lang="en" sz="1600" b="1" dirty="0"/>
              <a:t>Pearl</a:t>
            </a:r>
          </a:p>
          <a:p>
            <a:pPr algn="ctr"/>
            <a:r>
              <a:rPr lang="en" sz="1600" b="1" dirty="0"/>
              <a:t>Remove white </a:t>
            </a:r>
            <a:r>
              <a:rPr lang="en" sz="1600" b="1" dirty="0" err="1"/>
              <a:t>spaces.pl</a:t>
            </a:r>
            <a:endParaRPr lang="en" sz="1600" b="1" dirty="0"/>
          </a:p>
          <a:p>
            <a:pPr algn="ctr"/>
            <a:endParaRPr sz="1600" b="1" dirty="0"/>
          </a:p>
        </p:txBody>
      </p:sp>
      <p:sp>
        <p:nvSpPr>
          <p:cNvPr id="31" name="Google Shape;56;p13">
            <a:extLst>
              <a:ext uri="{FF2B5EF4-FFF2-40B4-BE49-F238E27FC236}">
                <a16:creationId xmlns:a16="http://schemas.microsoft.com/office/drawing/2014/main" id="{F1B74A60-5533-E52C-56D8-802E6482C895}"/>
              </a:ext>
            </a:extLst>
          </p:cNvPr>
          <p:cNvSpPr/>
          <p:nvPr/>
        </p:nvSpPr>
        <p:spPr>
          <a:xfrm>
            <a:off x="8462086" y="2274044"/>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(mirDeep2.pl)</a:t>
            </a:r>
            <a:endParaRPr sz="1600" b="1" dirty="0"/>
          </a:p>
        </p:txBody>
      </p:sp>
      <p:sp>
        <p:nvSpPr>
          <p:cNvPr id="32" name="Google Shape;56;p13">
            <a:extLst>
              <a:ext uri="{FF2B5EF4-FFF2-40B4-BE49-F238E27FC236}">
                <a16:creationId xmlns:a16="http://schemas.microsoft.com/office/drawing/2014/main" id="{8CB32B89-9339-0A3E-EC3D-CF4876AD515D}"/>
              </a:ext>
            </a:extLst>
          </p:cNvPr>
          <p:cNvSpPr/>
          <p:nvPr/>
        </p:nvSpPr>
        <p:spPr>
          <a:xfrm>
            <a:off x="11888197" y="2244319"/>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known Counts Table (R)</a:t>
            </a:r>
            <a:endParaRPr sz="1600" b="1" dirty="0"/>
          </a:p>
        </p:txBody>
      </p:sp>
      <p:sp>
        <p:nvSpPr>
          <p:cNvPr id="33" name="Google Shape;56;p13">
            <a:extLst>
              <a:ext uri="{FF2B5EF4-FFF2-40B4-BE49-F238E27FC236}">
                <a16:creationId xmlns:a16="http://schemas.microsoft.com/office/drawing/2014/main" id="{FE86D14F-412D-D4B4-02FF-F8F1E80FE2A7}"/>
              </a:ext>
            </a:extLst>
          </p:cNvPr>
          <p:cNvSpPr/>
          <p:nvPr/>
        </p:nvSpPr>
        <p:spPr>
          <a:xfrm>
            <a:off x="11799164" y="5272063"/>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Novel mir  Counts Table (R)</a:t>
            </a:r>
            <a:endParaRPr sz="1600" b="1" dirty="0"/>
          </a:p>
        </p:txBody>
      </p:sp>
      <p:cxnSp>
        <p:nvCxnSpPr>
          <p:cNvPr id="34" name="Google Shape;80;p13">
            <a:extLst>
              <a:ext uri="{FF2B5EF4-FFF2-40B4-BE49-F238E27FC236}">
                <a16:creationId xmlns:a16="http://schemas.microsoft.com/office/drawing/2014/main" id="{A6E457AC-96B7-0AB3-98C0-EB7DF04160EF}"/>
              </a:ext>
            </a:extLst>
          </p:cNvPr>
          <p:cNvCxnSpPr>
            <a:cxnSpLocks/>
            <a:stCxn id="30" idx="3"/>
            <a:endCxn id="27" idx="1"/>
          </p:cNvCxnSpPr>
          <p:nvPr/>
        </p:nvCxnSpPr>
        <p:spPr>
          <a:xfrm flipV="1">
            <a:off x="4893436" y="2725717"/>
            <a:ext cx="936756" cy="3918895"/>
          </a:xfrm>
          <a:prstGeom prst="straightConnector1">
            <a:avLst/>
          </a:prstGeom>
          <a:noFill/>
          <a:ln w="9525" cap="flat" cmpd="sng">
            <a:solidFill>
              <a:schemeClr val="tx1"/>
            </a:solidFill>
            <a:prstDash val="solid"/>
            <a:round/>
            <a:headEnd type="none" w="med" len="med"/>
            <a:tailEnd type="triangle" w="med" len="med"/>
          </a:ln>
        </p:spPr>
      </p:cxnSp>
      <p:cxnSp>
        <p:nvCxnSpPr>
          <p:cNvPr id="37" name="Google Shape;80;p13">
            <a:extLst>
              <a:ext uri="{FF2B5EF4-FFF2-40B4-BE49-F238E27FC236}">
                <a16:creationId xmlns:a16="http://schemas.microsoft.com/office/drawing/2014/main" id="{4D206221-4DEF-BDD4-51C1-A525B0DF0EE3}"/>
              </a:ext>
            </a:extLst>
          </p:cNvPr>
          <p:cNvCxnSpPr>
            <a:cxnSpLocks/>
            <a:stCxn id="27" idx="3"/>
            <a:endCxn id="31" idx="1"/>
          </p:cNvCxnSpPr>
          <p:nvPr/>
        </p:nvCxnSpPr>
        <p:spPr>
          <a:xfrm flipV="1">
            <a:off x="7448510" y="2710527"/>
            <a:ext cx="1013576" cy="15190"/>
          </a:xfrm>
          <a:prstGeom prst="straightConnector1">
            <a:avLst/>
          </a:prstGeom>
          <a:noFill/>
          <a:ln w="9525" cap="flat" cmpd="sng">
            <a:solidFill>
              <a:schemeClr val="tx1"/>
            </a:solidFill>
            <a:prstDash val="solid"/>
            <a:round/>
            <a:headEnd type="none" w="med" len="med"/>
            <a:tailEnd type="triangle" w="med" len="med"/>
          </a:ln>
        </p:spPr>
      </p:cxnSp>
      <p:sp>
        <p:nvSpPr>
          <p:cNvPr id="40" name="Google Shape;56;p13">
            <a:extLst>
              <a:ext uri="{FF2B5EF4-FFF2-40B4-BE49-F238E27FC236}">
                <a16:creationId xmlns:a16="http://schemas.microsoft.com/office/drawing/2014/main" id="{4EF16DC5-5410-EB8E-D4C6-2616020E914C}"/>
              </a:ext>
            </a:extLst>
          </p:cNvPr>
          <p:cNvSpPr/>
          <p:nvPr/>
        </p:nvSpPr>
        <p:spPr>
          <a:xfrm>
            <a:off x="946801" y="6165174"/>
            <a:ext cx="1831627" cy="872965"/>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Assess contamination</a:t>
            </a:r>
            <a:r>
              <a:rPr lang="en-US" sz="1600" b="1" dirty="0"/>
              <a:t>n</a:t>
            </a:r>
            <a:r>
              <a:rPr lang="en" sz="1600" b="1" dirty="0"/>
              <a:t> Karaken2</a:t>
            </a:r>
            <a:endParaRPr sz="1600" b="1" dirty="0"/>
          </a:p>
        </p:txBody>
      </p:sp>
      <p:cxnSp>
        <p:nvCxnSpPr>
          <p:cNvPr id="42" name="Google Shape;80;p13">
            <a:extLst>
              <a:ext uri="{FF2B5EF4-FFF2-40B4-BE49-F238E27FC236}">
                <a16:creationId xmlns:a16="http://schemas.microsoft.com/office/drawing/2014/main" id="{DDDA11FB-BAAE-D218-F32D-34D6F28A89ED}"/>
              </a:ext>
            </a:extLst>
          </p:cNvPr>
          <p:cNvCxnSpPr>
            <a:cxnSpLocks/>
            <a:stCxn id="4" idx="0"/>
          </p:cNvCxnSpPr>
          <p:nvPr/>
        </p:nvCxnSpPr>
        <p:spPr>
          <a:xfrm flipH="1" flipV="1">
            <a:off x="1790676" y="7118149"/>
            <a:ext cx="528" cy="1089275"/>
          </a:xfrm>
          <a:prstGeom prst="straightConnector1">
            <a:avLst/>
          </a:prstGeom>
          <a:noFill/>
          <a:ln w="9525" cap="flat" cmpd="sng">
            <a:solidFill>
              <a:schemeClr val="tx1"/>
            </a:solidFill>
            <a:prstDash val="solid"/>
            <a:round/>
            <a:headEnd type="none" w="med" len="med"/>
            <a:tailEnd type="triangle" w="med" len="med"/>
          </a:ln>
        </p:spPr>
      </p:cxnSp>
      <p:sp>
        <p:nvSpPr>
          <p:cNvPr id="44" name="Google Shape;56;p13">
            <a:extLst>
              <a:ext uri="{FF2B5EF4-FFF2-40B4-BE49-F238E27FC236}">
                <a16:creationId xmlns:a16="http://schemas.microsoft.com/office/drawing/2014/main" id="{283B3B07-E699-8FB6-FA08-EBE5E2C97925}"/>
              </a:ext>
            </a:extLst>
          </p:cNvPr>
          <p:cNvSpPr/>
          <p:nvPr/>
        </p:nvSpPr>
        <p:spPr>
          <a:xfrm>
            <a:off x="1118328" y="2144912"/>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MirBASE</a:t>
            </a:r>
            <a:endParaRPr sz="1600" b="1" dirty="0"/>
          </a:p>
        </p:txBody>
      </p:sp>
      <p:sp>
        <p:nvSpPr>
          <p:cNvPr id="45" name="Google Shape;56;p13">
            <a:extLst>
              <a:ext uri="{FF2B5EF4-FFF2-40B4-BE49-F238E27FC236}">
                <a16:creationId xmlns:a16="http://schemas.microsoft.com/office/drawing/2014/main" id="{B2D0841D-192B-CB38-117C-43B628EFFA9D}"/>
              </a:ext>
            </a:extLst>
          </p:cNvPr>
          <p:cNvSpPr/>
          <p:nvPr/>
        </p:nvSpPr>
        <p:spPr>
          <a:xfrm>
            <a:off x="3275118" y="1976003"/>
            <a:ext cx="1618318"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Get </a:t>
            </a:r>
            <a:r>
              <a:rPr lang="en" sz="1600" b="1" dirty="0" err="1"/>
              <a:t>mirBASE</a:t>
            </a:r>
            <a:r>
              <a:rPr lang="en" sz="1600" b="1" dirty="0"/>
              <a:t> reference files, </a:t>
            </a:r>
            <a:r>
              <a:rPr lang="en" sz="1600" b="1" dirty="0" err="1"/>
              <a:t>mirbase.pl</a:t>
            </a:r>
            <a:endParaRPr sz="1600" b="1" dirty="0"/>
          </a:p>
        </p:txBody>
      </p:sp>
      <p:cxnSp>
        <p:nvCxnSpPr>
          <p:cNvPr id="46" name="Google Shape;80;p13">
            <a:extLst>
              <a:ext uri="{FF2B5EF4-FFF2-40B4-BE49-F238E27FC236}">
                <a16:creationId xmlns:a16="http://schemas.microsoft.com/office/drawing/2014/main" id="{B8F82F79-938E-1AAC-AFB1-1DE857D50334}"/>
              </a:ext>
            </a:extLst>
          </p:cNvPr>
          <p:cNvCxnSpPr>
            <a:cxnSpLocks/>
            <a:stCxn id="44" idx="3"/>
            <a:endCxn id="45" idx="1"/>
          </p:cNvCxnSpPr>
          <p:nvPr/>
        </p:nvCxnSpPr>
        <p:spPr>
          <a:xfrm>
            <a:off x="2736646" y="2481040"/>
            <a:ext cx="538472" cy="0"/>
          </a:xfrm>
          <a:prstGeom prst="straightConnector1">
            <a:avLst/>
          </a:prstGeom>
          <a:noFill/>
          <a:ln w="9525" cap="flat" cmpd="sng">
            <a:solidFill>
              <a:schemeClr val="tx1"/>
            </a:solidFill>
            <a:prstDash val="solid"/>
            <a:round/>
            <a:headEnd type="none" w="med" len="med"/>
            <a:tailEnd type="triangle" w="med" len="med"/>
          </a:ln>
        </p:spPr>
      </p:cxnSp>
      <p:cxnSp>
        <p:nvCxnSpPr>
          <p:cNvPr id="49" name="Google Shape;80;p13">
            <a:extLst>
              <a:ext uri="{FF2B5EF4-FFF2-40B4-BE49-F238E27FC236}">
                <a16:creationId xmlns:a16="http://schemas.microsoft.com/office/drawing/2014/main" id="{5A38E485-489A-D4DF-13F3-03A390DDC74C}"/>
              </a:ext>
            </a:extLst>
          </p:cNvPr>
          <p:cNvCxnSpPr>
            <a:cxnSpLocks/>
            <a:endCxn id="30" idx="0"/>
          </p:cNvCxnSpPr>
          <p:nvPr/>
        </p:nvCxnSpPr>
        <p:spPr>
          <a:xfrm>
            <a:off x="4084277" y="5508745"/>
            <a:ext cx="0" cy="367929"/>
          </a:xfrm>
          <a:prstGeom prst="straightConnector1">
            <a:avLst/>
          </a:prstGeom>
          <a:noFill/>
          <a:ln w="9525" cap="flat" cmpd="sng">
            <a:solidFill>
              <a:schemeClr val="tx1"/>
            </a:solidFill>
            <a:prstDash val="solid"/>
            <a:round/>
            <a:headEnd type="none" w="med" len="med"/>
            <a:tailEnd type="triangle" w="med" len="med"/>
          </a:ln>
        </p:spPr>
      </p:cxnSp>
      <p:cxnSp>
        <p:nvCxnSpPr>
          <p:cNvPr id="58" name="Google Shape;80;p13">
            <a:extLst>
              <a:ext uri="{FF2B5EF4-FFF2-40B4-BE49-F238E27FC236}">
                <a16:creationId xmlns:a16="http://schemas.microsoft.com/office/drawing/2014/main" id="{A28F9783-3FDD-FB98-9335-86B953B9132C}"/>
              </a:ext>
            </a:extLst>
          </p:cNvPr>
          <p:cNvCxnSpPr>
            <a:cxnSpLocks/>
            <a:stCxn id="31" idx="3"/>
            <a:endCxn id="32" idx="1"/>
          </p:cNvCxnSpPr>
          <p:nvPr/>
        </p:nvCxnSpPr>
        <p:spPr>
          <a:xfrm flipV="1">
            <a:off x="10400066" y="2680802"/>
            <a:ext cx="1488131" cy="29725"/>
          </a:xfrm>
          <a:prstGeom prst="straightConnector1">
            <a:avLst/>
          </a:prstGeom>
          <a:noFill/>
          <a:ln w="9525" cap="flat" cmpd="sng">
            <a:solidFill>
              <a:schemeClr val="tx1"/>
            </a:solidFill>
            <a:prstDash val="sysDash"/>
            <a:round/>
            <a:headEnd type="none" w="med" len="med"/>
            <a:tailEnd type="triangle" w="med" len="med"/>
          </a:ln>
        </p:spPr>
      </p:cxnSp>
      <p:cxnSp>
        <p:nvCxnSpPr>
          <p:cNvPr id="67" name="Google Shape;80;p13">
            <a:extLst>
              <a:ext uri="{FF2B5EF4-FFF2-40B4-BE49-F238E27FC236}">
                <a16:creationId xmlns:a16="http://schemas.microsoft.com/office/drawing/2014/main" id="{C6F1E743-597A-4F13-402D-E6928338B69C}"/>
              </a:ext>
            </a:extLst>
          </p:cNvPr>
          <p:cNvCxnSpPr>
            <a:cxnSpLocks/>
            <a:stCxn id="141" idx="3"/>
            <a:endCxn id="33" idx="1"/>
          </p:cNvCxnSpPr>
          <p:nvPr/>
        </p:nvCxnSpPr>
        <p:spPr>
          <a:xfrm flipV="1">
            <a:off x="10707383" y="5708546"/>
            <a:ext cx="1091781" cy="8870"/>
          </a:xfrm>
          <a:prstGeom prst="straightConnector1">
            <a:avLst/>
          </a:prstGeom>
          <a:noFill/>
          <a:ln w="9525" cap="flat" cmpd="sng">
            <a:solidFill>
              <a:schemeClr val="tx1"/>
            </a:solidFill>
            <a:prstDash val="lgDashDot"/>
            <a:round/>
            <a:headEnd type="none" w="med" len="med"/>
            <a:tailEnd type="triangle" w="med" len="med"/>
          </a:ln>
        </p:spPr>
      </p:cxnSp>
      <p:sp>
        <p:nvSpPr>
          <p:cNvPr id="71" name="Google Shape;56;p13">
            <a:extLst>
              <a:ext uri="{FF2B5EF4-FFF2-40B4-BE49-F238E27FC236}">
                <a16:creationId xmlns:a16="http://schemas.microsoft.com/office/drawing/2014/main" id="{AE3FDDA7-6A9F-3878-1605-CD738D4968D8}"/>
              </a:ext>
            </a:extLst>
          </p:cNvPr>
          <p:cNvSpPr/>
          <p:nvPr/>
        </p:nvSpPr>
        <p:spPr>
          <a:xfrm>
            <a:off x="14386733" y="3812106"/>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Normalize Counts (DESeq2)</a:t>
            </a:r>
            <a:endParaRPr sz="1600" b="1" dirty="0"/>
          </a:p>
        </p:txBody>
      </p:sp>
      <p:cxnSp>
        <p:nvCxnSpPr>
          <p:cNvPr id="72" name="Google Shape;82;p13">
            <a:extLst>
              <a:ext uri="{FF2B5EF4-FFF2-40B4-BE49-F238E27FC236}">
                <a16:creationId xmlns:a16="http://schemas.microsoft.com/office/drawing/2014/main" id="{6CC4A47A-B0C4-0AC0-7CC3-FFC1E82B7244}"/>
              </a:ext>
            </a:extLst>
          </p:cNvPr>
          <p:cNvCxnSpPr>
            <a:cxnSpLocks/>
            <a:endCxn id="71" idx="1"/>
          </p:cNvCxnSpPr>
          <p:nvPr/>
        </p:nvCxnSpPr>
        <p:spPr>
          <a:xfrm>
            <a:off x="14063485" y="4248017"/>
            <a:ext cx="323248" cy="572"/>
          </a:xfrm>
          <a:prstGeom prst="straightConnector1">
            <a:avLst/>
          </a:prstGeom>
          <a:noFill/>
          <a:ln w="9525" cap="flat" cmpd="sng">
            <a:solidFill>
              <a:schemeClr val="tx1"/>
            </a:solidFill>
            <a:prstDash val="sysDash"/>
            <a:round/>
            <a:headEnd type="none" w="med" len="med"/>
            <a:tailEnd type="triangle" w="med" len="med"/>
          </a:ln>
        </p:spPr>
      </p:cxnSp>
      <p:cxnSp>
        <p:nvCxnSpPr>
          <p:cNvPr id="76" name="Google Shape;82;p13">
            <a:extLst>
              <a:ext uri="{FF2B5EF4-FFF2-40B4-BE49-F238E27FC236}">
                <a16:creationId xmlns:a16="http://schemas.microsoft.com/office/drawing/2014/main" id="{7CD12CBC-7ACE-00B1-9F0D-218DEA74CBCE}"/>
              </a:ext>
            </a:extLst>
          </p:cNvPr>
          <p:cNvCxnSpPr>
            <a:cxnSpLocks/>
            <a:endCxn id="2" idx="2"/>
          </p:cNvCxnSpPr>
          <p:nvPr/>
        </p:nvCxnSpPr>
        <p:spPr>
          <a:xfrm flipV="1">
            <a:off x="12857187" y="4646685"/>
            <a:ext cx="404490" cy="600663"/>
          </a:xfrm>
          <a:prstGeom prst="straightConnector1">
            <a:avLst/>
          </a:prstGeom>
          <a:noFill/>
          <a:ln w="9525" cap="flat" cmpd="sng">
            <a:solidFill>
              <a:schemeClr val="tx1"/>
            </a:solidFill>
            <a:prstDash val="lgDashDot"/>
            <a:round/>
            <a:headEnd type="none" w="med" len="med"/>
            <a:tailEnd type="triangle" w="med" len="med"/>
          </a:ln>
        </p:spPr>
      </p:cxnSp>
      <p:sp>
        <p:nvSpPr>
          <p:cNvPr id="79" name="Google Shape;56;p13">
            <a:extLst>
              <a:ext uri="{FF2B5EF4-FFF2-40B4-BE49-F238E27FC236}">
                <a16:creationId xmlns:a16="http://schemas.microsoft.com/office/drawing/2014/main" id="{C9BCE5F6-3FD7-58FB-EC0A-4B6779810CF2}"/>
              </a:ext>
            </a:extLst>
          </p:cNvPr>
          <p:cNvSpPr/>
          <p:nvPr/>
        </p:nvSpPr>
        <p:spPr>
          <a:xfrm>
            <a:off x="18056484" y="3819489"/>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multi-mir</a:t>
            </a:r>
          </a:p>
          <a:p>
            <a:pPr algn="ctr"/>
            <a:r>
              <a:rPr lang="en" sz="1600" b="1" dirty="0"/>
              <a:t>Target database extraction</a:t>
            </a:r>
            <a:endParaRPr sz="1600" b="1" dirty="0"/>
          </a:p>
        </p:txBody>
      </p:sp>
      <p:sp>
        <p:nvSpPr>
          <p:cNvPr id="80" name="Google Shape;56;p13">
            <a:extLst>
              <a:ext uri="{FF2B5EF4-FFF2-40B4-BE49-F238E27FC236}">
                <a16:creationId xmlns:a16="http://schemas.microsoft.com/office/drawing/2014/main" id="{9537EBE1-6C3D-14E2-2827-8F37A3231759}"/>
              </a:ext>
            </a:extLst>
          </p:cNvPr>
          <p:cNvSpPr/>
          <p:nvPr/>
        </p:nvSpPr>
        <p:spPr>
          <a:xfrm>
            <a:off x="18082865" y="1359682"/>
            <a:ext cx="1525390" cy="115593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TargetScan</a:t>
            </a:r>
            <a:endParaRPr lang="en-US" sz="1600" b="1" dirty="0"/>
          </a:p>
          <a:p>
            <a:pPr algn="ctr"/>
            <a:r>
              <a:rPr lang="en-US" sz="1600" b="1" dirty="0"/>
              <a:t>Novel mir target </a:t>
            </a:r>
            <a:r>
              <a:rPr lang="en" sz="1600" b="1" dirty="0"/>
              <a:t>prediction</a:t>
            </a:r>
            <a:endParaRPr sz="1600" b="1" dirty="0"/>
          </a:p>
        </p:txBody>
      </p:sp>
      <p:cxnSp>
        <p:nvCxnSpPr>
          <p:cNvPr id="84" name="Google Shape;82;p13">
            <a:extLst>
              <a:ext uri="{FF2B5EF4-FFF2-40B4-BE49-F238E27FC236}">
                <a16:creationId xmlns:a16="http://schemas.microsoft.com/office/drawing/2014/main" id="{3D3270FE-08CA-9B36-BB1D-C184AA1E416A}"/>
              </a:ext>
            </a:extLst>
          </p:cNvPr>
          <p:cNvCxnSpPr>
            <a:cxnSpLocks/>
            <a:stCxn id="71" idx="3"/>
            <a:endCxn id="100" idx="1"/>
          </p:cNvCxnSpPr>
          <p:nvPr/>
        </p:nvCxnSpPr>
        <p:spPr>
          <a:xfrm flipV="1">
            <a:off x="15912125" y="4248588"/>
            <a:ext cx="269881" cy="1"/>
          </a:xfrm>
          <a:prstGeom prst="straightConnector1">
            <a:avLst/>
          </a:prstGeom>
          <a:noFill/>
          <a:ln w="9525" cap="flat" cmpd="sng">
            <a:solidFill>
              <a:schemeClr val="tx1"/>
            </a:solidFill>
            <a:prstDash val="sysDash"/>
            <a:round/>
            <a:headEnd type="none" w="med" len="med"/>
            <a:tailEnd type="triangle" w="med" len="med"/>
          </a:ln>
        </p:spPr>
      </p:cxnSp>
      <p:sp>
        <p:nvSpPr>
          <p:cNvPr id="87" name="Google Shape;56;p13">
            <a:extLst>
              <a:ext uri="{FF2B5EF4-FFF2-40B4-BE49-F238E27FC236}">
                <a16:creationId xmlns:a16="http://schemas.microsoft.com/office/drawing/2014/main" id="{29FF89B6-390C-62EF-20FE-3C196835C9F9}"/>
              </a:ext>
            </a:extLst>
          </p:cNvPr>
          <p:cNvSpPr/>
          <p:nvPr/>
        </p:nvSpPr>
        <p:spPr>
          <a:xfrm>
            <a:off x="5841078" y="5144631"/>
            <a:ext cx="1618318" cy="115593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mirDeep-P2</a:t>
            </a:r>
          </a:p>
          <a:p>
            <a:pPr algn="ctr"/>
            <a:r>
              <a:rPr lang="en" sz="1600" b="1" dirty="0"/>
              <a:t>Aligns Reads </a:t>
            </a:r>
          </a:p>
          <a:p>
            <a:pPr algn="ctr"/>
            <a:r>
              <a:rPr lang="en" sz="1600" b="1" dirty="0" err="1"/>
              <a:t>mapper.pl</a:t>
            </a:r>
            <a:endParaRPr lang="en" sz="1600" b="1" dirty="0"/>
          </a:p>
          <a:p>
            <a:pPr algn="ctr"/>
            <a:r>
              <a:rPr lang="en" sz="1600" b="1" dirty="0"/>
              <a:t>(</a:t>
            </a:r>
            <a:r>
              <a:rPr lang="en" sz="1600" b="1" dirty="0" err="1"/>
              <a:t>BowtieBS</a:t>
            </a:r>
            <a:r>
              <a:rPr lang="en" sz="1600" b="1" dirty="0"/>
              <a:t>)</a:t>
            </a:r>
          </a:p>
        </p:txBody>
      </p:sp>
      <p:cxnSp>
        <p:nvCxnSpPr>
          <p:cNvPr id="95" name="Google Shape;80;p13">
            <a:extLst>
              <a:ext uri="{FF2B5EF4-FFF2-40B4-BE49-F238E27FC236}">
                <a16:creationId xmlns:a16="http://schemas.microsoft.com/office/drawing/2014/main" id="{F5EB8CFE-9915-004E-21AF-0AC3568A598F}"/>
              </a:ext>
            </a:extLst>
          </p:cNvPr>
          <p:cNvCxnSpPr>
            <a:cxnSpLocks/>
            <a:stCxn id="30" idx="3"/>
            <a:endCxn id="87" idx="1"/>
          </p:cNvCxnSpPr>
          <p:nvPr/>
        </p:nvCxnSpPr>
        <p:spPr>
          <a:xfrm flipV="1">
            <a:off x="4893436" y="5722599"/>
            <a:ext cx="947642" cy="922013"/>
          </a:xfrm>
          <a:prstGeom prst="straightConnector1">
            <a:avLst/>
          </a:prstGeom>
          <a:noFill/>
          <a:ln w="9525" cap="flat" cmpd="sng">
            <a:solidFill>
              <a:schemeClr val="tx1"/>
            </a:solidFill>
            <a:prstDash val="solid"/>
            <a:round/>
            <a:headEnd type="none" w="med" len="med"/>
            <a:tailEnd type="triangle" w="med" len="med"/>
          </a:ln>
        </p:spPr>
      </p:cxnSp>
      <p:sp>
        <p:nvSpPr>
          <p:cNvPr id="100" name="Google Shape;56;p13">
            <a:extLst>
              <a:ext uri="{FF2B5EF4-FFF2-40B4-BE49-F238E27FC236}">
                <a16:creationId xmlns:a16="http://schemas.microsoft.com/office/drawing/2014/main" id="{8ACB3191-90D0-4532-195E-888F54F6FAB2}"/>
              </a:ext>
            </a:extLst>
          </p:cNvPr>
          <p:cNvSpPr/>
          <p:nvPr/>
        </p:nvSpPr>
        <p:spPr>
          <a:xfrm>
            <a:off x="16182004" y="3812105"/>
            <a:ext cx="160353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Differential Expression (DESeq2)</a:t>
            </a:r>
            <a:endParaRPr sz="1600" b="1" dirty="0"/>
          </a:p>
        </p:txBody>
      </p:sp>
      <p:cxnSp>
        <p:nvCxnSpPr>
          <p:cNvPr id="104" name="Google Shape;82;p13">
            <a:extLst>
              <a:ext uri="{FF2B5EF4-FFF2-40B4-BE49-F238E27FC236}">
                <a16:creationId xmlns:a16="http://schemas.microsoft.com/office/drawing/2014/main" id="{30C20765-4A14-CB18-C5B8-D8E054F30B81}"/>
              </a:ext>
            </a:extLst>
          </p:cNvPr>
          <p:cNvCxnSpPr>
            <a:cxnSpLocks/>
            <a:endCxn id="80" idx="1"/>
          </p:cNvCxnSpPr>
          <p:nvPr/>
        </p:nvCxnSpPr>
        <p:spPr>
          <a:xfrm flipV="1">
            <a:off x="11451771" y="1937650"/>
            <a:ext cx="6631094" cy="38353"/>
          </a:xfrm>
          <a:prstGeom prst="straightConnector1">
            <a:avLst/>
          </a:prstGeom>
          <a:noFill/>
          <a:ln w="9525" cap="flat" cmpd="sng">
            <a:solidFill>
              <a:schemeClr val="tx1"/>
            </a:solidFill>
            <a:prstDash val="sysDash"/>
            <a:round/>
            <a:headEnd type="none" w="med" len="med"/>
            <a:tailEnd type="triangle" w="med" len="med"/>
          </a:ln>
        </p:spPr>
      </p:cxnSp>
      <p:cxnSp>
        <p:nvCxnSpPr>
          <p:cNvPr id="109" name="Google Shape;82;p13">
            <a:extLst>
              <a:ext uri="{FF2B5EF4-FFF2-40B4-BE49-F238E27FC236}">
                <a16:creationId xmlns:a16="http://schemas.microsoft.com/office/drawing/2014/main" id="{D61DCEE3-2DFA-3A29-7DC5-DAAF77AF73F4}"/>
              </a:ext>
            </a:extLst>
          </p:cNvPr>
          <p:cNvCxnSpPr>
            <a:cxnSpLocks/>
            <a:stCxn id="100" idx="3"/>
            <a:endCxn id="79" idx="1"/>
          </p:cNvCxnSpPr>
          <p:nvPr/>
        </p:nvCxnSpPr>
        <p:spPr>
          <a:xfrm>
            <a:off x="17785540" y="4248586"/>
            <a:ext cx="270944" cy="7384"/>
          </a:xfrm>
          <a:prstGeom prst="straightConnector1">
            <a:avLst/>
          </a:prstGeom>
          <a:noFill/>
          <a:ln w="9525" cap="flat" cmpd="sng">
            <a:solidFill>
              <a:schemeClr val="tx1"/>
            </a:solidFill>
            <a:prstDash val="sysDash"/>
            <a:round/>
            <a:headEnd type="none" w="med" len="med"/>
            <a:tailEnd type="triangle" w="med" len="med"/>
          </a:ln>
        </p:spPr>
      </p:cxnSp>
      <p:cxnSp>
        <p:nvCxnSpPr>
          <p:cNvPr id="132" name="Google Shape;80;p13">
            <a:extLst>
              <a:ext uri="{FF2B5EF4-FFF2-40B4-BE49-F238E27FC236}">
                <a16:creationId xmlns:a16="http://schemas.microsoft.com/office/drawing/2014/main" id="{27FC926A-BED3-275C-84A9-BD2A65B99A9B}"/>
              </a:ext>
            </a:extLst>
          </p:cNvPr>
          <p:cNvCxnSpPr>
            <a:cxnSpLocks/>
            <a:stCxn id="87" idx="3"/>
            <a:endCxn id="141" idx="1"/>
          </p:cNvCxnSpPr>
          <p:nvPr/>
        </p:nvCxnSpPr>
        <p:spPr>
          <a:xfrm flipV="1">
            <a:off x="7459396" y="5717416"/>
            <a:ext cx="472182" cy="5183"/>
          </a:xfrm>
          <a:prstGeom prst="straightConnector1">
            <a:avLst/>
          </a:prstGeom>
          <a:noFill/>
          <a:ln w="9525" cap="flat" cmpd="sng">
            <a:solidFill>
              <a:schemeClr val="tx1"/>
            </a:solidFill>
            <a:prstDash val="solid"/>
            <a:round/>
            <a:headEnd type="none" w="med" len="med"/>
            <a:tailEnd type="triangle" w="med" len="med"/>
          </a:ln>
        </p:spPr>
      </p:cxnSp>
      <p:sp>
        <p:nvSpPr>
          <p:cNvPr id="135" name="Google Shape;56;p13">
            <a:extLst>
              <a:ext uri="{FF2B5EF4-FFF2-40B4-BE49-F238E27FC236}">
                <a16:creationId xmlns:a16="http://schemas.microsoft.com/office/drawing/2014/main" id="{C6C1CB30-0A58-F101-64EE-F165C7D89397}"/>
              </a:ext>
            </a:extLst>
          </p:cNvPr>
          <p:cNvSpPr/>
          <p:nvPr/>
        </p:nvSpPr>
        <p:spPr>
          <a:xfrm>
            <a:off x="3054880" y="4498672"/>
            <a:ext cx="1831627"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Species specific </a:t>
            </a:r>
            <a:r>
              <a:rPr lang="en" sz="1600" b="1" dirty="0" err="1"/>
              <a:t>extract_miRNA.pl</a:t>
            </a:r>
            <a:r>
              <a:rPr lang="en" sz="1600" b="1" dirty="0"/>
              <a:t> </a:t>
            </a:r>
            <a:endParaRPr sz="1600" b="1" dirty="0"/>
          </a:p>
        </p:txBody>
      </p:sp>
      <p:sp>
        <p:nvSpPr>
          <p:cNvPr id="136" name="Rectangle 135">
            <a:extLst>
              <a:ext uri="{FF2B5EF4-FFF2-40B4-BE49-F238E27FC236}">
                <a16:creationId xmlns:a16="http://schemas.microsoft.com/office/drawing/2014/main" id="{034BC3FC-24A6-2530-65FC-3B9EA67E2952}"/>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Summary pipeline V2 mirDeep2</a:t>
            </a:r>
          </a:p>
        </p:txBody>
      </p:sp>
      <p:sp>
        <p:nvSpPr>
          <p:cNvPr id="141" name="Google Shape;56;p13">
            <a:extLst>
              <a:ext uri="{FF2B5EF4-FFF2-40B4-BE49-F238E27FC236}">
                <a16:creationId xmlns:a16="http://schemas.microsoft.com/office/drawing/2014/main" id="{BA17F433-AE38-B850-6C04-1E0495272C99}"/>
              </a:ext>
            </a:extLst>
          </p:cNvPr>
          <p:cNvSpPr/>
          <p:nvPr/>
        </p:nvSpPr>
        <p:spPr>
          <a:xfrm>
            <a:off x="7931578" y="5280933"/>
            <a:ext cx="2775805"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(dicot_specific_mirDeep2.pl)</a:t>
            </a:r>
            <a:endParaRPr sz="1600" b="1" dirty="0"/>
          </a:p>
        </p:txBody>
      </p:sp>
      <p:cxnSp>
        <p:nvCxnSpPr>
          <p:cNvPr id="152" name="Google Shape;80;p13">
            <a:extLst>
              <a:ext uri="{FF2B5EF4-FFF2-40B4-BE49-F238E27FC236}">
                <a16:creationId xmlns:a16="http://schemas.microsoft.com/office/drawing/2014/main" id="{2C2CDBEF-0417-45B9-3CC2-B93E33252D1B}"/>
              </a:ext>
            </a:extLst>
          </p:cNvPr>
          <p:cNvCxnSpPr>
            <a:cxnSpLocks/>
            <a:stCxn id="141" idx="3"/>
            <a:endCxn id="32" idx="2"/>
          </p:cNvCxnSpPr>
          <p:nvPr/>
        </p:nvCxnSpPr>
        <p:spPr>
          <a:xfrm flipV="1">
            <a:off x="10707383" y="3117284"/>
            <a:ext cx="2149804" cy="2600132"/>
          </a:xfrm>
          <a:prstGeom prst="straightConnector1">
            <a:avLst/>
          </a:prstGeom>
          <a:noFill/>
          <a:ln w="9525" cap="flat" cmpd="sng">
            <a:solidFill>
              <a:schemeClr val="tx1"/>
            </a:solidFill>
            <a:prstDash val="sysDot"/>
            <a:round/>
            <a:headEnd type="none" w="med" len="med"/>
            <a:tailEnd type="triangle" w="med" len="med"/>
          </a:ln>
        </p:spPr>
      </p:cxnSp>
      <p:cxnSp>
        <p:nvCxnSpPr>
          <p:cNvPr id="156" name="Google Shape;80;p13">
            <a:extLst>
              <a:ext uri="{FF2B5EF4-FFF2-40B4-BE49-F238E27FC236}">
                <a16:creationId xmlns:a16="http://schemas.microsoft.com/office/drawing/2014/main" id="{D5896A07-9CC8-6E23-8674-49586E9955F9}"/>
              </a:ext>
            </a:extLst>
          </p:cNvPr>
          <p:cNvCxnSpPr>
            <a:cxnSpLocks/>
            <a:stCxn id="31" idx="3"/>
            <a:endCxn id="33" idx="0"/>
          </p:cNvCxnSpPr>
          <p:nvPr/>
        </p:nvCxnSpPr>
        <p:spPr>
          <a:xfrm>
            <a:off x="10400066" y="2710527"/>
            <a:ext cx="2368088" cy="2561536"/>
          </a:xfrm>
          <a:prstGeom prst="straightConnector1">
            <a:avLst/>
          </a:prstGeom>
          <a:noFill/>
          <a:ln w="9525" cap="flat" cmpd="dbl">
            <a:solidFill>
              <a:schemeClr val="tx1"/>
            </a:solidFill>
            <a:prstDash val="lgDashDot"/>
            <a:round/>
            <a:headEnd type="none" w="med" len="med"/>
            <a:tailEnd type="triangle" w="med" len="med"/>
          </a:ln>
        </p:spPr>
      </p:cxnSp>
      <p:sp>
        <p:nvSpPr>
          <p:cNvPr id="179" name="Google Shape;56;p13">
            <a:extLst>
              <a:ext uri="{FF2B5EF4-FFF2-40B4-BE49-F238E27FC236}">
                <a16:creationId xmlns:a16="http://schemas.microsoft.com/office/drawing/2014/main" id="{745DBC03-BBDD-888A-C7B4-FC7AF081B758}"/>
              </a:ext>
            </a:extLst>
          </p:cNvPr>
          <p:cNvSpPr/>
          <p:nvPr/>
        </p:nvSpPr>
        <p:spPr>
          <a:xfrm>
            <a:off x="17801687" y="6203253"/>
            <a:ext cx="1525390" cy="1573480"/>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PTarPmiR</a:t>
            </a:r>
            <a:endParaRPr lang="en-US" sz="1600" b="1" dirty="0"/>
          </a:p>
          <a:p>
            <a:pPr algn="ctr"/>
            <a:r>
              <a:rPr lang="en-US" sz="1600" b="1" dirty="0"/>
              <a:t>Plant novel</a:t>
            </a:r>
          </a:p>
          <a:p>
            <a:pPr algn="ctr"/>
            <a:r>
              <a:rPr lang="en-US" sz="1600" b="1" dirty="0"/>
              <a:t>mir target </a:t>
            </a:r>
            <a:r>
              <a:rPr lang="en" sz="1600" b="1" dirty="0"/>
              <a:t>prediction</a:t>
            </a:r>
            <a:endParaRPr sz="1600" b="1" dirty="0"/>
          </a:p>
        </p:txBody>
      </p:sp>
      <p:sp>
        <p:nvSpPr>
          <p:cNvPr id="180" name="Rectangle 179">
            <a:extLst>
              <a:ext uri="{FF2B5EF4-FFF2-40B4-BE49-F238E27FC236}">
                <a16:creationId xmlns:a16="http://schemas.microsoft.com/office/drawing/2014/main" id="{B9BB2607-CBC2-3D1C-F748-3F2B75BF5FF3}"/>
              </a:ext>
            </a:extLst>
          </p:cNvPr>
          <p:cNvSpPr/>
          <p:nvPr/>
        </p:nvSpPr>
        <p:spPr>
          <a:xfrm>
            <a:off x="17578295" y="6071324"/>
            <a:ext cx="1937980" cy="1848778"/>
          </a:xfrm>
          <a:custGeom>
            <a:avLst/>
            <a:gdLst>
              <a:gd name="connsiteX0" fmla="*/ 0 w 1937980"/>
              <a:gd name="connsiteY0" fmla="*/ 0 h 1848778"/>
              <a:gd name="connsiteX1" fmla="*/ 465115 w 1937980"/>
              <a:gd name="connsiteY1" fmla="*/ 0 h 1848778"/>
              <a:gd name="connsiteX2" fmla="*/ 891471 w 1937980"/>
              <a:gd name="connsiteY2" fmla="*/ 0 h 1848778"/>
              <a:gd name="connsiteX3" fmla="*/ 1414725 w 1937980"/>
              <a:gd name="connsiteY3" fmla="*/ 0 h 1848778"/>
              <a:gd name="connsiteX4" fmla="*/ 1937980 w 1937980"/>
              <a:gd name="connsiteY4" fmla="*/ 0 h 1848778"/>
              <a:gd name="connsiteX5" fmla="*/ 1937980 w 1937980"/>
              <a:gd name="connsiteY5" fmla="*/ 443707 h 1848778"/>
              <a:gd name="connsiteX6" fmla="*/ 1937980 w 1937980"/>
              <a:gd name="connsiteY6" fmla="*/ 868926 h 1848778"/>
              <a:gd name="connsiteX7" fmla="*/ 1937980 w 1937980"/>
              <a:gd name="connsiteY7" fmla="*/ 1331120 h 1848778"/>
              <a:gd name="connsiteX8" fmla="*/ 1937980 w 1937980"/>
              <a:gd name="connsiteY8" fmla="*/ 1848778 h 1848778"/>
              <a:gd name="connsiteX9" fmla="*/ 1492245 w 1937980"/>
              <a:gd name="connsiteY9" fmla="*/ 1848778 h 1848778"/>
              <a:gd name="connsiteX10" fmla="*/ 1007750 w 1937980"/>
              <a:gd name="connsiteY10" fmla="*/ 1848778 h 1848778"/>
              <a:gd name="connsiteX11" fmla="*/ 523255 w 1937980"/>
              <a:gd name="connsiteY11" fmla="*/ 1848778 h 1848778"/>
              <a:gd name="connsiteX12" fmla="*/ 0 w 1937980"/>
              <a:gd name="connsiteY12" fmla="*/ 1848778 h 1848778"/>
              <a:gd name="connsiteX13" fmla="*/ 0 w 1937980"/>
              <a:gd name="connsiteY13" fmla="*/ 1349608 h 1848778"/>
              <a:gd name="connsiteX14" fmla="*/ 0 w 1937980"/>
              <a:gd name="connsiteY14" fmla="*/ 850438 h 1848778"/>
              <a:gd name="connsiteX15" fmla="*/ 0 w 1937980"/>
              <a:gd name="connsiteY15" fmla="*/ 0 h 184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7980" h="1848778" extrusionOk="0">
                <a:moveTo>
                  <a:pt x="0" y="0"/>
                </a:moveTo>
                <a:cubicBezTo>
                  <a:pt x="115227" y="-29072"/>
                  <a:pt x="245841" y="34329"/>
                  <a:pt x="465115" y="0"/>
                </a:cubicBezTo>
                <a:cubicBezTo>
                  <a:pt x="684390" y="-34329"/>
                  <a:pt x="777049" y="22553"/>
                  <a:pt x="891471" y="0"/>
                </a:cubicBezTo>
                <a:cubicBezTo>
                  <a:pt x="1005893" y="-22553"/>
                  <a:pt x="1183821" y="4748"/>
                  <a:pt x="1414725" y="0"/>
                </a:cubicBezTo>
                <a:cubicBezTo>
                  <a:pt x="1645629" y="-4748"/>
                  <a:pt x="1800116" y="15411"/>
                  <a:pt x="1937980" y="0"/>
                </a:cubicBezTo>
                <a:cubicBezTo>
                  <a:pt x="1982898" y="89445"/>
                  <a:pt x="1915288" y="256603"/>
                  <a:pt x="1937980" y="443707"/>
                </a:cubicBezTo>
                <a:cubicBezTo>
                  <a:pt x="1960672" y="630811"/>
                  <a:pt x="1909110" y="745175"/>
                  <a:pt x="1937980" y="868926"/>
                </a:cubicBezTo>
                <a:cubicBezTo>
                  <a:pt x="1966850" y="992677"/>
                  <a:pt x="1902409" y="1204424"/>
                  <a:pt x="1937980" y="1331120"/>
                </a:cubicBezTo>
                <a:cubicBezTo>
                  <a:pt x="1973551" y="1457816"/>
                  <a:pt x="1885651" y="1718263"/>
                  <a:pt x="1937980" y="1848778"/>
                </a:cubicBezTo>
                <a:cubicBezTo>
                  <a:pt x="1791329" y="1851483"/>
                  <a:pt x="1625543" y="1805494"/>
                  <a:pt x="1492245" y="1848778"/>
                </a:cubicBezTo>
                <a:cubicBezTo>
                  <a:pt x="1358948" y="1892062"/>
                  <a:pt x="1203382" y="1793842"/>
                  <a:pt x="1007750" y="1848778"/>
                </a:cubicBezTo>
                <a:cubicBezTo>
                  <a:pt x="812118" y="1903714"/>
                  <a:pt x="749910" y="1845391"/>
                  <a:pt x="523255" y="1848778"/>
                </a:cubicBezTo>
                <a:cubicBezTo>
                  <a:pt x="296601" y="1852165"/>
                  <a:pt x="256667" y="1803890"/>
                  <a:pt x="0" y="1848778"/>
                </a:cubicBezTo>
                <a:cubicBezTo>
                  <a:pt x="-46173" y="1729015"/>
                  <a:pt x="12286" y="1527410"/>
                  <a:pt x="0" y="1349608"/>
                </a:cubicBezTo>
                <a:cubicBezTo>
                  <a:pt x="-12286" y="1171806"/>
                  <a:pt x="54238" y="994756"/>
                  <a:pt x="0" y="850438"/>
                </a:cubicBezTo>
                <a:cubicBezTo>
                  <a:pt x="-54238" y="706120"/>
                  <a:pt x="84022" y="199803"/>
                  <a:pt x="0" y="0"/>
                </a:cubicBezTo>
                <a:close/>
              </a:path>
            </a:pathLst>
          </a:custGeom>
          <a:noFill/>
          <a:ln w="22225">
            <a:solidFill>
              <a:schemeClr val="accent4"/>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TextBox 180">
            <a:extLst>
              <a:ext uri="{FF2B5EF4-FFF2-40B4-BE49-F238E27FC236}">
                <a16:creationId xmlns:a16="http://schemas.microsoft.com/office/drawing/2014/main" id="{008A0DF0-2E50-FFCF-795A-8951BF79228F}"/>
              </a:ext>
            </a:extLst>
          </p:cNvPr>
          <p:cNvSpPr txBox="1"/>
          <p:nvPr/>
        </p:nvSpPr>
        <p:spPr>
          <a:xfrm>
            <a:off x="12038593" y="7545166"/>
            <a:ext cx="3152511" cy="369332"/>
          </a:xfrm>
          <a:prstGeom prst="rect">
            <a:avLst/>
          </a:prstGeom>
          <a:noFill/>
        </p:spPr>
        <p:txBody>
          <a:bodyPr wrap="square">
            <a:spAutoFit/>
          </a:bodyPr>
          <a:lstStyle/>
          <a:p>
            <a:r>
              <a:rPr lang="en" sz="1800" b="1" dirty="0"/>
              <a:t>Plant specific adaptions</a:t>
            </a:r>
            <a:endParaRPr lang="en-US" dirty="0"/>
          </a:p>
        </p:txBody>
      </p:sp>
      <p:cxnSp>
        <p:nvCxnSpPr>
          <p:cNvPr id="182" name="Google Shape;80;p13">
            <a:extLst>
              <a:ext uri="{FF2B5EF4-FFF2-40B4-BE49-F238E27FC236}">
                <a16:creationId xmlns:a16="http://schemas.microsoft.com/office/drawing/2014/main" id="{271CDD65-FBF4-38C4-E704-79378198C0A6}"/>
              </a:ext>
            </a:extLst>
          </p:cNvPr>
          <p:cNvCxnSpPr>
            <a:cxnSpLocks/>
            <a:stCxn id="181" idx="1"/>
          </p:cNvCxnSpPr>
          <p:nvPr/>
        </p:nvCxnSpPr>
        <p:spPr>
          <a:xfrm flipH="1" flipV="1">
            <a:off x="10826891" y="6644612"/>
            <a:ext cx="1211702" cy="1085220"/>
          </a:xfrm>
          <a:prstGeom prst="straightConnector1">
            <a:avLst/>
          </a:prstGeom>
          <a:noFill/>
          <a:ln w="31750" cap="flat" cmpd="sng">
            <a:solidFill>
              <a:schemeClr val="accent2">
                <a:lumMod val="60000"/>
                <a:lumOff val="40000"/>
              </a:schemeClr>
            </a:solidFill>
            <a:prstDash val="solid"/>
            <a:round/>
            <a:headEnd type="none" w="med" len="med"/>
            <a:tailEnd type="triangle" w="med" len="med"/>
          </a:ln>
        </p:spPr>
      </p:cxnSp>
      <p:sp>
        <p:nvSpPr>
          <p:cNvPr id="184" name="Rectangle 183">
            <a:extLst>
              <a:ext uri="{FF2B5EF4-FFF2-40B4-BE49-F238E27FC236}">
                <a16:creationId xmlns:a16="http://schemas.microsoft.com/office/drawing/2014/main" id="{66D00B51-B251-392F-DAE2-F1578706A042}"/>
              </a:ext>
            </a:extLst>
          </p:cNvPr>
          <p:cNvSpPr/>
          <p:nvPr/>
        </p:nvSpPr>
        <p:spPr>
          <a:xfrm>
            <a:off x="5658680" y="4945034"/>
            <a:ext cx="5213842" cy="1615622"/>
          </a:xfrm>
          <a:custGeom>
            <a:avLst/>
            <a:gdLst>
              <a:gd name="connsiteX0" fmla="*/ 0 w 5213842"/>
              <a:gd name="connsiteY0" fmla="*/ 0 h 1615622"/>
              <a:gd name="connsiteX1" fmla="*/ 527177 w 5213842"/>
              <a:gd name="connsiteY1" fmla="*/ 0 h 1615622"/>
              <a:gd name="connsiteX2" fmla="*/ 950078 w 5213842"/>
              <a:gd name="connsiteY2" fmla="*/ 0 h 1615622"/>
              <a:gd name="connsiteX3" fmla="*/ 1633670 w 5213842"/>
              <a:gd name="connsiteY3" fmla="*/ 0 h 1615622"/>
              <a:gd name="connsiteX4" fmla="*/ 2160848 w 5213842"/>
              <a:gd name="connsiteY4" fmla="*/ 0 h 1615622"/>
              <a:gd name="connsiteX5" fmla="*/ 2688025 w 5213842"/>
              <a:gd name="connsiteY5" fmla="*/ 0 h 1615622"/>
              <a:gd name="connsiteX6" fmla="*/ 3371618 w 5213842"/>
              <a:gd name="connsiteY6" fmla="*/ 0 h 1615622"/>
              <a:gd name="connsiteX7" fmla="*/ 3846657 w 5213842"/>
              <a:gd name="connsiteY7" fmla="*/ 0 h 1615622"/>
              <a:gd name="connsiteX8" fmla="*/ 4530249 w 5213842"/>
              <a:gd name="connsiteY8" fmla="*/ 0 h 1615622"/>
              <a:gd name="connsiteX9" fmla="*/ 5213842 w 5213842"/>
              <a:gd name="connsiteY9" fmla="*/ 0 h 1615622"/>
              <a:gd name="connsiteX10" fmla="*/ 5213842 w 5213842"/>
              <a:gd name="connsiteY10" fmla="*/ 538541 h 1615622"/>
              <a:gd name="connsiteX11" fmla="*/ 5213842 w 5213842"/>
              <a:gd name="connsiteY11" fmla="*/ 1077081 h 1615622"/>
              <a:gd name="connsiteX12" fmla="*/ 5213842 w 5213842"/>
              <a:gd name="connsiteY12" fmla="*/ 1615622 h 1615622"/>
              <a:gd name="connsiteX13" fmla="*/ 4790941 w 5213842"/>
              <a:gd name="connsiteY13" fmla="*/ 1615622 h 1615622"/>
              <a:gd name="connsiteX14" fmla="*/ 4107349 w 5213842"/>
              <a:gd name="connsiteY14" fmla="*/ 1615622 h 1615622"/>
              <a:gd name="connsiteX15" fmla="*/ 3632310 w 5213842"/>
              <a:gd name="connsiteY15" fmla="*/ 1615622 h 1615622"/>
              <a:gd name="connsiteX16" fmla="*/ 3052994 w 5213842"/>
              <a:gd name="connsiteY16" fmla="*/ 1615622 h 1615622"/>
              <a:gd name="connsiteX17" fmla="*/ 2369402 w 5213842"/>
              <a:gd name="connsiteY17" fmla="*/ 1615622 h 1615622"/>
              <a:gd name="connsiteX18" fmla="*/ 1790086 w 5213842"/>
              <a:gd name="connsiteY18" fmla="*/ 1615622 h 1615622"/>
              <a:gd name="connsiteX19" fmla="*/ 1367185 w 5213842"/>
              <a:gd name="connsiteY19" fmla="*/ 1615622 h 1615622"/>
              <a:gd name="connsiteX20" fmla="*/ 892146 w 5213842"/>
              <a:gd name="connsiteY20" fmla="*/ 1615622 h 1615622"/>
              <a:gd name="connsiteX21" fmla="*/ 0 w 5213842"/>
              <a:gd name="connsiteY21" fmla="*/ 1615622 h 1615622"/>
              <a:gd name="connsiteX22" fmla="*/ 0 w 5213842"/>
              <a:gd name="connsiteY22" fmla="*/ 1077081 h 1615622"/>
              <a:gd name="connsiteX23" fmla="*/ 0 w 5213842"/>
              <a:gd name="connsiteY23" fmla="*/ 538541 h 1615622"/>
              <a:gd name="connsiteX24" fmla="*/ 0 w 5213842"/>
              <a:gd name="connsiteY24" fmla="*/ 0 h 161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3842" h="1615622" extrusionOk="0">
                <a:moveTo>
                  <a:pt x="0" y="0"/>
                </a:moveTo>
                <a:cubicBezTo>
                  <a:pt x="176386" y="-52082"/>
                  <a:pt x="376849" y="32674"/>
                  <a:pt x="527177" y="0"/>
                </a:cubicBezTo>
                <a:cubicBezTo>
                  <a:pt x="677505" y="-32674"/>
                  <a:pt x="766143" y="24705"/>
                  <a:pt x="950078" y="0"/>
                </a:cubicBezTo>
                <a:cubicBezTo>
                  <a:pt x="1134013" y="-24705"/>
                  <a:pt x="1300604" y="23800"/>
                  <a:pt x="1633670" y="0"/>
                </a:cubicBezTo>
                <a:cubicBezTo>
                  <a:pt x="1966736" y="-23800"/>
                  <a:pt x="2012771" y="61905"/>
                  <a:pt x="2160848" y="0"/>
                </a:cubicBezTo>
                <a:cubicBezTo>
                  <a:pt x="2308925" y="-61905"/>
                  <a:pt x="2442779" y="13866"/>
                  <a:pt x="2688025" y="0"/>
                </a:cubicBezTo>
                <a:cubicBezTo>
                  <a:pt x="2933271" y="-13866"/>
                  <a:pt x="3076148" y="27153"/>
                  <a:pt x="3371618" y="0"/>
                </a:cubicBezTo>
                <a:cubicBezTo>
                  <a:pt x="3667088" y="-27153"/>
                  <a:pt x="3692381" y="6169"/>
                  <a:pt x="3846657" y="0"/>
                </a:cubicBezTo>
                <a:cubicBezTo>
                  <a:pt x="4000933" y="-6169"/>
                  <a:pt x="4377770" y="36139"/>
                  <a:pt x="4530249" y="0"/>
                </a:cubicBezTo>
                <a:cubicBezTo>
                  <a:pt x="4682728" y="-36139"/>
                  <a:pt x="5041526" y="53491"/>
                  <a:pt x="5213842" y="0"/>
                </a:cubicBezTo>
                <a:cubicBezTo>
                  <a:pt x="5246172" y="121409"/>
                  <a:pt x="5169610" y="376367"/>
                  <a:pt x="5213842" y="538541"/>
                </a:cubicBezTo>
                <a:cubicBezTo>
                  <a:pt x="5258074" y="700715"/>
                  <a:pt x="5173783" y="899304"/>
                  <a:pt x="5213842" y="1077081"/>
                </a:cubicBezTo>
                <a:cubicBezTo>
                  <a:pt x="5253901" y="1254858"/>
                  <a:pt x="5213039" y="1435789"/>
                  <a:pt x="5213842" y="1615622"/>
                </a:cubicBezTo>
                <a:cubicBezTo>
                  <a:pt x="5125709" y="1626326"/>
                  <a:pt x="4908648" y="1579471"/>
                  <a:pt x="4790941" y="1615622"/>
                </a:cubicBezTo>
                <a:cubicBezTo>
                  <a:pt x="4673234" y="1651773"/>
                  <a:pt x="4409707" y="1544861"/>
                  <a:pt x="4107349" y="1615622"/>
                </a:cubicBezTo>
                <a:cubicBezTo>
                  <a:pt x="3804991" y="1686383"/>
                  <a:pt x="3829714" y="1565872"/>
                  <a:pt x="3632310" y="1615622"/>
                </a:cubicBezTo>
                <a:cubicBezTo>
                  <a:pt x="3434906" y="1665372"/>
                  <a:pt x="3321356" y="1580359"/>
                  <a:pt x="3052994" y="1615622"/>
                </a:cubicBezTo>
                <a:cubicBezTo>
                  <a:pt x="2784632" y="1650885"/>
                  <a:pt x="2710618" y="1575773"/>
                  <a:pt x="2369402" y="1615622"/>
                </a:cubicBezTo>
                <a:cubicBezTo>
                  <a:pt x="2028186" y="1655471"/>
                  <a:pt x="1986495" y="1609468"/>
                  <a:pt x="1790086" y="1615622"/>
                </a:cubicBezTo>
                <a:cubicBezTo>
                  <a:pt x="1593677" y="1621776"/>
                  <a:pt x="1460650" y="1579922"/>
                  <a:pt x="1367185" y="1615622"/>
                </a:cubicBezTo>
                <a:cubicBezTo>
                  <a:pt x="1273720" y="1651322"/>
                  <a:pt x="1070973" y="1589506"/>
                  <a:pt x="892146" y="1615622"/>
                </a:cubicBezTo>
                <a:cubicBezTo>
                  <a:pt x="713319" y="1641738"/>
                  <a:pt x="289093" y="1521368"/>
                  <a:pt x="0" y="1615622"/>
                </a:cubicBezTo>
                <a:cubicBezTo>
                  <a:pt x="-55220" y="1488333"/>
                  <a:pt x="3758" y="1339156"/>
                  <a:pt x="0" y="1077081"/>
                </a:cubicBezTo>
                <a:cubicBezTo>
                  <a:pt x="-3758" y="815006"/>
                  <a:pt x="11680" y="752176"/>
                  <a:pt x="0" y="538541"/>
                </a:cubicBezTo>
                <a:cubicBezTo>
                  <a:pt x="-11680" y="324906"/>
                  <a:pt x="40822" y="248380"/>
                  <a:pt x="0" y="0"/>
                </a:cubicBezTo>
                <a:close/>
              </a:path>
            </a:pathLst>
          </a:custGeom>
          <a:noFill/>
          <a:ln w="22225">
            <a:solidFill>
              <a:schemeClr val="accent4"/>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86" name="Google Shape;80;p13">
            <a:extLst>
              <a:ext uri="{FF2B5EF4-FFF2-40B4-BE49-F238E27FC236}">
                <a16:creationId xmlns:a16="http://schemas.microsoft.com/office/drawing/2014/main" id="{499EADBC-5615-4B41-2662-F34F19831882}"/>
              </a:ext>
            </a:extLst>
          </p:cNvPr>
          <p:cNvCxnSpPr>
            <a:cxnSpLocks/>
          </p:cNvCxnSpPr>
          <p:nvPr/>
        </p:nvCxnSpPr>
        <p:spPr>
          <a:xfrm flipV="1">
            <a:off x="14490035" y="7659725"/>
            <a:ext cx="3008637" cy="78848"/>
          </a:xfrm>
          <a:prstGeom prst="straightConnector1">
            <a:avLst/>
          </a:prstGeom>
          <a:noFill/>
          <a:ln w="31750" cap="flat" cmpd="sng">
            <a:solidFill>
              <a:schemeClr val="accent2">
                <a:lumMod val="60000"/>
                <a:lumOff val="40000"/>
              </a:schemeClr>
            </a:solidFill>
            <a:prstDash val="solid"/>
            <a:round/>
            <a:headEnd type="none" w="med" len="med"/>
            <a:tailEnd type="triangle" w="med" len="med"/>
          </a:ln>
        </p:spPr>
      </p:cxnSp>
      <p:cxnSp>
        <p:nvCxnSpPr>
          <p:cNvPr id="189" name="Google Shape;82;p13">
            <a:extLst>
              <a:ext uri="{FF2B5EF4-FFF2-40B4-BE49-F238E27FC236}">
                <a16:creationId xmlns:a16="http://schemas.microsoft.com/office/drawing/2014/main" id="{C42C120A-BBD5-8247-7725-89E3B0AFF507}"/>
              </a:ext>
            </a:extLst>
          </p:cNvPr>
          <p:cNvCxnSpPr>
            <a:cxnSpLocks/>
          </p:cNvCxnSpPr>
          <p:nvPr/>
        </p:nvCxnSpPr>
        <p:spPr>
          <a:xfrm>
            <a:off x="10678330" y="6124173"/>
            <a:ext cx="852625" cy="864096"/>
          </a:xfrm>
          <a:prstGeom prst="straightConnector1">
            <a:avLst/>
          </a:prstGeom>
          <a:noFill/>
          <a:ln w="9525" cap="flat" cmpd="sng">
            <a:solidFill>
              <a:schemeClr val="tx1"/>
            </a:solidFill>
            <a:prstDash val="solid"/>
            <a:round/>
            <a:headEnd type="none" w="med" len="med"/>
            <a:tailEnd type="none" w="med" len="med"/>
          </a:ln>
        </p:spPr>
      </p:cxnSp>
      <p:sp>
        <p:nvSpPr>
          <p:cNvPr id="197" name="TextBox 196">
            <a:extLst>
              <a:ext uri="{FF2B5EF4-FFF2-40B4-BE49-F238E27FC236}">
                <a16:creationId xmlns:a16="http://schemas.microsoft.com/office/drawing/2014/main" id="{0030F219-3A31-5F84-B56E-DFF0DE36E453}"/>
              </a:ext>
            </a:extLst>
          </p:cNvPr>
          <p:cNvSpPr txBox="1"/>
          <p:nvPr/>
        </p:nvSpPr>
        <p:spPr>
          <a:xfrm>
            <a:off x="10775624" y="2661511"/>
            <a:ext cx="1065710" cy="369332"/>
          </a:xfrm>
          <a:prstGeom prst="rect">
            <a:avLst/>
          </a:prstGeom>
          <a:noFill/>
        </p:spPr>
        <p:txBody>
          <a:bodyPr wrap="square">
            <a:spAutoFit/>
          </a:bodyPr>
          <a:lstStyle/>
          <a:p>
            <a:r>
              <a:rPr lang="en" sz="1800" b="1" dirty="0"/>
              <a:t>Known</a:t>
            </a:r>
            <a:endParaRPr lang="en-US" dirty="0"/>
          </a:p>
        </p:txBody>
      </p:sp>
      <p:sp>
        <p:nvSpPr>
          <p:cNvPr id="198" name="TextBox 197">
            <a:extLst>
              <a:ext uri="{FF2B5EF4-FFF2-40B4-BE49-F238E27FC236}">
                <a16:creationId xmlns:a16="http://schemas.microsoft.com/office/drawing/2014/main" id="{85045642-B95E-CAE6-2436-C3B166BD6F87}"/>
              </a:ext>
            </a:extLst>
          </p:cNvPr>
          <p:cNvSpPr txBox="1"/>
          <p:nvPr/>
        </p:nvSpPr>
        <p:spPr>
          <a:xfrm>
            <a:off x="10972883" y="5770451"/>
            <a:ext cx="1065710" cy="369332"/>
          </a:xfrm>
          <a:prstGeom prst="rect">
            <a:avLst/>
          </a:prstGeom>
          <a:noFill/>
        </p:spPr>
        <p:txBody>
          <a:bodyPr wrap="square">
            <a:spAutoFit/>
          </a:bodyPr>
          <a:lstStyle/>
          <a:p>
            <a:r>
              <a:rPr lang="en" sz="1800" b="1" dirty="0"/>
              <a:t>Novel</a:t>
            </a:r>
            <a:endParaRPr lang="en-US" dirty="0"/>
          </a:p>
        </p:txBody>
      </p:sp>
      <p:cxnSp>
        <p:nvCxnSpPr>
          <p:cNvPr id="202" name="Google Shape;80;p13">
            <a:extLst>
              <a:ext uri="{FF2B5EF4-FFF2-40B4-BE49-F238E27FC236}">
                <a16:creationId xmlns:a16="http://schemas.microsoft.com/office/drawing/2014/main" id="{4E5BF3CF-5AC3-B24D-AECB-39FBB503284C}"/>
              </a:ext>
            </a:extLst>
          </p:cNvPr>
          <p:cNvCxnSpPr>
            <a:cxnSpLocks/>
          </p:cNvCxnSpPr>
          <p:nvPr/>
        </p:nvCxnSpPr>
        <p:spPr>
          <a:xfrm>
            <a:off x="4097927" y="2975617"/>
            <a:ext cx="0" cy="367929"/>
          </a:xfrm>
          <a:prstGeom prst="straightConnector1">
            <a:avLst/>
          </a:prstGeom>
          <a:noFill/>
          <a:ln w="9525" cap="flat" cmpd="sng">
            <a:solidFill>
              <a:schemeClr val="tx1"/>
            </a:solidFill>
            <a:prstDash val="solid"/>
            <a:round/>
            <a:headEnd type="none" w="med" len="med"/>
            <a:tailEnd type="triangle" w="med" len="med"/>
          </a:ln>
        </p:spPr>
      </p:cxnSp>
      <p:sp>
        <p:nvSpPr>
          <p:cNvPr id="203" name="Google Shape;56;p13">
            <a:extLst>
              <a:ext uri="{FF2B5EF4-FFF2-40B4-BE49-F238E27FC236}">
                <a16:creationId xmlns:a16="http://schemas.microsoft.com/office/drawing/2014/main" id="{B19C2CD3-F38E-0E37-D74A-5276CDD2AB60}"/>
              </a:ext>
            </a:extLst>
          </p:cNvPr>
          <p:cNvSpPr/>
          <p:nvPr/>
        </p:nvSpPr>
        <p:spPr>
          <a:xfrm>
            <a:off x="3228254" y="3373907"/>
            <a:ext cx="1618318" cy="632338"/>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U-&gt; T conversion</a:t>
            </a:r>
            <a:endParaRPr sz="1600" b="1" dirty="0"/>
          </a:p>
        </p:txBody>
      </p:sp>
      <p:cxnSp>
        <p:nvCxnSpPr>
          <p:cNvPr id="204" name="Google Shape;80;p13">
            <a:extLst>
              <a:ext uri="{FF2B5EF4-FFF2-40B4-BE49-F238E27FC236}">
                <a16:creationId xmlns:a16="http://schemas.microsoft.com/office/drawing/2014/main" id="{88FED8F1-C735-A6DD-C3B7-C3867E244508}"/>
              </a:ext>
            </a:extLst>
          </p:cNvPr>
          <p:cNvCxnSpPr>
            <a:cxnSpLocks/>
          </p:cNvCxnSpPr>
          <p:nvPr/>
        </p:nvCxnSpPr>
        <p:spPr>
          <a:xfrm>
            <a:off x="4084277" y="4007736"/>
            <a:ext cx="0" cy="367929"/>
          </a:xfrm>
          <a:prstGeom prst="straightConnector1">
            <a:avLst/>
          </a:prstGeom>
          <a:noFill/>
          <a:ln w="9525" cap="flat" cmpd="sng">
            <a:solidFill>
              <a:schemeClr val="tx1"/>
            </a:solidFill>
            <a:prstDash val="solid"/>
            <a:round/>
            <a:headEnd type="none" w="med" len="med"/>
            <a:tailEnd type="triangle" w="med" len="med"/>
          </a:ln>
        </p:spPr>
      </p:cxnSp>
      <p:sp>
        <p:nvSpPr>
          <p:cNvPr id="205" name="Google Shape;56;p13">
            <a:extLst>
              <a:ext uri="{FF2B5EF4-FFF2-40B4-BE49-F238E27FC236}">
                <a16:creationId xmlns:a16="http://schemas.microsoft.com/office/drawing/2014/main" id="{E889D461-F3B5-4B2D-2C16-84C80D3168F0}"/>
              </a:ext>
            </a:extLst>
          </p:cNvPr>
          <p:cNvSpPr/>
          <p:nvPr/>
        </p:nvSpPr>
        <p:spPr>
          <a:xfrm>
            <a:off x="5837702" y="3852452"/>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GeneLab</a:t>
            </a:r>
            <a:r>
              <a:rPr lang="en" sz="1600" b="1" dirty="0"/>
              <a:t> Ref</a:t>
            </a:r>
          </a:p>
          <a:p>
            <a:pPr algn="ctr"/>
            <a:r>
              <a:rPr lang="en" sz="1600" b="1" dirty="0" err="1"/>
              <a:t>Genome.fa</a:t>
            </a:r>
            <a:endParaRPr sz="1600" b="1" dirty="0"/>
          </a:p>
        </p:txBody>
      </p:sp>
      <p:sp>
        <p:nvSpPr>
          <p:cNvPr id="210" name="Google Shape;56;p13">
            <a:extLst>
              <a:ext uri="{FF2B5EF4-FFF2-40B4-BE49-F238E27FC236}">
                <a16:creationId xmlns:a16="http://schemas.microsoft.com/office/drawing/2014/main" id="{49DB7BA5-0F5B-F9AA-908D-9D8AE63C851C}"/>
              </a:ext>
            </a:extLst>
          </p:cNvPr>
          <p:cNvSpPr/>
          <p:nvPr/>
        </p:nvSpPr>
        <p:spPr>
          <a:xfrm>
            <a:off x="8310855" y="3828995"/>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t>I</a:t>
            </a:r>
            <a:r>
              <a:rPr lang="en" sz="1600" b="1" dirty="0" err="1"/>
              <a:t>ndex-reads_Genome.arf</a:t>
            </a:r>
            <a:endParaRPr sz="1600" b="1" dirty="0"/>
          </a:p>
        </p:txBody>
      </p:sp>
      <p:cxnSp>
        <p:nvCxnSpPr>
          <p:cNvPr id="211" name="Google Shape;80;p13">
            <a:extLst>
              <a:ext uri="{FF2B5EF4-FFF2-40B4-BE49-F238E27FC236}">
                <a16:creationId xmlns:a16="http://schemas.microsoft.com/office/drawing/2014/main" id="{E379EEEE-35FB-1F53-CFD8-B4E83CBA376A}"/>
              </a:ext>
            </a:extLst>
          </p:cNvPr>
          <p:cNvCxnSpPr>
            <a:cxnSpLocks/>
            <a:stCxn id="87" idx="0"/>
            <a:endCxn id="210" idx="2"/>
          </p:cNvCxnSpPr>
          <p:nvPr/>
        </p:nvCxnSpPr>
        <p:spPr>
          <a:xfrm flipV="1">
            <a:off x="6650237" y="4501250"/>
            <a:ext cx="2666800" cy="643381"/>
          </a:xfrm>
          <a:prstGeom prst="straightConnector1">
            <a:avLst/>
          </a:prstGeom>
          <a:noFill/>
          <a:ln w="9525" cap="flat" cmpd="sng">
            <a:solidFill>
              <a:schemeClr val="tx1"/>
            </a:solidFill>
            <a:prstDash val="dash"/>
            <a:round/>
            <a:headEnd type="none" w="med" len="med"/>
            <a:tailEnd type="triangle" w="med" len="med"/>
          </a:ln>
        </p:spPr>
      </p:cxnSp>
      <p:cxnSp>
        <p:nvCxnSpPr>
          <p:cNvPr id="214" name="Google Shape;80;p13">
            <a:extLst>
              <a:ext uri="{FF2B5EF4-FFF2-40B4-BE49-F238E27FC236}">
                <a16:creationId xmlns:a16="http://schemas.microsoft.com/office/drawing/2014/main" id="{4F951221-EF97-1ED5-664E-4B58CFBAD926}"/>
              </a:ext>
            </a:extLst>
          </p:cNvPr>
          <p:cNvCxnSpPr>
            <a:cxnSpLocks/>
            <a:stCxn id="205" idx="2"/>
            <a:endCxn id="87" idx="0"/>
          </p:cNvCxnSpPr>
          <p:nvPr/>
        </p:nvCxnSpPr>
        <p:spPr>
          <a:xfrm>
            <a:off x="6646861" y="4524707"/>
            <a:ext cx="3376" cy="619924"/>
          </a:xfrm>
          <a:prstGeom prst="straightConnector1">
            <a:avLst/>
          </a:prstGeom>
          <a:noFill/>
          <a:ln w="9525" cap="flat" cmpd="sng">
            <a:solidFill>
              <a:schemeClr val="tx1"/>
            </a:solidFill>
            <a:prstDash val="solid"/>
            <a:round/>
            <a:headEnd type="none" w="med" len="med"/>
            <a:tailEnd type="triangle" w="med" len="med"/>
          </a:ln>
        </p:spPr>
      </p:cxnSp>
      <p:cxnSp>
        <p:nvCxnSpPr>
          <p:cNvPr id="219" name="Google Shape;80;p13">
            <a:extLst>
              <a:ext uri="{FF2B5EF4-FFF2-40B4-BE49-F238E27FC236}">
                <a16:creationId xmlns:a16="http://schemas.microsoft.com/office/drawing/2014/main" id="{352F52FD-9182-0284-0DE3-59D8F9300250}"/>
              </a:ext>
            </a:extLst>
          </p:cNvPr>
          <p:cNvCxnSpPr>
            <a:cxnSpLocks/>
            <a:stCxn id="205" idx="0"/>
            <a:endCxn id="27" idx="2"/>
          </p:cNvCxnSpPr>
          <p:nvPr/>
        </p:nvCxnSpPr>
        <p:spPr>
          <a:xfrm flipH="1" flipV="1">
            <a:off x="6639351" y="3316408"/>
            <a:ext cx="7510" cy="536044"/>
          </a:xfrm>
          <a:prstGeom prst="straightConnector1">
            <a:avLst/>
          </a:prstGeom>
          <a:noFill/>
          <a:ln w="9525" cap="flat" cmpd="sng">
            <a:solidFill>
              <a:schemeClr val="tx1"/>
            </a:solidFill>
            <a:prstDash val="solid"/>
            <a:round/>
            <a:headEnd type="none" w="med" len="med"/>
            <a:tailEnd type="triangle" w="med" len="med"/>
          </a:ln>
        </p:spPr>
      </p:cxnSp>
      <p:cxnSp>
        <p:nvCxnSpPr>
          <p:cNvPr id="223" name="Google Shape;80;p13">
            <a:extLst>
              <a:ext uri="{FF2B5EF4-FFF2-40B4-BE49-F238E27FC236}">
                <a16:creationId xmlns:a16="http://schemas.microsoft.com/office/drawing/2014/main" id="{43DA9798-ED29-8D17-629B-7DD7DA89FC20}"/>
              </a:ext>
            </a:extLst>
          </p:cNvPr>
          <p:cNvCxnSpPr>
            <a:cxnSpLocks/>
            <a:stCxn id="210" idx="2"/>
            <a:endCxn id="141" idx="0"/>
          </p:cNvCxnSpPr>
          <p:nvPr/>
        </p:nvCxnSpPr>
        <p:spPr>
          <a:xfrm>
            <a:off x="9317037" y="4501250"/>
            <a:ext cx="2444" cy="779683"/>
          </a:xfrm>
          <a:prstGeom prst="straightConnector1">
            <a:avLst/>
          </a:prstGeom>
          <a:noFill/>
          <a:ln w="9525" cap="flat" cmpd="sng">
            <a:solidFill>
              <a:schemeClr val="tx1"/>
            </a:solidFill>
            <a:prstDash val="dash"/>
            <a:round/>
            <a:headEnd type="none" w="med" len="med"/>
            <a:tailEnd type="triangle" w="med" len="med"/>
          </a:ln>
        </p:spPr>
      </p:cxnSp>
      <p:sp>
        <p:nvSpPr>
          <p:cNvPr id="226" name="Google Shape;56;p13">
            <a:extLst>
              <a:ext uri="{FF2B5EF4-FFF2-40B4-BE49-F238E27FC236}">
                <a16:creationId xmlns:a16="http://schemas.microsoft.com/office/drawing/2014/main" id="{4FEA119E-EB07-C37F-1BD8-CFFEB51ADA47}"/>
              </a:ext>
            </a:extLst>
          </p:cNvPr>
          <p:cNvSpPr/>
          <p:nvPr/>
        </p:nvSpPr>
        <p:spPr>
          <a:xfrm>
            <a:off x="8429964" y="7129711"/>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Aligned_reads.bam</a:t>
            </a:r>
            <a:endParaRPr sz="1600" b="1" dirty="0"/>
          </a:p>
        </p:txBody>
      </p:sp>
      <p:cxnSp>
        <p:nvCxnSpPr>
          <p:cNvPr id="227" name="Google Shape;82;p13">
            <a:extLst>
              <a:ext uri="{FF2B5EF4-FFF2-40B4-BE49-F238E27FC236}">
                <a16:creationId xmlns:a16="http://schemas.microsoft.com/office/drawing/2014/main" id="{9D25D6A9-1433-E8D8-7545-A6EB8F11F1E9}"/>
              </a:ext>
            </a:extLst>
          </p:cNvPr>
          <p:cNvCxnSpPr>
            <a:cxnSpLocks/>
            <a:stCxn id="11" idx="3"/>
            <a:endCxn id="226" idx="1"/>
          </p:cNvCxnSpPr>
          <p:nvPr/>
        </p:nvCxnSpPr>
        <p:spPr>
          <a:xfrm flipV="1">
            <a:off x="7308380" y="7465839"/>
            <a:ext cx="1121584" cy="1109354"/>
          </a:xfrm>
          <a:prstGeom prst="straightConnector1">
            <a:avLst/>
          </a:prstGeom>
          <a:noFill/>
          <a:ln w="9525" cap="flat" cmpd="sng">
            <a:solidFill>
              <a:schemeClr val="tx1"/>
            </a:solidFill>
            <a:prstDash val="dash"/>
            <a:round/>
            <a:headEnd type="none" w="med" len="med"/>
            <a:tailEnd type="triangle" w="med" len="med"/>
          </a:ln>
        </p:spPr>
      </p:cxnSp>
      <p:cxnSp>
        <p:nvCxnSpPr>
          <p:cNvPr id="230" name="Google Shape;82;p13">
            <a:extLst>
              <a:ext uri="{FF2B5EF4-FFF2-40B4-BE49-F238E27FC236}">
                <a16:creationId xmlns:a16="http://schemas.microsoft.com/office/drawing/2014/main" id="{77402569-8B9C-3AA4-7520-FBB10DD3680A}"/>
              </a:ext>
            </a:extLst>
          </p:cNvPr>
          <p:cNvCxnSpPr>
            <a:cxnSpLocks/>
            <a:stCxn id="226" idx="2"/>
            <a:endCxn id="17" idx="0"/>
          </p:cNvCxnSpPr>
          <p:nvPr/>
        </p:nvCxnSpPr>
        <p:spPr>
          <a:xfrm flipH="1">
            <a:off x="9431441" y="7801966"/>
            <a:ext cx="4705" cy="336744"/>
          </a:xfrm>
          <a:prstGeom prst="straightConnector1">
            <a:avLst/>
          </a:prstGeom>
          <a:noFill/>
          <a:ln w="9525" cap="flat" cmpd="sng">
            <a:solidFill>
              <a:schemeClr val="tx1"/>
            </a:solidFill>
            <a:prstDash val="lgDash"/>
            <a:round/>
            <a:headEnd type="none" w="med" len="med"/>
            <a:tailEnd type="triangle" w="med" len="med"/>
          </a:ln>
        </p:spPr>
      </p:cxnSp>
      <p:cxnSp>
        <p:nvCxnSpPr>
          <p:cNvPr id="235" name="Google Shape;80;p13">
            <a:extLst>
              <a:ext uri="{FF2B5EF4-FFF2-40B4-BE49-F238E27FC236}">
                <a16:creationId xmlns:a16="http://schemas.microsoft.com/office/drawing/2014/main" id="{0C3909DC-5AA9-8511-2EFD-DA6C362649D0}"/>
              </a:ext>
            </a:extLst>
          </p:cNvPr>
          <p:cNvCxnSpPr>
            <a:cxnSpLocks/>
          </p:cNvCxnSpPr>
          <p:nvPr/>
        </p:nvCxnSpPr>
        <p:spPr>
          <a:xfrm flipV="1">
            <a:off x="17357429" y="11439544"/>
            <a:ext cx="1222814" cy="8869"/>
          </a:xfrm>
          <a:prstGeom prst="straightConnector1">
            <a:avLst/>
          </a:prstGeom>
          <a:noFill/>
          <a:ln w="9525" cap="flat" cmpd="sng">
            <a:solidFill>
              <a:schemeClr val="tx1"/>
            </a:solidFill>
            <a:prstDash val="lgDashDot"/>
            <a:round/>
            <a:headEnd type="none" w="med" len="med"/>
            <a:tailEnd type="triangle" w="med" len="med"/>
          </a:ln>
        </p:spPr>
      </p:cxnSp>
      <p:sp>
        <p:nvSpPr>
          <p:cNvPr id="236" name="TextBox 235">
            <a:extLst>
              <a:ext uri="{FF2B5EF4-FFF2-40B4-BE49-F238E27FC236}">
                <a16:creationId xmlns:a16="http://schemas.microsoft.com/office/drawing/2014/main" id="{B535CC74-952A-7340-EB48-E53B7237F300}"/>
              </a:ext>
            </a:extLst>
          </p:cNvPr>
          <p:cNvSpPr txBox="1"/>
          <p:nvPr/>
        </p:nvSpPr>
        <p:spPr>
          <a:xfrm>
            <a:off x="17283232" y="11496337"/>
            <a:ext cx="1748782" cy="369332"/>
          </a:xfrm>
          <a:prstGeom prst="rect">
            <a:avLst/>
          </a:prstGeom>
          <a:noFill/>
        </p:spPr>
        <p:txBody>
          <a:bodyPr wrap="square">
            <a:spAutoFit/>
          </a:bodyPr>
          <a:lstStyle/>
          <a:p>
            <a:r>
              <a:rPr lang="en" sz="1800" b="1" dirty="0"/>
              <a:t>Novel microRNA</a:t>
            </a:r>
            <a:endParaRPr lang="en-US" dirty="0"/>
          </a:p>
        </p:txBody>
      </p:sp>
      <p:cxnSp>
        <p:nvCxnSpPr>
          <p:cNvPr id="237" name="Google Shape;80;p13">
            <a:extLst>
              <a:ext uri="{FF2B5EF4-FFF2-40B4-BE49-F238E27FC236}">
                <a16:creationId xmlns:a16="http://schemas.microsoft.com/office/drawing/2014/main" id="{17C60956-BEC2-5276-C795-AA849D7F1B87}"/>
              </a:ext>
            </a:extLst>
          </p:cNvPr>
          <p:cNvCxnSpPr>
            <a:cxnSpLocks/>
          </p:cNvCxnSpPr>
          <p:nvPr/>
        </p:nvCxnSpPr>
        <p:spPr>
          <a:xfrm>
            <a:off x="17368315" y="10927788"/>
            <a:ext cx="1253816" cy="0"/>
          </a:xfrm>
          <a:prstGeom prst="straightConnector1">
            <a:avLst/>
          </a:prstGeom>
          <a:noFill/>
          <a:ln w="9525" cap="flat" cmpd="sng">
            <a:solidFill>
              <a:schemeClr val="tx1"/>
            </a:solidFill>
            <a:prstDash val="sysDash"/>
            <a:round/>
            <a:headEnd type="none" w="med" len="med"/>
            <a:tailEnd type="triangle" w="med" len="med"/>
          </a:ln>
        </p:spPr>
      </p:cxnSp>
      <p:sp>
        <p:nvSpPr>
          <p:cNvPr id="238" name="TextBox 237">
            <a:extLst>
              <a:ext uri="{FF2B5EF4-FFF2-40B4-BE49-F238E27FC236}">
                <a16:creationId xmlns:a16="http://schemas.microsoft.com/office/drawing/2014/main" id="{C70912CC-E4FE-1184-720D-40583B6F126C}"/>
              </a:ext>
            </a:extLst>
          </p:cNvPr>
          <p:cNvSpPr txBox="1"/>
          <p:nvPr/>
        </p:nvSpPr>
        <p:spPr>
          <a:xfrm>
            <a:off x="17243094" y="10930483"/>
            <a:ext cx="1967947" cy="369332"/>
          </a:xfrm>
          <a:prstGeom prst="rect">
            <a:avLst/>
          </a:prstGeom>
          <a:noFill/>
        </p:spPr>
        <p:txBody>
          <a:bodyPr wrap="square">
            <a:spAutoFit/>
          </a:bodyPr>
          <a:lstStyle/>
          <a:p>
            <a:r>
              <a:rPr lang="en" sz="1800" b="1" dirty="0"/>
              <a:t>Known microRNA</a:t>
            </a:r>
            <a:endParaRPr lang="en-US" dirty="0"/>
          </a:p>
        </p:txBody>
      </p:sp>
      <p:cxnSp>
        <p:nvCxnSpPr>
          <p:cNvPr id="240" name="Google Shape;82;p13">
            <a:extLst>
              <a:ext uri="{FF2B5EF4-FFF2-40B4-BE49-F238E27FC236}">
                <a16:creationId xmlns:a16="http://schemas.microsoft.com/office/drawing/2014/main" id="{3580395F-7409-4374-6F61-E965229B6FD7}"/>
              </a:ext>
            </a:extLst>
          </p:cNvPr>
          <p:cNvCxnSpPr>
            <a:cxnSpLocks/>
          </p:cNvCxnSpPr>
          <p:nvPr/>
        </p:nvCxnSpPr>
        <p:spPr>
          <a:xfrm flipV="1">
            <a:off x="17357429" y="10277643"/>
            <a:ext cx="1449202" cy="15450"/>
          </a:xfrm>
          <a:prstGeom prst="straightConnector1">
            <a:avLst/>
          </a:prstGeom>
          <a:noFill/>
          <a:ln w="9525" cap="flat" cmpd="sng">
            <a:solidFill>
              <a:schemeClr val="tx1"/>
            </a:solidFill>
            <a:prstDash val="dash"/>
            <a:round/>
            <a:headEnd type="none" w="med" len="med"/>
            <a:tailEnd type="triangle" w="med" len="med"/>
          </a:ln>
        </p:spPr>
      </p:cxnSp>
      <p:sp>
        <p:nvSpPr>
          <p:cNvPr id="242" name="TextBox 241">
            <a:extLst>
              <a:ext uri="{FF2B5EF4-FFF2-40B4-BE49-F238E27FC236}">
                <a16:creationId xmlns:a16="http://schemas.microsoft.com/office/drawing/2014/main" id="{F2E175B4-0D33-698F-BBA0-313DFE6F525E}"/>
              </a:ext>
            </a:extLst>
          </p:cNvPr>
          <p:cNvSpPr txBox="1"/>
          <p:nvPr/>
        </p:nvSpPr>
        <p:spPr>
          <a:xfrm>
            <a:off x="17284921" y="10331543"/>
            <a:ext cx="1828405" cy="369332"/>
          </a:xfrm>
          <a:prstGeom prst="rect">
            <a:avLst/>
          </a:prstGeom>
          <a:noFill/>
        </p:spPr>
        <p:txBody>
          <a:bodyPr wrap="square">
            <a:spAutoFit/>
          </a:bodyPr>
          <a:lstStyle/>
          <a:p>
            <a:r>
              <a:rPr lang="en" sz="1800" b="1" dirty="0"/>
              <a:t>Intermediate file</a:t>
            </a:r>
            <a:endParaRPr lang="en-US" dirty="0"/>
          </a:p>
        </p:txBody>
      </p:sp>
      <p:cxnSp>
        <p:nvCxnSpPr>
          <p:cNvPr id="243" name="Google Shape;82;p13">
            <a:extLst>
              <a:ext uri="{FF2B5EF4-FFF2-40B4-BE49-F238E27FC236}">
                <a16:creationId xmlns:a16="http://schemas.microsoft.com/office/drawing/2014/main" id="{5015CD87-33AB-2A16-54FF-C81EBAAF5D43}"/>
              </a:ext>
            </a:extLst>
          </p:cNvPr>
          <p:cNvCxnSpPr>
            <a:cxnSpLocks/>
          </p:cNvCxnSpPr>
          <p:nvPr/>
        </p:nvCxnSpPr>
        <p:spPr>
          <a:xfrm>
            <a:off x="17437058" y="9598450"/>
            <a:ext cx="1154071" cy="0"/>
          </a:xfrm>
          <a:prstGeom prst="straightConnector1">
            <a:avLst/>
          </a:prstGeom>
          <a:noFill/>
          <a:ln w="9525" cap="flat" cmpd="sng">
            <a:solidFill>
              <a:schemeClr val="tx1"/>
            </a:solidFill>
            <a:prstDash val="solid"/>
            <a:round/>
            <a:headEnd type="none" w="med" len="med"/>
            <a:tailEnd type="triangle" w="med" len="med"/>
          </a:ln>
        </p:spPr>
      </p:cxnSp>
      <p:sp>
        <p:nvSpPr>
          <p:cNvPr id="244" name="TextBox 243">
            <a:extLst>
              <a:ext uri="{FF2B5EF4-FFF2-40B4-BE49-F238E27FC236}">
                <a16:creationId xmlns:a16="http://schemas.microsoft.com/office/drawing/2014/main" id="{E9E6ADB8-D404-8224-757D-44B29B798308}"/>
              </a:ext>
            </a:extLst>
          </p:cNvPr>
          <p:cNvSpPr txBox="1"/>
          <p:nvPr/>
        </p:nvSpPr>
        <p:spPr>
          <a:xfrm>
            <a:off x="17237068" y="9658074"/>
            <a:ext cx="2219489" cy="369332"/>
          </a:xfrm>
          <a:prstGeom prst="rect">
            <a:avLst/>
          </a:prstGeom>
          <a:noFill/>
        </p:spPr>
        <p:txBody>
          <a:bodyPr wrap="square">
            <a:spAutoFit/>
          </a:bodyPr>
          <a:lstStyle/>
          <a:p>
            <a:r>
              <a:rPr lang="en" sz="1800" b="1" dirty="0"/>
              <a:t>Script producing X</a:t>
            </a:r>
            <a:endParaRPr lang="en-US" dirty="0"/>
          </a:p>
        </p:txBody>
      </p:sp>
      <p:sp>
        <p:nvSpPr>
          <p:cNvPr id="245" name="Rectangle 244">
            <a:extLst>
              <a:ext uri="{FF2B5EF4-FFF2-40B4-BE49-F238E27FC236}">
                <a16:creationId xmlns:a16="http://schemas.microsoft.com/office/drawing/2014/main" id="{EAD69A81-AEE9-036A-62A2-44CF48D2BC51}"/>
              </a:ext>
            </a:extLst>
          </p:cNvPr>
          <p:cNvSpPr/>
          <p:nvPr/>
        </p:nvSpPr>
        <p:spPr>
          <a:xfrm>
            <a:off x="16872869" y="9244385"/>
            <a:ext cx="2593750" cy="2914958"/>
          </a:xfrm>
          <a:prstGeom prst="rect">
            <a:avLst/>
          </a:prstGeom>
          <a:noFill/>
          <a:ln w="22225">
            <a:solidFill>
              <a:schemeClr val="tx1"/>
            </a:solidFill>
            <a:prstDash val="sysDash"/>
            <a:extLst>
              <a:ext uri="{C807C97D-BFC1-408E-A445-0C87EB9F89A2}">
                <ask:lineSketchStyleProps xmlns:ask="http://schemas.microsoft.com/office/drawing/2018/sketchyshapes" sd="1219033472">
                  <a:custGeom>
                    <a:avLst/>
                    <a:gdLst>
                      <a:gd name="connsiteX0" fmla="*/ 0 w 2593750"/>
                      <a:gd name="connsiteY0" fmla="*/ 0 h 2914958"/>
                      <a:gd name="connsiteX1" fmla="*/ 492813 w 2593750"/>
                      <a:gd name="connsiteY1" fmla="*/ 0 h 2914958"/>
                      <a:gd name="connsiteX2" fmla="*/ 933750 w 2593750"/>
                      <a:gd name="connsiteY2" fmla="*/ 0 h 2914958"/>
                      <a:gd name="connsiteX3" fmla="*/ 1504375 w 2593750"/>
                      <a:gd name="connsiteY3" fmla="*/ 0 h 2914958"/>
                      <a:gd name="connsiteX4" fmla="*/ 1997188 w 2593750"/>
                      <a:gd name="connsiteY4" fmla="*/ 0 h 2914958"/>
                      <a:gd name="connsiteX5" fmla="*/ 2593750 w 2593750"/>
                      <a:gd name="connsiteY5" fmla="*/ 0 h 2914958"/>
                      <a:gd name="connsiteX6" fmla="*/ 2593750 w 2593750"/>
                      <a:gd name="connsiteY6" fmla="*/ 641291 h 2914958"/>
                      <a:gd name="connsiteX7" fmla="*/ 2593750 w 2593750"/>
                      <a:gd name="connsiteY7" fmla="*/ 1224282 h 2914958"/>
                      <a:gd name="connsiteX8" fmla="*/ 2593750 w 2593750"/>
                      <a:gd name="connsiteY8" fmla="*/ 1807274 h 2914958"/>
                      <a:gd name="connsiteX9" fmla="*/ 2593750 w 2593750"/>
                      <a:gd name="connsiteY9" fmla="*/ 2331966 h 2914958"/>
                      <a:gd name="connsiteX10" fmla="*/ 2593750 w 2593750"/>
                      <a:gd name="connsiteY10" fmla="*/ 2914958 h 2914958"/>
                      <a:gd name="connsiteX11" fmla="*/ 2075000 w 2593750"/>
                      <a:gd name="connsiteY11" fmla="*/ 2914958 h 2914958"/>
                      <a:gd name="connsiteX12" fmla="*/ 1582188 w 2593750"/>
                      <a:gd name="connsiteY12" fmla="*/ 2914958 h 2914958"/>
                      <a:gd name="connsiteX13" fmla="*/ 1011563 w 2593750"/>
                      <a:gd name="connsiteY13" fmla="*/ 2914958 h 2914958"/>
                      <a:gd name="connsiteX14" fmla="*/ 440938 w 2593750"/>
                      <a:gd name="connsiteY14" fmla="*/ 2914958 h 2914958"/>
                      <a:gd name="connsiteX15" fmla="*/ 0 w 2593750"/>
                      <a:gd name="connsiteY15" fmla="*/ 2914958 h 2914958"/>
                      <a:gd name="connsiteX16" fmla="*/ 0 w 2593750"/>
                      <a:gd name="connsiteY16" fmla="*/ 2331966 h 2914958"/>
                      <a:gd name="connsiteX17" fmla="*/ 0 w 2593750"/>
                      <a:gd name="connsiteY17" fmla="*/ 1778124 h 2914958"/>
                      <a:gd name="connsiteX18" fmla="*/ 0 w 2593750"/>
                      <a:gd name="connsiteY18" fmla="*/ 1282582 h 2914958"/>
                      <a:gd name="connsiteX19" fmla="*/ 0 w 2593750"/>
                      <a:gd name="connsiteY19" fmla="*/ 757889 h 2914958"/>
                      <a:gd name="connsiteX20" fmla="*/ 0 w 2593750"/>
                      <a:gd name="connsiteY20" fmla="*/ 0 h 291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93750" h="2914958" extrusionOk="0">
                        <a:moveTo>
                          <a:pt x="0" y="0"/>
                        </a:moveTo>
                        <a:cubicBezTo>
                          <a:pt x="184097" y="-42913"/>
                          <a:pt x="282143" y="6101"/>
                          <a:pt x="492813" y="0"/>
                        </a:cubicBezTo>
                        <a:cubicBezTo>
                          <a:pt x="703483" y="-6101"/>
                          <a:pt x="746851" y="8019"/>
                          <a:pt x="933750" y="0"/>
                        </a:cubicBezTo>
                        <a:cubicBezTo>
                          <a:pt x="1120649" y="-8019"/>
                          <a:pt x="1338084" y="38396"/>
                          <a:pt x="1504375" y="0"/>
                        </a:cubicBezTo>
                        <a:cubicBezTo>
                          <a:pt x="1670666" y="-38396"/>
                          <a:pt x="1859804" y="45052"/>
                          <a:pt x="1997188" y="0"/>
                        </a:cubicBezTo>
                        <a:cubicBezTo>
                          <a:pt x="2134572" y="-45052"/>
                          <a:pt x="2472451" y="49964"/>
                          <a:pt x="2593750" y="0"/>
                        </a:cubicBezTo>
                        <a:cubicBezTo>
                          <a:pt x="2634581" y="158092"/>
                          <a:pt x="2547442" y="506900"/>
                          <a:pt x="2593750" y="641291"/>
                        </a:cubicBezTo>
                        <a:cubicBezTo>
                          <a:pt x="2640058" y="775682"/>
                          <a:pt x="2533866" y="1072975"/>
                          <a:pt x="2593750" y="1224282"/>
                        </a:cubicBezTo>
                        <a:cubicBezTo>
                          <a:pt x="2653634" y="1375589"/>
                          <a:pt x="2557993" y="1683568"/>
                          <a:pt x="2593750" y="1807274"/>
                        </a:cubicBezTo>
                        <a:cubicBezTo>
                          <a:pt x="2629507" y="1930980"/>
                          <a:pt x="2547035" y="2198721"/>
                          <a:pt x="2593750" y="2331966"/>
                        </a:cubicBezTo>
                        <a:cubicBezTo>
                          <a:pt x="2640465" y="2465211"/>
                          <a:pt x="2562223" y="2683327"/>
                          <a:pt x="2593750" y="2914958"/>
                        </a:cubicBezTo>
                        <a:cubicBezTo>
                          <a:pt x="2444926" y="2916677"/>
                          <a:pt x="2330793" y="2857074"/>
                          <a:pt x="2075000" y="2914958"/>
                        </a:cubicBezTo>
                        <a:cubicBezTo>
                          <a:pt x="1819207" y="2972842"/>
                          <a:pt x="1774347" y="2868123"/>
                          <a:pt x="1582188" y="2914958"/>
                        </a:cubicBezTo>
                        <a:cubicBezTo>
                          <a:pt x="1390029" y="2961793"/>
                          <a:pt x="1269970" y="2911344"/>
                          <a:pt x="1011563" y="2914958"/>
                        </a:cubicBezTo>
                        <a:cubicBezTo>
                          <a:pt x="753157" y="2918572"/>
                          <a:pt x="712194" y="2908662"/>
                          <a:pt x="440938" y="2914958"/>
                        </a:cubicBezTo>
                        <a:cubicBezTo>
                          <a:pt x="169682" y="2921254"/>
                          <a:pt x="131689" y="2898690"/>
                          <a:pt x="0" y="2914958"/>
                        </a:cubicBezTo>
                        <a:cubicBezTo>
                          <a:pt x="-54667" y="2675243"/>
                          <a:pt x="6542" y="2509278"/>
                          <a:pt x="0" y="2331966"/>
                        </a:cubicBezTo>
                        <a:cubicBezTo>
                          <a:pt x="-6542" y="2154654"/>
                          <a:pt x="56438" y="1983885"/>
                          <a:pt x="0" y="1778124"/>
                        </a:cubicBezTo>
                        <a:cubicBezTo>
                          <a:pt x="-56438" y="1572363"/>
                          <a:pt x="56587" y="1406599"/>
                          <a:pt x="0" y="1282582"/>
                        </a:cubicBezTo>
                        <a:cubicBezTo>
                          <a:pt x="-56587" y="1158565"/>
                          <a:pt x="18687" y="977424"/>
                          <a:pt x="0" y="757889"/>
                        </a:cubicBezTo>
                        <a:cubicBezTo>
                          <a:pt x="-18687" y="538354"/>
                          <a:pt x="61573" y="351691"/>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47" name="Google Shape;82;p13">
            <a:extLst>
              <a:ext uri="{FF2B5EF4-FFF2-40B4-BE49-F238E27FC236}">
                <a16:creationId xmlns:a16="http://schemas.microsoft.com/office/drawing/2014/main" id="{89718AE6-F81D-C620-A2ED-4C4C58F3C22D}"/>
              </a:ext>
            </a:extLst>
          </p:cNvPr>
          <p:cNvCxnSpPr>
            <a:cxnSpLocks/>
          </p:cNvCxnSpPr>
          <p:nvPr/>
        </p:nvCxnSpPr>
        <p:spPr>
          <a:xfrm>
            <a:off x="11530955" y="6975082"/>
            <a:ext cx="6280468" cy="26629"/>
          </a:xfrm>
          <a:prstGeom prst="straightConnector1">
            <a:avLst/>
          </a:prstGeom>
          <a:noFill/>
          <a:ln w="9525" cap="flat" cmpd="sng">
            <a:solidFill>
              <a:schemeClr val="tx1"/>
            </a:solidFill>
            <a:prstDash val="solid"/>
            <a:round/>
            <a:headEnd type="none" w="med" len="med"/>
            <a:tailEnd type="triangle" w="med" len="med"/>
          </a:ln>
        </p:spPr>
      </p:cxnSp>
      <p:sp>
        <p:nvSpPr>
          <p:cNvPr id="2" name="Google Shape;56;p13">
            <a:extLst>
              <a:ext uri="{FF2B5EF4-FFF2-40B4-BE49-F238E27FC236}">
                <a16:creationId xmlns:a16="http://schemas.microsoft.com/office/drawing/2014/main" id="{83FECAD4-1332-AB02-CA70-029EE894DD80}"/>
              </a:ext>
            </a:extLst>
          </p:cNvPr>
          <p:cNvSpPr/>
          <p:nvPr/>
        </p:nvSpPr>
        <p:spPr>
          <a:xfrm>
            <a:off x="12462961" y="3773720"/>
            <a:ext cx="1597431"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Merged </a:t>
            </a:r>
          </a:p>
          <a:p>
            <a:pPr algn="ctr"/>
            <a:r>
              <a:rPr lang="en" sz="1600" b="1" dirty="0"/>
              <a:t>Counts Table (R)</a:t>
            </a:r>
            <a:endParaRPr sz="1600" b="1" dirty="0"/>
          </a:p>
        </p:txBody>
      </p:sp>
      <p:cxnSp>
        <p:nvCxnSpPr>
          <p:cNvPr id="21" name="Google Shape;80;p13">
            <a:extLst>
              <a:ext uri="{FF2B5EF4-FFF2-40B4-BE49-F238E27FC236}">
                <a16:creationId xmlns:a16="http://schemas.microsoft.com/office/drawing/2014/main" id="{9B7E0922-4991-8D8A-97E9-2F358460F893}"/>
              </a:ext>
            </a:extLst>
          </p:cNvPr>
          <p:cNvCxnSpPr>
            <a:cxnSpLocks/>
            <a:stCxn id="32" idx="2"/>
            <a:endCxn id="2" idx="0"/>
          </p:cNvCxnSpPr>
          <p:nvPr/>
        </p:nvCxnSpPr>
        <p:spPr>
          <a:xfrm>
            <a:off x="12857187" y="3117284"/>
            <a:ext cx="404490" cy="656436"/>
          </a:xfrm>
          <a:prstGeom prst="straightConnector1">
            <a:avLst/>
          </a:prstGeom>
          <a:noFill/>
          <a:ln w="9525" cap="flat" cmpd="sng">
            <a:solidFill>
              <a:schemeClr val="tx1"/>
            </a:solidFill>
            <a:prstDash val="sysDot"/>
            <a:round/>
            <a:headEnd type="none" w="med" len="med"/>
            <a:tailEnd type="triangle" w="med" len="med"/>
          </a:ln>
        </p:spPr>
      </p:cxnSp>
      <p:cxnSp>
        <p:nvCxnSpPr>
          <p:cNvPr id="25" name="Google Shape;82;p13">
            <a:extLst>
              <a:ext uri="{FF2B5EF4-FFF2-40B4-BE49-F238E27FC236}">
                <a16:creationId xmlns:a16="http://schemas.microsoft.com/office/drawing/2014/main" id="{F9B40C83-1F9E-CEDC-4F2E-A33678CE52A8}"/>
              </a:ext>
            </a:extLst>
          </p:cNvPr>
          <p:cNvCxnSpPr>
            <a:cxnSpLocks/>
          </p:cNvCxnSpPr>
          <p:nvPr/>
        </p:nvCxnSpPr>
        <p:spPr>
          <a:xfrm flipV="1">
            <a:off x="10400066" y="1980327"/>
            <a:ext cx="1051705" cy="276831"/>
          </a:xfrm>
          <a:prstGeom prst="straightConnector1">
            <a:avLst/>
          </a:prstGeom>
          <a:noFill/>
          <a:ln w="9525" cap="flat" cmpd="sng">
            <a:solidFill>
              <a:schemeClr val="tx1"/>
            </a:solidFill>
            <a:prstDash val="sysDash"/>
            <a:round/>
            <a:headEnd type="none" w="med" len="med"/>
            <a:tailEnd type="none" w="med" len="med"/>
          </a:ln>
        </p:spPr>
      </p:cxnSp>
      <p:sp>
        <p:nvSpPr>
          <p:cNvPr id="39" name="TextBox 38">
            <a:extLst>
              <a:ext uri="{FF2B5EF4-FFF2-40B4-BE49-F238E27FC236}">
                <a16:creationId xmlns:a16="http://schemas.microsoft.com/office/drawing/2014/main" id="{45E1D729-545B-0C66-8D99-50DE2C3F60FE}"/>
              </a:ext>
            </a:extLst>
          </p:cNvPr>
          <p:cNvSpPr txBox="1"/>
          <p:nvPr/>
        </p:nvSpPr>
        <p:spPr>
          <a:xfrm>
            <a:off x="16467307" y="2572364"/>
            <a:ext cx="10058400" cy="369332"/>
          </a:xfrm>
          <a:prstGeom prst="rect">
            <a:avLst/>
          </a:prstGeom>
          <a:noFill/>
        </p:spPr>
        <p:txBody>
          <a:bodyPr wrap="square">
            <a:spAutoFit/>
          </a:bodyPr>
          <a:lstStyle/>
          <a:p>
            <a:r>
              <a:rPr lang="en-US" dirty="0"/>
              <a:t>https://</a:t>
            </a:r>
            <a:r>
              <a:rPr lang="en-US" dirty="0" err="1"/>
              <a:t>www.targetscan.org</a:t>
            </a:r>
            <a:r>
              <a:rPr lang="en-US" dirty="0"/>
              <a:t>/vert_80/</a:t>
            </a:r>
          </a:p>
        </p:txBody>
      </p:sp>
    </p:spTree>
    <p:extLst>
      <p:ext uri="{BB962C8B-B14F-4D97-AF65-F5344CB8AC3E}">
        <p14:creationId xmlns:p14="http://schemas.microsoft.com/office/powerpoint/2010/main" val="1411209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995FBDAF-5B87-8544-9EFB-C4967C6A13EF}"/>
              </a:ext>
            </a:extLst>
          </p:cNvPr>
          <p:cNvSpPr/>
          <p:nvPr/>
        </p:nvSpPr>
        <p:spPr>
          <a:xfrm>
            <a:off x="1118928" y="8207422"/>
            <a:ext cx="1344552" cy="720220"/>
          </a:xfrm>
          <a:prstGeom prst="rect">
            <a:avLst/>
          </a:prstGeom>
          <a:solidFill>
            <a:srgbClr val="A4C2F4"/>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Reads</a:t>
            </a:r>
            <a:endParaRPr sz="1600" b="1" dirty="0"/>
          </a:p>
        </p:txBody>
      </p:sp>
      <p:sp>
        <p:nvSpPr>
          <p:cNvPr id="5" name="Google Shape;55;p13">
            <a:extLst>
              <a:ext uri="{FF2B5EF4-FFF2-40B4-BE49-F238E27FC236}">
                <a16:creationId xmlns:a16="http://schemas.microsoft.com/office/drawing/2014/main" id="{A66371F3-E5FE-FC90-5DC5-5DA936AB50D1}"/>
              </a:ext>
            </a:extLst>
          </p:cNvPr>
          <p:cNvSpPr/>
          <p:nvPr/>
        </p:nvSpPr>
        <p:spPr>
          <a:xfrm>
            <a:off x="1049020" y="9426735"/>
            <a:ext cx="1515426"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Data QC (</a:t>
            </a:r>
            <a:r>
              <a:rPr lang="en" sz="1600" b="1" dirty="0" err="1"/>
              <a:t>FastQC</a:t>
            </a:r>
            <a:r>
              <a:rPr lang="en" sz="1600" b="1" dirty="0"/>
              <a:t> -&gt; </a:t>
            </a:r>
            <a:r>
              <a:rPr lang="en" sz="1600" b="1" dirty="0" err="1"/>
              <a:t>multiQC</a:t>
            </a:r>
            <a:r>
              <a:rPr lang="en" sz="1600" b="1" dirty="0"/>
              <a:t>)</a:t>
            </a:r>
            <a:endParaRPr sz="1600" b="1" dirty="0"/>
          </a:p>
        </p:txBody>
      </p:sp>
      <p:sp>
        <p:nvSpPr>
          <p:cNvPr id="6" name="Google Shape;56;p13">
            <a:extLst>
              <a:ext uri="{FF2B5EF4-FFF2-40B4-BE49-F238E27FC236}">
                <a16:creationId xmlns:a16="http://schemas.microsoft.com/office/drawing/2014/main" id="{25C70358-233C-C3A5-D40E-91C2AEB9FB70}"/>
              </a:ext>
            </a:extLst>
          </p:cNvPr>
          <p:cNvSpPr/>
          <p:nvPr/>
        </p:nvSpPr>
        <p:spPr>
          <a:xfrm>
            <a:off x="3182115" y="8138710"/>
            <a:ext cx="1831627"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Trim/Filter Raw Data (</a:t>
            </a:r>
            <a:r>
              <a:rPr lang="en" sz="1600" b="1" dirty="0" err="1"/>
              <a:t>TrimGalore</a:t>
            </a:r>
            <a:r>
              <a:rPr lang="en" sz="1600" b="1" dirty="0"/>
              <a:t>!)</a:t>
            </a:r>
            <a:endParaRPr sz="1600" b="1" dirty="0"/>
          </a:p>
        </p:txBody>
      </p:sp>
      <p:sp>
        <p:nvSpPr>
          <p:cNvPr id="7" name="Google Shape;59;p13">
            <a:extLst>
              <a:ext uri="{FF2B5EF4-FFF2-40B4-BE49-F238E27FC236}">
                <a16:creationId xmlns:a16="http://schemas.microsoft.com/office/drawing/2014/main" id="{D72DF7F9-E768-F103-3D9D-187DD2625B5E}"/>
              </a:ext>
            </a:extLst>
          </p:cNvPr>
          <p:cNvSpPr/>
          <p:nvPr/>
        </p:nvSpPr>
        <p:spPr>
          <a:xfrm>
            <a:off x="3360133" y="9426261"/>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Trimmed Data QC (</a:t>
            </a:r>
            <a:r>
              <a:rPr lang="en" sz="1600" b="1" dirty="0" err="1"/>
              <a:t>FastQC</a:t>
            </a:r>
            <a:r>
              <a:rPr lang="en" sz="1600" b="1" dirty="0"/>
              <a:t> -&gt; </a:t>
            </a:r>
            <a:r>
              <a:rPr lang="en" sz="1600" b="1" dirty="0" err="1"/>
              <a:t>MultiQC</a:t>
            </a:r>
            <a:r>
              <a:rPr lang="en" sz="1600" b="1" dirty="0"/>
              <a:t>)</a:t>
            </a:r>
            <a:endParaRPr sz="1600" b="1" dirty="0"/>
          </a:p>
        </p:txBody>
      </p:sp>
      <p:cxnSp>
        <p:nvCxnSpPr>
          <p:cNvPr id="8" name="Google Shape;80;p13">
            <a:extLst>
              <a:ext uri="{FF2B5EF4-FFF2-40B4-BE49-F238E27FC236}">
                <a16:creationId xmlns:a16="http://schemas.microsoft.com/office/drawing/2014/main" id="{F55A25F8-AFB3-024F-5AC7-B672FD855453}"/>
              </a:ext>
            </a:extLst>
          </p:cNvPr>
          <p:cNvCxnSpPr>
            <a:cxnSpLocks/>
          </p:cNvCxnSpPr>
          <p:nvPr/>
        </p:nvCxnSpPr>
        <p:spPr>
          <a:xfrm rot="10800000" flipV="1">
            <a:off x="1790678" y="8927645"/>
            <a:ext cx="529" cy="456313"/>
          </a:xfrm>
          <a:prstGeom prst="straightConnector1">
            <a:avLst/>
          </a:prstGeom>
          <a:noFill/>
          <a:ln w="9525" cap="flat" cmpd="sng">
            <a:solidFill>
              <a:schemeClr val="tx1"/>
            </a:solidFill>
            <a:prstDash val="solid"/>
            <a:round/>
            <a:headEnd type="none" w="med" len="med"/>
            <a:tailEnd type="triangle" w="med" len="med"/>
          </a:ln>
        </p:spPr>
      </p:cxnSp>
      <p:cxnSp>
        <p:nvCxnSpPr>
          <p:cNvPr id="9" name="Google Shape;82;p13">
            <a:extLst>
              <a:ext uri="{FF2B5EF4-FFF2-40B4-BE49-F238E27FC236}">
                <a16:creationId xmlns:a16="http://schemas.microsoft.com/office/drawing/2014/main" id="{38B867AF-ACDE-3E83-4727-15B357EB4834}"/>
              </a:ext>
            </a:extLst>
          </p:cNvPr>
          <p:cNvCxnSpPr>
            <a:cxnSpLocks/>
            <a:stCxn id="4" idx="3"/>
            <a:endCxn id="6" idx="1"/>
          </p:cNvCxnSpPr>
          <p:nvPr/>
        </p:nvCxnSpPr>
        <p:spPr>
          <a:xfrm>
            <a:off x="2463482" y="8567534"/>
            <a:ext cx="718633" cy="7659"/>
          </a:xfrm>
          <a:prstGeom prst="straightConnector1">
            <a:avLst/>
          </a:prstGeom>
          <a:noFill/>
          <a:ln w="9525" cap="flat" cmpd="sng">
            <a:solidFill>
              <a:schemeClr val="tx1"/>
            </a:solidFill>
            <a:prstDash val="solid"/>
            <a:round/>
            <a:headEnd type="none" w="med" len="med"/>
            <a:tailEnd type="triangle" w="med" len="med"/>
          </a:ln>
        </p:spPr>
      </p:cxnSp>
      <p:cxnSp>
        <p:nvCxnSpPr>
          <p:cNvPr id="10" name="Google Shape;80;p13">
            <a:extLst>
              <a:ext uri="{FF2B5EF4-FFF2-40B4-BE49-F238E27FC236}">
                <a16:creationId xmlns:a16="http://schemas.microsoft.com/office/drawing/2014/main" id="{9974DC89-6F17-5B95-0D51-B63BC7FBDEB3}"/>
              </a:ext>
            </a:extLst>
          </p:cNvPr>
          <p:cNvCxnSpPr>
            <a:cxnSpLocks/>
          </p:cNvCxnSpPr>
          <p:nvPr/>
        </p:nvCxnSpPr>
        <p:spPr>
          <a:xfrm flipH="1">
            <a:off x="4161495"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EDD95D26-853F-FDC6-6E9C-244FFCDBFCE6}"/>
              </a:ext>
            </a:extLst>
          </p:cNvPr>
          <p:cNvSpPr/>
          <p:nvPr/>
        </p:nvSpPr>
        <p:spPr>
          <a:xfrm>
            <a:off x="5690062" y="8138710"/>
            <a:ext cx="1618318"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 Reads (Bowtie2)</a:t>
            </a:r>
            <a:endParaRPr sz="1600" b="1" dirty="0"/>
          </a:p>
        </p:txBody>
      </p:sp>
      <p:sp>
        <p:nvSpPr>
          <p:cNvPr id="12" name="Google Shape;59;p13">
            <a:extLst>
              <a:ext uri="{FF2B5EF4-FFF2-40B4-BE49-F238E27FC236}">
                <a16:creationId xmlns:a16="http://schemas.microsoft.com/office/drawing/2014/main" id="{44631539-E1C9-BC50-C7E6-1BC7AE1358E8}"/>
              </a:ext>
            </a:extLst>
          </p:cNvPr>
          <p:cNvSpPr/>
          <p:nvPr/>
        </p:nvSpPr>
        <p:spPr>
          <a:xfrm>
            <a:off x="5693064" y="9426261"/>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Aligned Data QC (</a:t>
            </a:r>
            <a:r>
              <a:rPr lang="en" sz="1600" b="1" dirty="0" err="1"/>
              <a:t>MultiQC</a:t>
            </a:r>
            <a:r>
              <a:rPr lang="en" sz="1600" b="1" dirty="0"/>
              <a:t> of Logs)</a:t>
            </a:r>
            <a:endParaRPr sz="1600" b="1" dirty="0"/>
          </a:p>
        </p:txBody>
      </p:sp>
      <p:cxnSp>
        <p:nvCxnSpPr>
          <p:cNvPr id="13" name="Google Shape;82;p13">
            <a:extLst>
              <a:ext uri="{FF2B5EF4-FFF2-40B4-BE49-F238E27FC236}">
                <a16:creationId xmlns:a16="http://schemas.microsoft.com/office/drawing/2014/main" id="{CF33CD8F-7417-297E-624A-055B8E50CA09}"/>
              </a:ext>
            </a:extLst>
          </p:cNvPr>
          <p:cNvCxnSpPr>
            <a:cxnSpLocks/>
            <a:stCxn id="6" idx="3"/>
            <a:endCxn id="11" idx="1"/>
          </p:cNvCxnSpPr>
          <p:nvPr/>
        </p:nvCxnSpPr>
        <p:spPr>
          <a:xfrm>
            <a:off x="5013740" y="8575191"/>
            <a:ext cx="676322" cy="0"/>
          </a:xfrm>
          <a:prstGeom prst="straightConnector1">
            <a:avLst/>
          </a:prstGeom>
          <a:noFill/>
          <a:ln w="9525" cap="flat" cmpd="sng">
            <a:solidFill>
              <a:schemeClr val="tx1"/>
            </a:solidFill>
            <a:prstDash val="solid"/>
            <a:round/>
            <a:headEnd type="none" w="med" len="med"/>
            <a:tailEnd type="triangle" w="med" len="med"/>
          </a:ln>
        </p:spPr>
      </p:cxnSp>
      <p:cxnSp>
        <p:nvCxnSpPr>
          <p:cNvPr id="14" name="Google Shape;80;p13">
            <a:extLst>
              <a:ext uri="{FF2B5EF4-FFF2-40B4-BE49-F238E27FC236}">
                <a16:creationId xmlns:a16="http://schemas.microsoft.com/office/drawing/2014/main" id="{61F9001E-11D7-48D6-2E38-9D30AF59DDEB}"/>
              </a:ext>
            </a:extLst>
          </p:cNvPr>
          <p:cNvCxnSpPr>
            <a:cxnSpLocks/>
          </p:cNvCxnSpPr>
          <p:nvPr/>
        </p:nvCxnSpPr>
        <p:spPr>
          <a:xfrm flipH="1">
            <a:off x="6494426"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15" name="Google Shape;56;p13">
            <a:extLst>
              <a:ext uri="{FF2B5EF4-FFF2-40B4-BE49-F238E27FC236}">
                <a16:creationId xmlns:a16="http://schemas.microsoft.com/office/drawing/2014/main" id="{A498D162-95E4-B816-6158-5957C4004312}"/>
              </a:ext>
            </a:extLst>
          </p:cNvPr>
          <p:cNvSpPr/>
          <p:nvPr/>
        </p:nvSpPr>
        <p:spPr>
          <a:xfrm>
            <a:off x="5294886" y="6941310"/>
            <a:ext cx="268135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Bowtie2 Index (</a:t>
            </a:r>
            <a:r>
              <a:rPr lang="en" sz="1600" b="1" dirty="0" err="1"/>
              <a:t>ge</a:t>
            </a:r>
            <a:r>
              <a:rPr lang="en-US" sz="1600" b="1" dirty="0"/>
              <a:t>no</a:t>
            </a:r>
            <a:r>
              <a:rPr lang="en" sz="1600" b="1" dirty="0"/>
              <a:t>me &amp; </a:t>
            </a:r>
            <a:r>
              <a:rPr lang="en" sz="1600" b="1" dirty="0" err="1"/>
              <a:t>miRBase</a:t>
            </a:r>
            <a:r>
              <a:rPr lang="en" sz="1600" b="1" dirty="0"/>
              <a:t> mature)</a:t>
            </a:r>
            <a:endParaRPr sz="1600" b="1" dirty="0"/>
          </a:p>
        </p:txBody>
      </p:sp>
      <p:cxnSp>
        <p:nvCxnSpPr>
          <p:cNvPr id="16" name="Google Shape;80;p13">
            <a:extLst>
              <a:ext uri="{FF2B5EF4-FFF2-40B4-BE49-F238E27FC236}">
                <a16:creationId xmlns:a16="http://schemas.microsoft.com/office/drawing/2014/main" id="{6D8C2CC7-AC3A-755F-85B6-5021DEBAE557}"/>
              </a:ext>
            </a:extLst>
          </p:cNvPr>
          <p:cNvCxnSpPr>
            <a:cxnSpLocks/>
          </p:cNvCxnSpPr>
          <p:nvPr/>
        </p:nvCxnSpPr>
        <p:spPr>
          <a:xfrm flipH="1">
            <a:off x="6494426" y="7792330"/>
            <a:ext cx="2" cy="365316"/>
          </a:xfrm>
          <a:prstGeom prst="straightConnector1">
            <a:avLst/>
          </a:prstGeom>
          <a:noFill/>
          <a:ln w="9525" cap="flat" cmpd="sng">
            <a:solidFill>
              <a:schemeClr val="tx1"/>
            </a:solidFill>
            <a:prstDash val="solid"/>
            <a:round/>
            <a:headEnd type="none" w="med" len="med"/>
            <a:tailEnd type="triangle" w="med" len="med"/>
          </a:ln>
        </p:spPr>
      </p:cxnSp>
      <p:sp>
        <p:nvSpPr>
          <p:cNvPr id="17" name="Google Shape;56;p13">
            <a:extLst>
              <a:ext uri="{FF2B5EF4-FFF2-40B4-BE49-F238E27FC236}">
                <a16:creationId xmlns:a16="http://schemas.microsoft.com/office/drawing/2014/main" id="{1381E855-4E3B-EFF6-AF76-D4733F165847}"/>
              </a:ext>
            </a:extLst>
          </p:cNvPr>
          <p:cNvSpPr/>
          <p:nvPr/>
        </p:nvSpPr>
        <p:spPr>
          <a:xfrm>
            <a:off x="8462451" y="8138710"/>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a:t>
            </a:r>
            <a:r>
              <a:rPr lang="en" sz="1600" b="1" dirty="0" err="1"/>
              <a:t>samtools</a:t>
            </a:r>
            <a:r>
              <a:rPr lang="en" sz="1600" b="1" dirty="0"/>
              <a:t>)</a:t>
            </a:r>
            <a:endParaRPr sz="1600" b="1" dirty="0"/>
          </a:p>
        </p:txBody>
      </p:sp>
      <p:sp>
        <p:nvSpPr>
          <p:cNvPr id="18" name="Google Shape;59;p13">
            <a:extLst>
              <a:ext uri="{FF2B5EF4-FFF2-40B4-BE49-F238E27FC236}">
                <a16:creationId xmlns:a16="http://schemas.microsoft.com/office/drawing/2014/main" id="{C96469D7-05F7-5AB8-E781-D441CA9819BA}"/>
              </a:ext>
            </a:extLst>
          </p:cNvPr>
          <p:cNvSpPr/>
          <p:nvPr/>
        </p:nvSpPr>
        <p:spPr>
          <a:xfrm>
            <a:off x="8510589" y="9426261"/>
            <a:ext cx="1660160"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Data QC (</a:t>
            </a:r>
            <a:r>
              <a:rPr lang="en" sz="1600" b="1" dirty="0" err="1"/>
              <a:t>samtools</a:t>
            </a:r>
            <a:r>
              <a:rPr lang="en" sz="1600" b="1" dirty="0"/>
              <a:t> -&gt; </a:t>
            </a:r>
            <a:r>
              <a:rPr lang="en" sz="1600" b="1" dirty="0" err="1"/>
              <a:t>MultiQC</a:t>
            </a:r>
            <a:r>
              <a:rPr lang="en" sz="1600" b="1" dirty="0"/>
              <a:t>)</a:t>
            </a:r>
            <a:endParaRPr sz="1600" b="1" dirty="0"/>
          </a:p>
        </p:txBody>
      </p:sp>
      <p:cxnSp>
        <p:nvCxnSpPr>
          <p:cNvPr id="19" name="Google Shape;82;p13">
            <a:extLst>
              <a:ext uri="{FF2B5EF4-FFF2-40B4-BE49-F238E27FC236}">
                <a16:creationId xmlns:a16="http://schemas.microsoft.com/office/drawing/2014/main" id="{51399959-5510-EAD8-41FE-36BBFD7B848F}"/>
              </a:ext>
            </a:extLst>
          </p:cNvPr>
          <p:cNvCxnSpPr>
            <a:cxnSpLocks/>
            <a:stCxn id="11" idx="3"/>
            <a:endCxn id="17" idx="1"/>
          </p:cNvCxnSpPr>
          <p:nvPr/>
        </p:nvCxnSpPr>
        <p:spPr>
          <a:xfrm>
            <a:off x="7308380" y="8575193"/>
            <a:ext cx="1154071" cy="0"/>
          </a:xfrm>
          <a:prstGeom prst="straightConnector1">
            <a:avLst/>
          </a:prstGeom>
          <a:noFill/>
          <a:ln w="9525" cap="flat" cmpd="sng">
            <a:solidFill>
              <a:schemeClr val="tx1"/>
            </a:solidFill>
            <a:prstDash val="solid"/>
            <a:round/>
            <a:headEnd type="none" w="med" len="med"/>
            <a:tailEnd type="triangle" w="med" len="med"/>
          </a:ln>
        </p:spPr>
      </p:cxnSp>
      <p:cxnSp>
        <p:nvCxnSpPr>
          <p:cNvPr id="20" name="Google Shape;80;p13">
            <a:extLst>
              <a:ext uri="{FF2B5EF4-FFF2-40B4-BE49-F238E27FC236}">
                <a16:creationId xmlns:a16="http://schemas.microsoft.com/office/drawing/2014/main" id="{78EFA009-B31B-0B4F-3F7F-884F6984FBB9}"/>
              </a:ext>
            </a:extLst>
          </p:cNvPr>
          <p:cNvCxnSpPr>
            <a:cxnSpLocks/>
          </p:cNvCxnSpPr>
          <p:nvPr/>
        </p:nvCxnSpPr>
        <p:spPr>
          <a:xfrm flipH="1">
            <a:off x="9401170" y="9018640"/>
            <a:ext cx="2" cy="365316"/>
          </a:xfrm>
          <a:prstGeom prst="straightConnector1">
            <a:avLst/>
          </a:prstGeom>
          <a:noFill/>
          <a:ln w="9525" cap="flat" cmpd="sng">
            <a:solidFill>
              <a:schemeClr val="tx1"/>
            </a:solidFill>
            <a:prstDash val="solid"/>
            <a:round/>
            <a:headEnd type="none" w="med" len="med"/>
            <a:tailEnd type="triangle" w="med" len="med"/>
          </a:ln>
        </p:spPr>
      </p:cxnSp>
      <p:sp>
        <p:nvSpPr>
          <p:cNvPr id="27" name="Google Shape;56;p13">
            <a:extLst>
              <a:ext uri="{FF2B5EF4-FFF2-40B4-BE49-F238E27FC236}">
                <a16:creationId xmlns:a16="http://schemas.microsoft.com/office/drawing/2014/main" id="{1F03DBEE-99CD-530C-EB3C-E8918D388997}"/>
              </a:ext>
            </a:extLst>
          </p:cNvPr>
          <p:cNvSpPr/>
          <p:nvPr/>
        </p:nvSpPr>
        <p:spPr>
          <a:xfrm>
            <a:off x="5830192" y="2135026"/>
            <a:ext cx="1618318" cy="1181382"/>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mirDeep2</a:t>
            </a:r>
          </a:p>
          <a:p>
            <a:pPr algn="ctr"/>
            <a:r>
              <a:rPr lang="en" sz="1600" b="1" dirty="0"/>
              <a:t>Aligns Reads </a:t>
            </a:r>
          </a:p>
          <a:p>
            <a:pPr algn="ctr"/>
            <a:r>
              <a:rPr lang="en" sz="1600" b="1" dirty="0" err="1"/>
              <a:t>mapper.pl</a:t>
            </a:r>
            <a:endParaRPr lang="en" sz="1600" b="1" dirty="0"/>
          </a:p>
          <a:p>
            <a:pPr algn="ctr"/>
            <a:r>
              <a:rPr lang="en" sz="1600" b="1" dirty="0"/>
              <a:t>(</a:t>
            </a:r>
            <a:r>
              <a:rPr lang="en" sz="1600" b="1" dirty="0" err="1"/>
              <a:t>BowtieBS</a:t>
            </a:r>
            <a:r>
              <a:rPr lang="en" sz="1600" b="1" dirty="0"/>
              <a:t>)</a:t>
            </a:r>
          </a:p>
        </p:txBody>
      </p:sp>
      <p:cxnSp>
        <p:nvCxnSpPr>
          <p:cNvPr id="28" name="Google Shape;80;p13">
            <a:extLst>
              <a:ext uri="{FF2B5EF4-FFF2-40B4-BE49-F238E27FC236}">
                <a16:creationId xmlns:a16="http://schemas.microsoft.com/office/drawing/2014/main" id="{237EF987-3001-8B6F-74C5-8C5DD3DC83FB}"/>
              </a:ext>
            </a:extLst>
          </p:cNvPr>
          <p:cNvCxnSpPr>
            <a:cxnSpLocks/>
            <a:stCxn id="6" idx="0"/>
            <a:endCxn id="30" idx="2"/>
          </p:cNvCxnSpPr>
          <p:nvPr/>
        </p:nvCxnSpPr>
        <p:spPr>
          <a:xfrm flipH="1" flipV="1">
            <a:off x="4084277" y="7412549"/>
            <a:ext cx="13650" cy="726161"/>
          </a:xfrm>
          <a:prstGeom prst="straightConnector1">
            <a:avLst/>
          </a:prstGeom>
          <a:noFill/>
          <a:ln w="9525" cap="flat" cmpd="sng">
            <a:solidFill>
              <a:schemeClr val="tx1"/>
            </a:solidFill>
            <a:prstDash val="solid"/>
            <a:round/>
            <a:headEnd type="none" w="med" len="med"/>
            <a:tailEnd type="triangle" w="med" len="med"/>
          </a:ln>
        </p:spPr>
      </p:cxnSp>
      <p:sp>
        <p:nvSpPr>
          <p:cNvPr id="30" name="Google Shape;56;p13">
            <a:extLst>
              <a:ext uri="{FF2B5EF4-FFF2-40B4-BE49-F238E27FC236}">
                <a16:creationId xmlns:a16="http://schemas.microsoft.com/office/drawing/2014/main" id="{D4A7B6E9-ED46-ED7E-7745-8540EF8F037C}"/>
              </a:ext>
            </a:extLst>
          </p:cNvPr>
          <p:cNvSpPr/>
          <p:nvPr/>
        </p:nvSpPr>
        <p:spPr>
          <a:xfrm>
            <a:off x="3275118" y="5876674"/>
            <a:ext cx="1618318" cy="153587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mirDeep2</a:t>
            </a:r>
          </a:p>
          <a:p>
            <a:pPr algn="ctr"/>
            <a:endParaRPr lang="en" sz="1600" b="1" dirty="0"/>
          </a:p>
          <a:p>
            <a:pPr algn="ctr"/>
            <a:r>
              <a:rPr lang="en" sz="1600" b="1" dirty="0"/>
              <a:t>Pearl</a:t>
            </a:r>
          </a:p>
          <a:p>
            <a:pPr algn="ctr"/>
            <a:r>
              <a:rPr lang="en" sz="1600" b="1" dirty="0"/>
              <a:t>Remove white </a:t>
            </a:r>
            <a:r>
              <a:rPr lang="en" sz="1600" b="1" dirty="0" err="1"/>
              <a:t>spaces.pl</a:t>
            </a:r>
            <a:endParaRPr lang="en" sz="1600" b="1" dirty="0"/>
          </a:p>
          <a:p>
            <a:pPr algn="ctr"/>
            <a:endParaRPr sz="1600" b="1" dirty="0"/>
          </a:p>
        </p:txBody>
      </p:sp>
      <p:sp>
        <p:nvSpPr>
          <p:cNvPr id="31" name="Google Shape;56;p13">
            <a:extLst>
              <a:ext uri="{FF2B5EF4-FFF2-40B4-BE49-F238E27FC236}">
                <a16:creationId xmlns:a16="http://schemas.microsoft.com/office/drawing/2014/main" id="{F1B74A60-5533-E52C-56D8-802E6482C895}"/>
              </a:ext>
            </a:extLst>
          </p:cNvPr>
          <p:cNvSpPr/>
          <p:nvPr/>
        </p:nvSpPr>
        <p:spPr>
          <a:xfrm>
            <a:off x="8462086" y="2274044"/>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(mirDeep2.pl)</a:t>
            </a:r>
            <a:endParaRPr sz="1600" b="1" dirty="0"/>
          </a:p>
        </p:txBody>
      </p:sp>
      <p:sp>
        <p:nvSpPr>
          <p:cNvPr id="32" name="Google Shape;56;p13">
            <a:extLst>
              <a:ext uri="{FF2B5EF4-FFF2-40B4-BE49-F238E27FC236}">
                <a16:creationId xmlns:a16="http://schemas.microsoft.com/office/drawing/2014/main" id="{8CB32B89-9339-0A3E-EC3D-CF4876AD515D}"/>
              </a:ext>
            </a:extLst>
          </p:cNvPr>
          <p:cNvSpPr/>
          <p:nvPr/>
        </p:nvSpPr>
        <p:spPr>
          <a:xfrm>
            <a:off x="11888197" y="2244319"/>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known Counts Table (R)</a:t>
            </a:r>
            <a:endParaRPr sz="1600" b="1" dirty="0"/>
          </a:p>
        </p:txBody>
      </p:sp>
      <p:sp>
        <p:nvSpPr>
          <p:cNvPr id="33" name="Google Shape;56;p13">
            <a:extLst>
              <a:ext uri="{FF2B5EF4-FFF2-40B4-BE49-F238E27FC236}">
                <a16:creationId xmlns:a16="http://schemas.microsoft.com/office/drawing/2014/main" id="{FE86D14F-412D-D4B4-02FF-F8F1E80FE2A7}"/>
              </a:ext>
            </a:extLst>
          </p:cNvPr>
          <p:cNvSpPr/>
          <p:nvPr/>
        </p:nvSpPr>
        <p:spPr>
          <a:xfrm>
            <a:off x="11799164" y="5272063"/>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Novel mir  Counts Table (R)</a:t>
            </a:r>
            <a:endParaRPr sz="1600" b="1" dirty="0"/>
          </a:p>
        </p:txBody>
      </p:sp>
      <p:cxnSp>
        <p:nvCxnSpPr>
          <p:cNvPr id="34" name="Google Shape;80;p13">
            <a:extLst>
              <a:ext uri="{FF2B5EF4-FFF2-40B4-BE49-F238E27FC236}">
                <a16:creationId xmlns:a16="http://schemas.microsoft.com/office/drawing/2014/main" id="{A6E457AC-96B7-0AB3-98C0-EB7DF04160EF}"/>
              </a:ext>
            </a:extLst>
          </p:cNvPr>
          <p:cNvCxnSpPr>
            <a:cxnSpLocks/>
            <a:stCxn id="30" idx="3"/>
            <a:endCxn id="27" idx="1"/>
          </p:cNvCxnSpPr>
          <p:nvPr/>
        </p:nvCxnSpPr>
        <p:spPr>
          <a:xfrm flipV="1">
            <a:off x="4893436" y="2725717"/>
            <a:ext cx="936756" cy="3918895"/>
          </a:xfrm>
          <a:prstGeom prst="straightConnector1">
            <a:avLst/>
          </a:prstGeom>
          <a:noFill/>
          <a:ln w="9525" cap="flat" cmpd="sng">
            <a:solidFill>
              <a:schemeClr val="tx1"/>
            </a:solidFill>
            <a:prstDash val="solid"/>
            <a:round/>
            <a:headEnd type="none" w="med" len="med"/>
            <a:tailEnd type="triangle" w="med" len="med"/>
          </a:ln>
        </p:spPr>
      </p:cxnSp>
      <p:cxnSp>
        <p:nvCxnSpPr>
          <p:cNvPr id="37" name="Google Shape;80;p13">
            <a:extLst>
              <a:ext uri="{FF2B5EF4-FFF2-40B4-BE49-F238E27FC236}">
                <a16:creationId xmlns:a16="http://schemas.microsoft.com/office/drawing/2014/main" id="{4D206221-4DEF-BDD4-51C1-A525B0DF0EE3}"/>
              </a:ext>
            </a:extLst>
          </p:cNvPr>
          <p:cNvCxnSpPr>
            <a:cxnSpLocks/>
            <a:stCxn id="27" idx="3"/>
            <a:endCxn id="31" idx="1"/>
          </p:cNvCxnSpPr>
          <p:nvPr/>
        </p:nvCxnSpPr>
        <p:spPr>
          <a:xfrm flipV="1">
            <a:off x="7448510" y="2710527"/>
            <a:ext cx="1013576" cy="15190"/>
          </a:xfrm>
          <a:prstGeom prst="straightConnector1">
            <a:avLst/>
          </a:prstGeom>
          <a:noFill/>
          <a:ln w="9525" cap="flat" cmpd="sng">
            <a:solidFill>
              <a:schemeClr val="tx1"/>
            </a:solidFill>
            <a:prstDash val="solid"/>
            <a:round/>
            <a:headEnd type="none" w="med" len="med"/>
            <a:tailEnd type="triangle" w="med" len="med"/>
          </a:ln>
        </p:spPr>
      </p:cxnSp>
      <p:sp>
        <p:nvSpPr>
          <p:cNvPr id="40" name="Google Shape;56;p13">
            <a:extLst>
              <a:ext uri="{FF2B5EF4-FFF2-40B4-BE49-F238E27FC236}">
                <a16:creationId xmlns:a16="http://schemas.microsoft.com/office/drawing/2014/main" id="{4EF16DC5-5410-EB8E-D4C6-2616020E914C}"/>
              </a:ext>
            </a:extLst>
          </p:cNvPr>
          <p:cNvSpPr/>
          <p:nvPr/>
        </p:nvSpPr>
        <p:spPr>
          <a:xfrm>
            <a:off x="946801" y="6165174"/>
            <a:ext cx="1831627" cy="872965"/>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Assess contamination</a:t>
            </a:r>
            <a:r>
              <a:rPr lang="en-US" sz="1600" b="1" dirty="0"/>
              <a:t>n</a:t>
            </a:r>
            <a:r>
              <a:rPr lang="en" sz="1600" b="1" dirty="0"/>
              <a:t> Karaken2</a:t>
            </a:r>
            <a:endParaRPr sz="1600" b="1" dirty="0"/>
          </a:p>
        </p:txBody>
      </p:sp>
      <p:cxnSp>
        <p:nvCxnSpPr>
          <p:cNvPr id="42" name="Google Shape;80;p13">
            <a:extLst>
              <a:ext uri="{FF2B5EF4-FFF2-40B4-BE49-F238E27FC236}">
                <a16:creationId xmlns:a16="http://schemas.microsoft.com/office/drawing/2014/main" id="{DDDA11FB-BAAE-D218-F32D-34D6F28A89ED}"/>
              </a:ext>
            </a:extLst>
          </p:cNvPr>
          <p:cNvCxnSpPr>
            <a:cxnSpLocks/>
            <a:stCxn id="4" idx="0"/>
          </p:cNvCxnSpPr>
          <p:nvPr/>
        </p:nvCxnSpPr>
        <p:spPr>
          <a:xfrm flipH="1" flipV="1">
            <a:off x="1790676" y="7118149"/>
            <a:ext cx="528" cy="1089275"/>
          </a:xfrm>
          <a:prstGeom prst="straightConnector1">
            <a:avLst/>
          </a:prstGeom>
          <a:noFill/>
          <a:ln w="9525" cap="flat" cmpd="sng">
            <a:solidFill>
              <a:schemeClr val="tx1"/>
            </a:solidFill>
            <a:prstDash val="solid"/>
            <a:round/>
            <a:headEnd type="none" w="med" len="med"/>
            <a:tailEnd type="triangle" w="med" len="med"/>
          </a:ln>
        </p:spPr>
      </p:cxnSp>
      <p:sp>
        <p:nvSpPr>
          <p:cNvPr id="44" name="Google Shape;56;p13">
            <a:extLst>
              <a:ext uri="{FF2B5EF4-FFF2-40B4-BE49-F238E27FC236}">
                <a16:creationId xmlns:a16="http://schemas.microsoft.com/office/drawing/2014/main" id="{283B3B07-E699-8FB6-FA08-EBE5E2C97925}"/>
              </a:ext>
            </a:extLst>
          </p:cNvPr>
          <p:cNvSpPr/>
          <p:nvPr/>
        </p:nvSpPr>
        <p:spPr>
          <a:xfrm>
            <a:off x="1118328" y="2144912"/>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MirBASE</a:t>
            </a:r>
            <a:endParaRPr sz="1600" b="1" dirty="0"/>
          </a:p>
        </p:txBody>
      </p:sp>
      <p:sp>
        <p:nvSpPr>
          <p:cNvPr id="45" name="Google Shape;56;p13">
            <a:extLst>
              <a:ext uri="{FF2B5EF4-FFF2-40B4-BE49-F238E27FC236}">
                <a16:creationId xmlns:a16="http://schemas.microsoft.com/office/drawing/2014/main" id="{B2D0841D-192B-CB38-117C-43B628EFFA9D}"/>
              </a:ext>
            </a:extLst>
          </p:cNvPr>
          <p:cNvSpPr/>
          <p:nvPr/>
        </p:nvSpPr>
        <p:spPr>
          <a:xfrm>
            <a:off x="3275118" y="1976003"/>
            <a:ext cx="1618318"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Get </a:t>
            </a:r>
            <a:r>
              <a:rPr lang="en" sz="1600" b="1" dirty="0" err="1"/>
              <a:t>mirBASE</a:t>
            </a:r>
            <a:r>
              <a:rPr lang="en" sz="1600" b="1" dirty="0"/>
              <a:t> reference files, </a:t>
            </a:r>
            <a:r>
              <a:rPr lang="en" sz="1600" b="1" dirty="0" err="1"/>
              <a:t>mirbase.pl</a:t>
            </a:r>
            <a:endParaRPr sz="1600" b="1" dirty="0"/>
          </a:p>
        </p:txBody>
      </p:sp>
      <p:cxnSp>
        <p:nvCxnSpPr>
          <p:cNvPr id="46" name="Google Shape;80;p13">
            <a:extLst>
              <a:ext uri="{FF2B5EF4-FFF2-40B4-BE49-F238E27FC236}">
                <a16:creationId xmlns:a16="http://schemas.microsoft.com/office/drawing/2014/main" id="{B8F82F79-938E-1AAC-AFB1-1DE857D50334}"/>
              </a:ext>
            </a:extLst>
          </p:cNvPr>
          <p:cNvCxnSpPr>
            <a:cxnSpLocks/>
            <a:stCxn id="44" idx="3"/>
            <a:endCxn id="45" idx="1"/>
          </p:cNvCxnSpPr>
          <p:nvPr/>
        </p:nvCxnSpPr>
        <p:spPr>
          <a:xfrm>
            <a:off x="2736646" y="2481040"/>
            <a:ext cx="538472" cy="0"/>
          </a:xfrm>
          <a:prstGeom prst="straightConnector1">
            <a:avLst/>
          </a:prstGeom>
          <a:noFill/>
          <a:ln w="9525" cap="flat" cmpd="sng">
            <a:solidFill>
              <a:schemeClr val="tx1"/>
            </a:solidFill>
            <a:prstDash val="solid"/>
            <a:round/>
            <a:headEnd type="none" w="med" len="med"/>
            <a:tailEnd type="triangle" w="med" len="med"/>
          </a:ln>
        </p:spPr>
      </p:cxnSp>
      <p:cxnSp>
        <p:nvCxnSpPr>
          <p:cNvPr id="49" name="Google Shape;80;p13">
            <a:extLst>
              <a:ext uri="{FF2B5EF4-FFF2-40B4-BE49-F238E27FC236}">
                <a16:creationId xmlns:a16="http://schemas.microsoft.com/office/drawing/2014/main" id="{5A38E485-489A-D4DF-13F3-03A390DDC74C}"/>
              </a:ext>
            </a:extLst>
          </p:cNvPr>
          <p:cNvCxnSpPr>
            <a:cxnSpLocks/>
            <a:endCxn id="30" idx="0"/>
          </p:cNvCxnSpPr>
          <p:nvPr/>
        </p:nvCxnSpPr>
        <p:spPr>
          <a:xfrm>
            <a:off x="4084277" y="5508745"/>
            <a:ext cx="0" cy="367929"/>
          </a:xfrm>
          <a:prstGeom prst="straightConnector1">
            <a:avLst/>
          </a:prstGeom>
          <a:noFill/>
          <a:ln w="9525" cap="flat" cmpd="sng">
            <a:solidFill>
              <a:schemeClr val="tx1"/>
            </a:solidFill>
            <a:prstDash val="solid"/>
            <a:round/>
            <a:headEnd type="none" w="med" len="med"/>
            <a:tailEnd type="triangle" w="med" len="med"/>
          </a:ln>
        </p:spPr>
      </p:cxnSp>
      <p:cxnSp>
        <p:nvCxnSpPr>
          <p:cNvPr id="58" name="Google Shape;80;p13">
            <a:extLst>
              <a:ext uri="{FF2B5EF4-FFF2-40B4-BE49-F238E27FC236}">
                <a16:creationId xmlns:a16="http://schemas.microsoft.com/office/drawing/2014/main" id="{A28F9783-3FDD-FB98-9335-86B953B9132C}"/>
              </a:ext>
            </a:extLst>
          </p:cNvPr>
          <p:cNvCxnSpPr>
            <a:cxnSpLocks/>
            <a:stCxn id="31" idx="3"/>
            <a:endCxn id="32" idx="1"/>
          </p:cNvCxnSpPr>
          <p:nvPr/>
        </p:nvCxnSpPr>
        <p:spPr>
          <a:xfrm flipV="1">
            <a:off x="10400066" y="2680802"/>
            <a:ext cx="1488131" cy="29725"/>
          </a:xfrm>
          <a:prstGeom prst="straightConnector1">
            <a:avLst/>
          </a:prstGeom>
          <a:noFill/>
          <a:ln w="9525" cap="flat" cmpd="sng">
            <a:solidFill>
              <a:schemeClr val="tx1"/>
            </a:solidFill>
            <a:prstDash val="sysDash"/>
            <a:round/>
            <a:headEnd type="none" w="med" len="med"/>
            <a:tailEnd type="triangle" w="med" len="med"/>
          </a:ln>
        </p:spPr>
      </p:cxnSp>
      <p:cxnSp>
        <p:nvCxnSpPr>
          <p:cNvPr id="67" name="Google Shape;80;p13">
            <a:extLst>
              <a:ext uri="{FF2B5EF4-FFF2-40B4-BE49-F238E27FC236}">
                <a16:creationId xmlns:a16="http://schemas.microsoft.com/office/drawing/2014/main" id="{C6F1E743-597A-4F13-402D-E6928338B69C}"/>
              </a:ext>
            </a:extLst>
          </p:cNvPr>
          <p:cNvCxnSpPr>
            <a:cxnSpLocks/>
            <a:stCxn id="141" idx="3"/>
            <a:endCxn id="33" idx="1"/>
          </p:cNvCxnSpPr>
          <p:nvPr/>
        </p:nvCxnSpPr>
        <p:spPr>
          <a:xfrm flipV="1">
            <a:off x="10707383" y="5708546"/>
            <a:ext cx="1091781" cy="8870"/>
          </a:xfrm>
          <a:prstGeom prst="straightConnector1">
            <a:avLst/>
          </a:prstGeom>
          <a:noFill/>
          <a:ln w="9525" cap="flat" cmpd="sng">
            <a:solidFill>
              <a:schemeClr val="tx1"/>
            </a:solidFill>
            <a:prstDash val="lgDashDot"/>
            <a:round/>
            <a:headEnd type="none" w="med" len="med"/>
            <a:tailEnd type="triangle" w="med" len="med"/>
          </a:ln>
        </p:spPr>
      </p:cxnSp>
      <p:sp>
        <p:nvSpPr>
          <p:cNvPr id="71" name="Google Shape;56;p13">
            <a:extLst>
              <a:ext uri="{FF2B5EF4-FFF2-40B4-BE49-F238E27FC236}">
                <a16:creationId xmlns:a16="http://schemas.microsoft.com/office/drawing/2014/main" id="{AE3FDDA7-6A9F-3878-1605-CD738D4968D8}"/>
              </a:ext>
            </a:extLst>
          </p:cNvPr>
          <p:cNvSpPr/>
          <p:nvPr/>
        </p:nvSpPr>
        <p:spPr>
          <a:xfrm>
            <a:off x="14386733" y="3812106"/>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Normalize Counts (DESeq2)</a:t>
            </a:r>
            <a:endParaRPr sz="1600" b="1" dirty="0"/>
          </a:p>
        </p:txBody>
      </p:sp>
      <p:cxnSp>
        <p:nvCxnSpPr>
          <p:cNvPr id="72" name="Google Shape;82;p13">
            <a:extLst>
              <a:ext uri="{FF2B5EF4-FFF2-40B4-BE49-F238E27FC236}">
                <a16:creationId xmlns:a16="http://schemas.microsoft.com/office/drawing/2014/main" id="{6CC4A47A-B0C4-0AC0-7CC3-FFC1E82B7244}"/>
              </a:ext>
            </a:extLst>
          </p:cNvPr>
          <p:cNvCxnSpPr>
            <a:cxnSpLocks/>
            <a:endCxn id="71" idx="1"/>
          </p:cNvCxnSpPr>
          <p:nvPr/>
        </p:nvCxnSpPr>
        <p:spPr>
          <a:xfrm>
            <a:off x="14063485" y="4248017"/>
            <a:ext cx="323248" cy="572"/>
          </a:xfrm>
          <a:prstGeom prst="straightConnector1">
            <a:avLst/>
          </a:prstGeom>
          <a:noFill/>
          <a:ln w="9525" cap="flat" cmpd="sng">
            <a:solidFill>
              <a:schemeClr val="tx1"/>
            </a:solidFill>
            <a:prstDash val="sysDash"/>
            <a:round/>
            <a:headEnd type="none" w="med" len="med"/>
            <a:tailEnd type="triangle" w="med" len="med"/>
          </a:ln>
        </p:spPr>
      </p:cxnSp>
      <p:cxnSp>
        <p:nvCxnSpPr>
          <p:cNvPr id="76" name="Google Shape;82;p13">
            <a:extLst>
              <a:ext uri="{FF2B5EF4-FFF2-40B4-BE49-F238E27FC236}">
                <a16:creationId xmlns:a16="http://schemas.microsoft.com/office/drawing/2014/main" id="{7CD12CBC-7ACE-00B1-9F0D-218DEA74CBCE}"/>
              </a:ext>
            </a:extLst>
          </p:cNvPr>
          <p:cNvCxnSpPr>
            <a:cxnSpLocks/>
            <a:endCxn id="2" idx="2"/>
          </p:cNvCxnSpPr>
          <p:nvPr/>
        </p:nvCxnSpPr>
        <p:spPr>
          <a:xfrm flipV="1">
            <a:off x="12857187" y="4646685"/>
            <a:ext cx="404490" cy="600663"/>
          </a:xfrm>
          <a:prstGeom prst="straightConnector1">
            <a:avLst/>
          </a:prstGeom>
          <a:noFill/>
          <a:ln w="9525" cap="flat" cmpd="sng">
            <a:solidFill>
              <a:schemeClr val="tx1"/>
            </a:solidFill>
            <a:prstDash val="lgDashDot"/>
            <a:round/>
            <a:headEnd type="none" w="med" len="med"/>
            <a:tailEnd type="triangle" w="med" len="med"/>
          </a:ln>
        </p:spPr>
      </p:cxnSp>
      <p:sp>
        <p:nvSpPr>
          <p:cNvPr id="79" name="Google Shape;56;p13">
            <a:extLst>
              <a:ext uri="{FF2B5EF4-FFF2-40B4-BE49-F238E27FC236}">
                <a16:creationId xmlns:a16="http://schemas.microsoft.com/office/drawing/2014/main" id="{C9BCE5F6-3FD7-58FB-EC0A-4B6779810CF2}"/>
              </a:ext>
            </a:extLst>
          </p:cNvPr>
          <p:cNvSpPr/>
          <p:nvPr/>
        </p:nvSpPr>
        <p:spPr>
          <a:xfrm>
            <a:off x="18056484" y="3819489"/>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multi-mir</a:t>
            </a:r>
          </a:p>
          <a:p>
            <a:pPr algn="ctr"/>
            <a:r>
              <a:rPr lang="en" sz="1600" b="1" dirty="0"/>
              <a:t>Target database extraction</a:t>
            </a:r>
            <a:endParaRPr sz="1600" b="1" dirty="0"/>
          </a:p>
        </p:txBody>
      </p:sp>
      <p:sp>
        <p:nvSpPr>
          <p:cNvPr id="80" name="Google Shape;56;p13">
            <a:extLst>
              <a:ext uri="{FF2B5EF4-FFF2-40B4-BE49-F238E27FC236}">
                <a16:creationId xmlns:a16="http://schemas.microsoft.com/office/drawing/2014/main" id="{9537EBE1-6C3D-14E2-2827-8F37A3231759}"/>
              </a:ext>
            </a:extLst>
          </p:cNvPr>
          <p:cNvSpPr/>
          <p:nvPr/>
        </p:nvSpPr>
        <p:spPr>
          <a:xfrm>
            <a:off x="18082865" y="1359682"/>
            <a:ext cx="1525390" cy="115593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TargetScan</a:t>
            </a:r>
            <a:endParaRPr lang="en-US" sz="1600" b="1" dirty="0"/>
          </a:p>
          <a:p>
            <a:pPr algn="ctr"/>
            <a:r>
              <a:rPr lang="en-US" sz="1600" b="1" dirty="0"/>
              <a:t>Novel mir target </a:t>
            </a:r>
            <a:r>
              <a:rPr lang="en" sz="1600" b="1" dirty="0"/>
              <a:t>prediction</a:t>
            </a:r>
            <a:endParaRPr sz="1600" b="1" dirty="0"/>
          </a:p>
        </p:txBody>
      </p:sp>
      <p:cxnSp>
        <p:nvCxnSpPr>
          <p:cNvPr id="84" name="Google Shape;82;p13">
            <a:extLst>
              <a:ext uri="{FF2B5EF4-FFF2-40B4-BE49-F238E27FC236}">
                <a16:creationId xmlns:a16="http://schemas.microsoft.com/office/drawing/2014/main" id="{3D3270FE-08CA-9B36-BB1D-C184AA1E416A}"/>
              </a:ext>
            </a:extLst>
          </p:cNvPr>
          <p:cNvCxnSpPr>
            <a:cxnSpLocks/>
            <a:stCxn id="71" idx="3"/>
            <a:endCxn id="100" idx="1"/>
          </p:cNvCxnSpPr>
          <p:nvPr/>
        </p:nvCxnSpPr>
        <p:spPr>
          <a:xfrm flipV="1">
            <a:off x="15912125" y="4248588"/>
            <a:ext cx="269881" cy="1"/>
          </a:xfrm>
          <a:prstGeom prst="straightConnector1">
            <a:avLst/>
          </a:prstGeom>
          <a:noFill/>
          <a:ln w="9525" cap="flat" cmpd="sng">
            <a:solidFill>
              <a:schemeClr val="tx1"/>
            </a:solidFill>
            <a:prstDash val="sysDash"/>
            <a:round/>
            <a:headEnd type="none" w="med" len="med"/>
            <a:tailEnd type="triangle" w="med" len="med"/>
          </a:ln>
        </p:spPr>
      </p:cxnSp>
      <p:sp>
        <p:nvSpPr>
          <p:cNvPr id="87" name="Google Shape;56;p13">
            <a:extLst>
              <a:ext uri="{FF2B5EF4-FFF2-40B4-BE49-F238E27FC236}">
                <a16:creationId xmlns:a16="http://schemas.microsoft.com/office/drawing/2014/main" id="{29FF89B6-390C-62EF-20FE-3C196835C9F9}"/>
              </a:ext>
            </a:extLst>
          </p:cNvPr>
          <p:cNvSpPr/>
          <p:nvPr/>
        </p:nvSpPr>
        <p:spPr>
          <a:xfrm>
            <a:off x="5841078" y="5144631"/>
            <a:ext cx="1618318" cy="115593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solidFill>
                  <a:schemeClr val="accent2"/>
                </a:solidFill>
              </a:rPr>
              <a:t>sRNA toolbox?</a:t>
            </a:r>
          </a:p>
          <a:p>
            <a:pPr algn="ctr"/>
            <a:r>
              <a:rPr lang="en" b="1" dirty="0">
                <a:solidFill>
                  <a:schemeClr val="accent2"/>
                </a:solidFill>
              </a:rPr>
              <a:t>(</a:t>
            </a:r>
            <a:r>
              <a:rPr lang="en" b="1" dirty="0" err="1">
                <a:solidFill>
                  <a:schemeClr val="accent2"/>
                </a:solidFill>
              </a:rPr>
              <a:t>BowtieBS</a:t>
            </a:r>
            <a:r>
              <a:rPr lang="en" b="1" dirty="0">
                <a:solidFill>
                  <a:schemeClr val="accent2"/>
                </a:solidFill>
              </a:rPr>
              <a:t>)</a:t>
            </a:r>
          </a:p>
        </p:txBody>
      </p:sp>
      <p:cxnSp>
        <p:nvCxnSpPr>
          <p:cNvPr id="95" name="Google Shape;80;p13">
            <a:extLst>
              <a:ext uri="{FF2B5EF4-FFF2-40B4-BE49-F238E27FC236}">
                <a16:creationId xmlns:a16="http://schemas.microsoft.com/office/drawing/2014/main" id="{F5EB8CFE-9915-004E-21AF-0AC3568A598F}"/>
              </a:ext>
            </a:extLst>
          </p:cNvPr>
          <p:cNvCxnSpPr>
            <a:cxnSpLocks/>
            <a:stCxn id="30" idx="3"/>
            <a:endCxn id="87" idx="1"/>
          </p:cNvCxnSpPr>
          <p:nvPr/>
        </p:nvCxnSpPr>
        <p:spPr>
          <a:xfrm flipV="1">
            <a:off x="4893436" y="5722599"/>
            <a:ext cx="947642" cy="922013"/>
          </a:xfrm>
          <a:prstGeom prst="straightConnector1">
            <a:avLst/>
          </a:prstGeom>
          <a:noFill/>
          <a:ln w="9525" cap="flat" cmpd="sng">
            <a:solidFill>
              <a:schemeClr val="tx1"/>
            </a:solidFill>
            <a:prstDash val="solid"/>
            <a:round/>
            <a:headEnd type="none" w="med" len="med"/>
            <a:tailEnd type="triangle" w="med" len="med"/>
          </a:ln>
        </p:spPr>
      </p:cxnSp>
      <p:sp>
        <p:nvSpPr>
          <p:cNvPr id="100" name="Google Shape;56;p13">
            <a:extLst>
              <a:ext uri="{FF2B5EF4-FFF2-40B4-BE49-F238E27FC236}">
                <a16:creationId xmlns:a16="http://schemas.microsoft.com/office/drawing/2014/main" id="{8ACB3191-90D0-4532-195E-888F54F6FAB2}"/>
              </a:ext>
            </a:extLst>
          </p:cNvPr>
          <p:cNvSpPr/>
          <p:nvPr/>
        </p:nvSpPr>
        <p:spPr>
          <a:xfrm>
            <a:off x="16182004" y="3812105"/>
            <a:ext cx="160353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Differential Expression (DESeq2)</a:t>
            </a:r>
            <a:endParaRPr sz="1600" b="1" dirty="0"/>
          </a:p>
        </p:txBody>
      </p:sp>
      <p:cxnSp>
        <p:nvCxnSpPr>
          <p:cNvPr id="104" name="Google Shape;82;p13">
            <a:extLst>
              <a:ext uri="{FF2B5EF4-FFF2-40B4-BE49-F238E27FC236}">
                <a16:creationId xmlns:a16="http://schemas.microsoft.com/office/drawing/2014/main" id="{30C20765-4A14-CB18-C5B8-D8E054F30B81}"/>
              </a:ext>
            </a:extLst>
          </p:cNvPr>
          <p:cNvCxnSpPr>
            <a:cxnSpLocks/>
            <a:endCxn id="80" idx="1"/>
          </p:cNvCxnSpPr>
          <p:nvPr/>
        </p:nvCxnSpPr>
        <p:spPr>
          <a:xfrm flipV="1">
            <a:off x="11451771" y="1937650"/>
            <a:ext cx="6631094" cy="38353"/>
          </a:xfrm>
          <a:prstGeom prst="straightConnector1">
            <a:avLst/>
          </a:prstGeom>
          <a:noFill/>
          <a:ln w="9525" cap="flat" cmpd="sng">
            <a:solidFill>
              <a:schemeClr val="tx1"/>
            </a:solidFill>
            <a:prstDash val="sysDash"/>
            <a:round/>
            <a:headEnd type="none" w="med" len="med"/>
            <a:tailEnd type="triangle" w="med" len="med"/>
          </a:ln>
        </p:spPr>
      </p:cxnSp>
      <p:cxnSp>
        <p:nvCxnSpPr>
          <p:cNvPr id="109" name="Google Shape;82;p13">
            <a:extLst>
              <a:ext uri="{FF2B5EF4-FFF2-40B4-BE49-F238E27FC236}">
                <a16:creationId xmlns:a16="http://schemas.microsoft.com/office/drawing/2014/main" id="{D61DCEE3-2DFA-3A29-7DC5-DAAF77AF73F4}"/>
              </a:ext>
            </a:extLst>
          </p:cNvPr>
          <p:cNvCxnSpPr>
            <a:cxnSpLocks/>
            <a:stCxn id="100" idx="3"/>
            <a:endCxn id="79" idx="1"/>
          </p:cNvCxnSpPr>
          <p:nvPr/>
        </p:nvCxnSpPr>
        <p:spPr>
          <a:xfrm>
            <a:off x="17785540" y="4248586"/>
            <a:ext cx="270944" cy="7384"/>
          </a:xfrm>
          <a:prstGeom prst="straightConnector1">
            <a:avLst/>
          </a:prstGeom>
          <a:noFill/>
          <a:ln w="9525" cap="flat" cmpd="sng">
            <a:solidFill>
              <a:schemeClr val="tx1"/>
            </a:solidFill>
            <a:prstDash val="sysDash"/>
            <a:round/>
            <a:headEnd type="none" w="med" len="med"/>
            <a:tailEnd type="triangle" w="med" len="med"/>
          </a:ln>
        </p:spPr>
      </p:cxnSp>
      <p:cxnSp>
        <p:nvCxnSpPr>
          <p:cNvPr id="132" name="Google Shape;80;p13">
            <a:extLst>
              <a:ext uri="{FF2B5EF4-FFF2-40B4-BE49-F238E27FC236}">
                <a16:creationId xmlns:a16="http://schemas.microsoft.com/office/drawing/2014/main" id="{27FC926A-BED3-275C-84A9-BD2A65B99A9B}"/>
              </a:ext>
            </a:extLst>
          </p:cNvPr>
          <p:cNvCxnSpPr>
            <a:cxnSpLocks/>
            <a:stCxn id="87" idx="3"/>
            <a:endCxn id="141" idx="1"/>
          </p:cNvCxnSpPr>
          <p:nvPr/>
        </p:nvCxnSpPr>
        <p:spPr>
          <a:xfrm flipV="1">
            <a:off x="7459396" y="5717416"/>
            <a:ext cx="472182" cy="5183"/>
          </a:xfrm>
          <a:prstGeom prst="straightConnector1">
            <a:avLst/>
          </a:prstGeom>
          <a:noFill/>
          <a:ln w="9525" cap="flat" cmpd="sng">
            <a:solidFill>
              <a:schemeClr val="tx1"/>
            </a:solidFill>
            <a:prstDash val="solid"/>
            <a:round/>
            <a:headEnd type="none" w="med" len="med"/>
            <a:tailEnd type="triangle" w="med" len="med"/>
          </a:ln>
        </p:spPr>
      </p:cxnSp>
      <p:sp>
        <p:nvSpPr>
          <p:cNvPr id="135" name="Google Shape;56;p13">
            <a:extLst>
              <a:ext uri="{FF2B5EF4-FFF2-40B4-BE49-F238E27FC236}">
                <a16:creationId xmlns:a16="http://schemas.microsoft.com/office/drawing/2014/main" id="{C6C1CB30-0A58-F101-64EE-F165C7D89397}"/>
              </a:ext>
            </a:extLst>
          </p:cNvPr>
          <p:cNvSpPr/>
          <p:nvPr/>
        </p:nvSpPr>
        <p:spPr>
          <a:xfrm>
            <a:off x="3054880" y="4498672"/>
            <a:ext cx="1831627"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Species specific </a:t>
            </a:r>
            <a:r>
              <a:rPr lang="en" sz="1600" b="1" dirty="0" err="1"/>
              <a:t>extract_miRNA.pl</a:t>
            </a:r>
            <a:r>
              <a:rPr lang="en" sz="1600" b="1" dirty="0"/>
              <a:t> </a:t>
            </a:r>
            <a:endParaRPr sz="1600" b="1" dirty="0"/>
          </a:p>
        </p:txBody>
      </p:sp>
      <p:sp>
        <p:nvSpPr>
          <p:cNvPr id="136" name="Rectangle 135">
            <a:extLst>
              <a:ext uri="{FF2B5EF4-FFF2-40B4-BE49-F238E27FC236}">
                <a16:creationId xmlns:a16="http://schemas.microsoft.com/office/drawing/2014/main" id="{034BC3FC-24A6-2530-65FC-3B9EA67E2952}"/>
              </a:ext>
            </a:extLst>
          </p:cNvPr>
          <p:cNvSpPr/>
          <p:nvPr/>
        </p:nvSpPr>
        <p:spPr bwMode="auto">
          <a:xfrm>
            <a:off x="1790676" y="538222"/>
            <a:ext cx="16152550"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Summary pipeline V3 </a:t>
            </a: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sRNAworkbench</a:t>
            </a:r>
            <a:endPar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1" name="Google Shape;56;p13">
            <a:extLst>
              <a:ext uri="{FF2B5EF4-FFF2-40B4-BE49-F238E27FC236}">
                <a16:creationId xmlns:a16="http://schemas.microsoft.com/office/drawing/2014/main" id="{BA17F433-AE38-B850-6C04-1E0495272C99}"/>
              </a:ext>
            </a:extLst>
          </p:cNvPr>
          <p:cNvSpPr/>
          <p:nvPr/>
        </p:nvSpPr>
        <p:spPr>
          <a:xfrm>
            <a:off x="7931578" y="5280933"/>
            <a:ext cx="2775805"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(dicot_specific_mirDeep2.pl)</a:t>
            </a:r>
            <a:endParaRPr sz="1600" b="1" dirty="0"/>
          </a:p>
        </p:txBody>
      </p:sp>
      <p:cxnSp>
        <p:nvCxnSpPr>
          <p:cNvPr id="152" name="Google Shape;80;p13">
            <a:extLst>
              <a:ext uri="{FF2B5EF4-FFF2-40B4-BE49-F238E27FC236}">
                <a16:creationId xmlns:a16="http://schemas.microsoft.com/office/drawing/2014/main" id="{2C2CDBEF-0417-45B9-3CC2-B93E33252D1B}"/>
              </a:ext>
            </a:extLst>
          </p:cNvPr>
          <p:cNvCxnSpPr>
            <a:cxnSpLocks/>
            <a:stCxn id="141" idx="3"/>
            <a:endCxn id="32" idx="2"/>
          </p:cNvCxnSpPr>
          <p:nvPr/>
        </p:nvCxnSpPr>
        <p:spPr>
          <a:xfrm flipV="1">
            <a:off x="10707383" y="3117284"/>
            <a:ext cx="2149804" cy="2600132"/>
          </a:xfrm>
          <a:prstGeom prst="straightConnector1">
            <a:avLst/>
          </a:prstGeom>
          <a:noFill/>
          <a:ln w="9525" cap="flat" cmpd="sng">
            <a:solidFill>
              <a:schemeClr val="tx1"/>
            </a:solidFill>
            <a:prstDash val="sysDot"/>
            <a:round/>
            <a:headEnd type="none" w="med" len="med"/>
            <a:tailEnd type="triangle" w="med" len="med"/>
          </a:ln>
        </p:spPr>
      </p:cxnSp>
      <p:cxnSp>
        <p:nvCxnSpPr>
          <p:cNvPr id="156" name="Google Shape;80;p13">
            <a:extLst>
              <a:ext uri="{FF2B5EF4-FFF2-40B4-BE49-F238E27FC236}">
                <a16:creationId xmlns:a16="http://schemas.microsoft.com/office/drawing/2014/main" id="{D5896A07-9CC8-6E23-8674-49586E9955F9}"/>
              </a:ext>
            </a:extLst>
          </p:cNvPr>
          <p:cNvCxnSpPr>
            <a:cxnSpLocks/>
            <a:stCxn id="31" idx="3"/>
            <a:endCxn id="33" idx="0"/>
          </p:cNvCxnSpPr>
          <p:nvPr/>
        </p:nvCxnSpPr>
        <p:spPr>
          <a:xfrm>
            <a:off x="10400066" y="2710527"/>
            <a:ext cx="2368088" cy="2561536"/>
          </a:xfrm>
          <a:prstGeom prst="straightConnector1">
            <a:avLst/>
          </a:prstGeom>
          <a:noFill/>
          <a:ln w="9525" cap="flat" cmpd="dbl">
            <a:solidFill>
              <a:schemeClr val="tx1"/>
            </a:solidFill>
            <a:prstDash val="lgDashDot"/>
            <a:round/>
            <a:headEnd type="none" w="med" len="med"/>
            <a:tailEnd type="triangle" w="med" len="med"/>
          </a:ln>
        </p:spPr>
      </p:cxnSp>
      <p:sp>
        <p:nvSpPr>
          <p:cNvPr id="179" name="Google Shape;56;p13">
            <a:extLst>
              <a:ext uri="{FF2B5EF4-FFF2-40B4-BE49-F238E27FC236}">
                <a16:creationId xmlns:a16="http://schemas.microsoft.com/office/drawing/2014/main" id="{745DBC03-BBDD-888A-C7B4-FC7AF081B758}"/>
              </a:ext>
            </a:extLst>
          </p:cNvPr>
          <p:cNvSpPr/>
          <p:nvPr/>
        </p:nvSpPr>
        <p:spPr>
          <a:xfrm>
            <a:off x="17801687" y="6203253"/>
            <a:ext cx="1525390" cy="1573480"/>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PTarPmiR</a:t>
            </a:r>
            <a:endParaRPr lang="en-US" sz="1600" b="1" dirty="0"/>
          </a:p>
          <a:p>
            <a:pPr algn="ctr"/>
            <a:r>
              <a:rPr lang="en-US" sz="1600" b="1" dirty="0"/>
              <a:t>Plant novel</a:t>
            </a:r>
          </a:p>
          <a:p>
            <a:pPr algn="ctr"/>
            <a:r>
              <a:rPr lang="en-US" sz="1600" b="1" dirty="0"/>
              <a:t>mir target </a:t>
            </a:r>
            <a:r>
              <a:rPr lang="en" sz="1600" b="1" dirty="0"/>
              <a:t>prediction</a:t>
            </a:r>
            <a:endParaRPr sz="1600" b="1" dirty="0"/>
          </a:p>
        </p:txBody>
      </p:sp>
      <p:sp>
        <p:nvSpPr>
          <p:cNvPr id="180" name="Rectangle 179">
            <a:extLst>
              <a:ext uri="{FF2B5EF4-FFF2-40B4-BE49-F238E27FC236}">
                <a16:creationId xmlns:a16="http://schemas.microsoft.com/office/drawing/2014/main" id="{B9BB2607-CBC2-3D1C-F748-3F2B75BF5FF3}"/>
              </a:ext>
            </a:extLst>
          </p:cNvPr>
          <p:cNvSpPr/>
          <p:nvPr/>
        </p:nvSpPr>
        <p:spPr>
          <a:xfrm>
            <a:off x="17578295" y="6071324"/>
            <a:ext cx="1937980" cy="1848778"/>
          </a:xfrm>
          <a:custGeom>
            <a:avLst/>
            <a:gdLst>
              <a:gd name="connsiteX0" fmla="*/ 0 w 1937980"/>
              <a:gd name="connsiteY0" fmla="*/ 0 h 1848778"/>
              <a:gd name="connsiteX1" fmla="*/ 465115 w 1937980"/>
              <a:gd name="connsiteY1" fmla="*/ 0 h 1848778"/>
              <a:gd name="connsiteX2" fmla="*/ 891471 w 1937980"/>
              <a:gd name="connsiteY2" fmla="*/ 0 h 1848778"/>
              <a:gd name="connsiteX3" fmla="*/ 1414725 w 1937980"/>
              <a:gd name="connsiteY3" fmla="*/ 0 h 1848778"/>
              <a:gd name="connsiteX4" fmla="*/ 1937980 w 1937980"/>
              <a:gd name="connsiteY4" fmla="*/ 0 h 1848778"/>
              <a:gd name="connsiteX5" fmla="*/ 1937980 w 1937980"/>
              <a:gd name="connsiteY5" fmla="*/ 443707 h 1848778"/>
              <a:gd name="connsiteX6" fmla="*/ 1937980 w 1937980"/>
              <a:gd name="connsiteY6" fmla="*/ 868926 h 1848778"/>
              <a:gd name="connsiteX7" fmla="*/ 1937980 w 1937980"/>
              <a:gd name="connsiteY7" fmla="*/ 1331120 h 1848778"/>
              <a:gd name="connsiteX8" fmla="*/ 1937980 w 1937980"/>
              <a:gd name="connsiteY8" fmla="*/ 1848778 h 1848778"/>
              <a:gd name="connsiteX9" fmla="*/ 1492245 w 1937980"/>
              <a:gd name="connsiteY9" fmla="*/ 1848778 h 1848778"/>
              <a:gd name="connsiteX10" fmla="*/ 1007750 w 1937980"/>
              <a:gd name="connsiteY10" fmla="*/ 1848778 h 1848778"/>
              <a:gd name="connsiteX11" fmla="*/ 523255 w 1937980"/>
              <a:gd name="connsiteY11" fmla="*/ 1848778 h 1848778"/>
              <a:gd name="connsiteX12" fmla="*/ 0 w 1937980"/>
              <a:gd name="connsiteY12" fmla="*/ 1848778 h 1848778"/>
              <a:gd name="connsiteX13" fmla="*/ 0 w 1937980"/>
              <a:gd name="connsiteY13" fmla="*/ 1349608 h 1848778"/>
              <a:gd name="connsiteX14" fmla="*/ 0 w 1937980"/>
              <a:gd name="connsiteY14" fmla="*/ 850438 h 1848778"/>
              <a:gd name="connsiteX15" fmla="*/ 0 w 1937980"/>
              <a:gd name="connsiteY15" fmla="*/ 0 h 184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7980" h="1848778" extrusionOk="0">
                <a:moveTo>
                  <a:pt x="0" y="0"/>
                </a:moveTo>
                <a:cubicBezTo>
                  <a:pt x="115227" y="-29072"/>
                  <a:pt x="245841" y="34329"/>
                  <a:pt x="465115" y="0"/>
                </a:cubicBezTo>
                <a:cubicBezTo>
                  <a:pt x="684390" y="-34329"/>
                  <a:pt x="777049" y="22553"/>
                  <a:pt x="891471" y="0"/>
                </a:cubicBezTo>
                <a:cubicBezTo>
                  <a:pt x="1005893" y="-22553"/>
                  <a:pt x="1183821" y="4748"/>
                  <a:pt x="1414725" y="0"/>
                </a:cubicBezTo>
                <a:cubicBezTo>
                  <a:pt x="1645629" y="-4748"/>
                  <a:pt x="1800116" y="15411"/>
                  <a:pt x="1937980" y="0"/>
                </a:cubicBezTo>
                <a:cubicBezTo>
                  <a:pt x="1982898" y="89445"/>
                  <a:pt x="1915288" y="256603"/>
                  <a:pt x="1937980" y="443707"/>
                </a:cubicBezTo>
                <a:cubicBezTo>
                  <a:pt x="1960672" y="630811"/>
                  <a:pt x="1909110" y="745175"/>
                  <a:pt x="1937980" y="868926"/>
                </a:cubicBezTo>
                <a:cubicBezTo>
                  <a:pt x="1966850" y="992677"/>
                  <a:pt x="1902409" y="1204424"/>
                  <a:pt x="1937980" y="1331120"/>
                </a:cubicBezTo>
                <a:cubicBezTo>
                  <a:pt x="1973551" y="1457816"/>
                  <a:pt x="1885651" y="1718263"/>
                  <a:pt x="1937980" y="1848778"/>
                </a:cubicBezTo>
                <a:cubicBezTo>
                  <a:pt x="1791329" y="1851483"/>
                  <a:pt x="1625543" y="1805494"/>
                  <a:pt x="1492245" y="1848778"/>
                </a:cubicBezTo>
                <a:cubicBezTo>
                  <a:pt x="1358948" y="1892062"/>
                  <a:pt x="1203382" y="1793842"/>
                  <a:pt x="1007750" y="1848778"/>
                </a:cubicBezTo>
                <a:cubicBezTo>
                  <a:pt x="812118" y="1903714"/>
                  <a:pt x="749910" y="1845391"/>
                  <a:pt x="523255" y="1848778"/>
                </a:cubicBezTo>
                <a:cubicBezTo>
                  <a:pt x="296601" y="1852165"/>
                  <a:pt x="256667" y="1803890"/>
                  <a:pt x="0" y="1848778"/>
                </a:cubicBezTo>
                <a:cubicBezTo>
                  <a:pt x="-46173" y="1729015"/>
                  <a:pt x="12286" y="1527410"/>
                  <a:pt x="0" y="1349608"/>
                </a:cubicBezTo>
                <a:cubicBezTo>
                  <a:pt x="-12286" y="1171806"/>
                  <a:pt x="54238" y="994756"/>
                  <a:pt x="0" y="850438"/>
                </a:cubicBezTo>
                <a:cubicBezTo>
                  <a:pt x="-54238" y="706120"/>
                  <a:pt x="84022" y="199803"/>
                  <a:pt x="0" y="0"/>
                </a:cubicBezTo>
                <a:close/>
              </a:path>
            </a:pathLst>
          </a:custGeom>
          <a:noFill/>
          <a:ln w="22225">
            <a:solidFill>
              <a:schemeClr val="accent4"/>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TextBox 180">
            <a:extLst>
              <a:ext uri="{FF2B5EF4-FFF2-40B4-BE49-F238E27FC236}">
                <a16:creationId xmlns:a16="http://schemas.microsoft.com/office/drawing/2014/main" id="{008A0DF0-2E50-FFCF-795A-8951BF79228F}"/>
              </a:ext>
            </a:extLst>
          </p:cNvPr>
          <p:cNvSpPr txBox="1"/>
          <p:nvPr/>
        </p:nvSpPr>
        <p:spPr>
          <a:xfrm>
            <a:off x="12038593" y="7545166"/>
            <a:ext cx="3152511" cy="369332"/>
          </a:xfrm>
          <a:prstGeom prst="rect">
            <a:avLst/>
          </a:prstGeom>
          <a:noFill/>
        </p:spPr>
        <p:txBody>
          <a:bodyPr wrap="square">
            <a:spAutoFit/>
          </a:bodyPr>
          <a:lstStyle/>
          <a:p>
            <a:r>
              <a:rPr lang="en" sz="1800" b="1" dirty="0"/>
              <a:t>Plant specific adaptions</a:t>
            </a:r>
            <a:endParaRPr lang="en-US" dirty="0"/>
          </a:p>
        </p:txBody>
      </p:sp>
      <p:cxnSp>
        <p:nvCxnSpPr>
          <p:cNvPr id="182" name="Google Shape;80;p13">
            <a:extLst>
              <a:ext uri="{FF2B5EF4-FFF2-40B4-BE49-F238E27FC236}">
                <a16:creationId xmlns:a16="http://schemas.microsoft.com/office/drawing/2014/main" id="{271CDD65-FBF4-38C4-E704-79378198C0A6}"/>
              </a:ext>
            </a:extLst>
          </p:cNvPr>
          <p:cNvCxnSpPr>
            <a:cxnSpLocks/>
            <a:stCxn id="181" idx="1"/>
          </p:cNvCxnSpPr>
          <p:nvPr/>
        </p:nvCxnSpPr>
        <p:spPr>
          <a:xfrm flipH="1" flipV="1">
            <a:off x="10826891" y="6644612"/>
            <a:ext cx="1211702" cy="1085220"/>
          </a:xfrm>
          <a:prstGeom prst="straightConnector1">
            <a:avLst/>
          </a:prstGeom>
          <a:noFill/>
          <a:ln w="31750" cap="flat" cmpd="sng">
            <a:solidFill>
              <a:schemeClr val="accent2">
                <a:lumMod val="60000"/>
                <a:lumOff val="40000"/>
              </a:schemeClr>
            </a:solidFill>
            <a:prstDash val="solid"/>
            <a:round/>
            <a:headEnd type="none" w="med" len="med"/>
            <a:tailEnd type="triangle" w="med" len="med"/>
          </a:ln>
        </p:spPr>
      </p:cxnSp>
      <p:sp>
        <p:nvSpPr>
          <p:cNvPr id="184" name="Rectangle 183">
            <a:extLst>
              <a:ext uri="{FF2B5EF4-FFF2-40B4-BE49-F238E27FC236}">
                <a16:creationId xmlns:a16="http://schemas.microsoft.com/office/drawing/2014/main" id="{66D00B51-B251-392F-DAE2-F1578706A042}"/>
              </a:ext>
            </a:extLst>
          </p:cNvPr>
          <p:cNvSpPr/>
          <p:nvPr/>
        </p:nvSpPr>
        <p:spPr>
          <a:xfrm>
            <a:off x="5658680" y="4945034"/>
            <a:ext cx="5213842" cy="1615622"/>
          </a:xfrm>
          <a:custGeom>
            <a:avLst/>
            <a:gdLst>
              <a:gd name="connsiteX0" fmla="*/ 0 w 5213842"/>
              <a:gd name="connsiteY0" fmla="*/ 0 h 1615622"/>
              <a:gd name="connsiteX1" fmla="*/ 527177 w 5213842"/>
              <a:gd name="connsiteY1" fmla="*/ 0 h 1615622"/>
              <a:gd name="connsiteX2" fmla="*/ 950078 w 5213842"/>
              <a:gd name="connsiteY2" fmla="*/ 0 h 1615622"/>
              <a:gd name="connsiteX3" fmla="*/ 1633670 w 5213842"/>
              <a:gd name="connsiteY3" fmla="*/ 0 h 1615622"/>
              <a:gd name="connsiteX4" fmla="*/ 2160848 w 5213842"/>
              <a:gd name="connsiteY4" fmla="*/ 0 h 1615622"/>
              <a:gd name="connsiteX5" fmla="*/ 2688025 w 5213842"/>
              <a:gd name="connsiteY5" fmla="*/ 0 h 1615622"/>
              <a:gd name="connsiteX6" fmla="*/ 3371618 w 5213842"/>
              <a:gd name="connsiteY6" fmla="*/ 0 h 1615622"/>
              <a:gd name="connsiteX7" fmla="*/ 3846657 w 5213842"/>
              <a:gd name="connsiteY7" fmla="*/ 0 h 1615622"/>
              <a:gd name="connsiteX8" fmla="*/ 4530249 w 5213842"/>
              <a:gd name="connsiteY8" fmla="*/ 0 h 1615622"/>
              <a:gd name="connsiteX9" fmla="*/ 5213842 w 5213842"/>
              <a:gd name="connsiteY9" fmla="*/ 0 h 1615622"/>
              <a:gd name="connsiteX10" fmla="*/ 5213842 w 5213842"/>
              <a:gd name="connsiteY10" fmla="*/ 538541 h 1615622"/>
              <a:gd name="connsiteX11" fmla="*/ 5213842 w 5213842"/>
              <a:gd name="connsiteY11" fmla="*/ 1077081 h 1615622"/>
              <a:gd name="connsiteX12" fmla="*/ 5213842 w 5213842"/>
              <a:gd name="connsiteY12" fmla="*/ 1615622 h 1615622"/>
              <a:gd name="connsiteX13" fmla="*/ 4790941 w 5213842"/>
              <a:gd name="connsiteY13" fmla="*/ 1615622 h 1615622"/>
              <a:gd name="connsiteX14" fmla="*/ 4107349 w 5213842"/>
              <a:gd name="connsiteY14" fmla="*/ 1615622 h 1615622"/>
              <a:gd name="connsiteX15" fmla="*/ 3632310 w 5213842"/>
              <a:gd name="connsiteY15" fmla="*/ 1615622 h 1615622"/>
              <a:gd name="connsiteX16" fmla="*/ 3052994 w 5213842"/>
              <a:gd name="connsiteY16" fmla="*/ 1615622 h 1615622"/>
              <a:gd name="connsiteX17" fmla="*/ 2369402 w 5213842"/>
              <a:gd name="connsiteY17" fmla="*/ 1615622 h 1615622"/>
              <a:gd name="connsiteX18" fmla="*/ 1790086 w 5213842"/>
              <a:gd name="connsiteY18" fmla="*/ 1615622 h 1615622"/>
              <a:gd name="connsiteX19" fmla="*/ 1367185 w 5213842"/>
              <a:gd name="connsiteY19" fmla="*/ 1615622 h 1615622"/>
              <a:gd name="connsiteX20" fmla="*/ 892146 w 5213842"/>
              <a:gd name="connsiteY20" fmla="*/ 1615622 h 1615622"/>
              <a:gd name="connsiteX21" fmla="*/ 0 w 5213842"/>
              <a:gd name="connsiteY21" fmla="*/ 1615622 h 1615622"/>
              <a:gd name="connsiteX22" fmla="*/ 0 w 5213842"/>
              <a:gd name="connsiteY22" fmla="*/ 1077081 h 1615622"/>
              <a:gd name="connsiteX23" fmla="*/ 0 w 5213842"/>
              <a:gd name="connsiteY23" fmla="*/ 538541 h 1615622"/>
              <a:gd name="connsiteX24" fmla="*/ 0 w 5213842"/>
              <a:gd name="connsiteY24" fmla="*/ 0 h 161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3842" h="1615622" extrusionOk="0">
                <a:moveTo>
                  <a:pt x="0" y="0"/>
                </a:moveTo>
                <a:cubicBezTo>
                  <a:pt x="176386" y="-52082"/>
                  <a:pt x="376849" y="32674"/>
                  <a:pt x="527177" y="0"/>
                </a:cubicBezTo>
                <a:cubicBezTo>
                  <a:pt x="677505" y="-32674"/>
                  <a:pt x="766143" y="24705"/>
                  <a:pt x="950078" y="0"/>
                </a:cubicBezTo>
                <a:cubicBezTo>
                  <a:pt x="1134013" y="-24705"/>
                  <a:pt x="1300604" y="23800"/>
                  <a:pt x="1633670" y="0"/>
                </a:cubicBezTo>
                <a:cubicBezTo>
                  <a:pt x="1966736" y="-23800"/>
                  <a:pt x="2012771" y="61905"/>
                  <a:pt x="2160848" y="0"/>
                </a:cubicBezTo>
                <a:cubicBezTo>
                  <a:pt x="2308925" y="-61905"/>
                  <a:pt x="2442779" y="13866"/>
                  <a:pt x="2688025" y="0"/>
                </a:cubicBezTo>
                <a:cubicBezTo>
                  <a:pt x="2933271" y="-13866"/>
                  <a:pt x="3076148" y="27153"/>
                  <a:pt x="3371618" y="0"/>
                </a:cubicBezTo>
                <a:cubicBezTo>
                  <a:pt x="3667088" y="-27153"/>
                  <a:pt x="3692381" y="6169"/>
                  <a:pt x="3846657" y="0"/>
                </a:cubicBezTo>
                <a:cubicBezTo>
                  <a:pt x="4000933" y="-6169"/>
                  <a:pt x="4377770" y="36139"/>
                  <a:pt x="4530249" y="0"/>
                </a:cubicBezTo>
                <a:cubicBezTo>
                  <a:pt x="4682728" y="-36139"/>
                  <a:pt x="5041526" y="53491"/>
                  <a:pt x="5213842" y="0"/>
                </a:cubicBezTo>
                <a:cubicBezTo>
                  <a:pt x="5246172" y="121409"/>
                  <a:pt x="5169610" y="376367"/>
                  <a:pt x="5213842" y="538541"/>
                </a:cubicBezTo>
                <a:cubicBezTo>
                  <a:pt x="5258074" y="700715"/>
                  <a:pt x="5173783" y="899304"/>
                  <a:pt x="5213842" y="1077081"/>
                </a:cubicBezTo>
                <a:cubicBezTo>
                  <a:pt x="5253901" y="1254858"/>
                  <a:pt x="5213039" y="1435789"/>
                  <a:pt x="5213842" y="1615622"/>
                </a:cubicBezTo>
                <a:cubicBezTo>
                  <a:pt x="5125709" y="1626326"/>
                  <a:pt x="4908648" y="1579471"/>
                  <a:pt x="4790941" y="1615622"/>
                </a:cubicBezTo>
                <a:cubicBezTo>
                  <a:pt x="4673234" y="1651773"/>
                  <a:pt x="4409707" y="1544861"/>
                  <a:pt x="4107349" y="1615622"/>
                </a:cubicBezTo>
                <a:cubicBezTo>
                  <a:pt x="3804991" y="1686383"/>
                  <a:pt x="3829714" y="1565872"/>
                  <a:pt x="3632310" y="1615622"/>
                </a:cubicBezTo>
                <a:cubicBezTo>
                  <a:pt x="3434906" y="1665372"/>
                  <a:pt x="3321356" y="1580359"/>
                  <a:pt x="3052994" y="1615622"/>
                </a:cubicBezTo>
                <a:cubicBezTo>
                  <a:pt x="2784632" y="1650885"/>
                  <a:pt x="2710618" y="1575773"/>
                  <a:pt x="2369402" y="1615622"/>
                </a:cubicBezTo>
                <a:cubicBezTo>
                  <a:pt x="2028186" y="1655471"/>
                  <a:pt x="1986495" y="1609468"/>
                  <a:pt x="1790086" y="1615622"/>
                </a:cubicBezTo>
                <a:cubicBezTo>
                  <a:pt x="1593677" y="1621776"/>
                  <a:pt x="1460650" y="1579922"/>
                  <a:pt x="1367185" y="1615622"/>
                </a:cubicBezTo>
                <a:cubicBezTo>
                  <a:pt x="1273720" y="1651322"/>
                  <a:pt x="1070973" y="1589506"/>
                  <a:pt x="892146" y="1615622"/>
                </a:cubicBezTo>
                <a:cubicBezTo>
                  <a:pt x="713319" y="1641738"/>
                  <a:pt x="289093" y="1521368"/>
                  <a:pt x="0" y="1615622"/>
                </a:cubicBezTo>
                <a:cubicBezTo>
                  <a:pt x="-55220" y="1488333"/>
                  <a:pt x="3758" y="1339156"/>
                  <a:pt x="0" y="1077081"/>
                </a:cubicBezTo>
                <a:cubicBezTo>
                  <a:pt x="-3758" y="815006"/>
                  <a:pt x="11680" y="752176"/>
                  <a:pt x="0" y="538541"/>
                </a:cubicBezTo>
                <a:cubicBezTo>
                  <a:pt x="-11680" y="324906"/>
                  <a:pt x="40822" y="248380"/>
                  <a:pt x="0" y="0"/>
                </a:cubicBezTo>
                <a:close/>
              </a:path>
            </a:pathLst>
          </a:custGeom>
          <a:noFill/>
          <a:ln w="22225">
            <a:solidFill>
              <a:schemeClr val="accent4"/>
            </a:solidFill>
            <a:prstDash val="sys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86" name="Google Shape;80;p13">
            <a:extLst>
              <a:ext uri="{FF2B5EF4-FFF2-40B4-BE49-F238E27FC236}">
                <a16:creationId xmlns:a16="http://schemas.microsoft.com/office/drawing/2014/main" id="{499EADBC-5615-4B41-2662-F34F19831882}"/>
              </a:ext>
            </a:extLst>
          </p:cNvPr>
          <p:cNvCxnSpPr>
            <a:cxnSpLocks/>
          </p:cNvCxnSpPr>
          <p:nvPr/>
        </p:nvCxnSpPr>
        <p:spPr>
          <a:xfrm flipV="1">
            <a:off x="14490035" y="7659725"/>
            <a:ext cx="3008637" cy="78848"/>
          </a:xfrm>
          <a:prstGeom prst="straightConnector1">
            <a:avLst/>
          </a:prstGeom>
          <a:noFill/>
          <a:ln w="31750" cap="flat" cmpd="sng">
            <a:solidFill>
              <a:schemeClr val="accent2">
                <a:lumMod val="60000"/>
                <a:lumOff val="40000"/>
              </a:schemeClr>
            </a:solidFill>
            <a:prstDash val="solid"/>
            <a:round/>
            <a:headEnd type="none" w="med" len="med"/>
            <a:tailEnd type="triangle" w="med" len="med"/>
          </a:ln>
        </p:spPr>
      </p:cxnSp>
      <p:cxnSp>
        <p:nvCxnSpPr>
          <p:cNvPr id="189" name="Google Shape;82;p13">
            <a:extLst>
              <a:ext uri="{FF2B5EF4-FFF2-40B4-BE49-F238E27FC236}">
                <a16:creationId xmlns:a16="http://schemas.microsoft.com/office/drawing/2014/main" id="{C42C120A-BBD5-8247-7725-89E3B0AFF507}"/>
              </a:ext>
            </a:extLst>
          </p:cNvPr>
          <p:cNvCxnSpPr>
            <a:cxnSpLocks/>
          </p:cNvCxnSpPr>
          <p:nvPr/>
        </p:nvCxnSpPr>
        <p:spPr>
          <a:xfrm>
            <a:off x="10678330" y="6124173"/>
            <a:ext cx="852625" cy="864096"/>
          </a:xfrm>
          <a:prstGeom prst="straightConnector1">
            <a:avLst/>
          </a:prstGeom>
          <a:noFill/>
          <a:ln w="9525" cap="flat" cmpd="sng">
            <a:solidFill>
              <a:schemeClr val="tx1"/>
            </a:solidFill>
            <a:prstDash val="solid"/>
            <a:round/>
            <a:headEnd type="none" w="med" len="med"/>
            <a:tailEnd type="none" w="med" len="med"/>
          </a:ln>
        </p:spPr>
      </p:cxnSp>
      <p:sp>
        <p:nvSpPr>
          <p:cNvPr id="197" name="TextBox 196">
            <a:extLst>
              <a:ext uri="{FF2B5EF4-FFF2-40B4-BE49-F238E27FC236}">
                <a16:creationId xmlns:a16="http://schemas.microsoft.com/office/drawing/2014/main" id="{0030F219-3A31-5F84-B56E-DFF0DE36E453}"/>
              </a:ext>
            </a:extLst>
          </p:cNvPr>
          <p:cNvSpPr txBox="1"/>
          <p:nvPr/>
        </p:nvSpPr>
        <p:spPr>
          <a:xfrm>
            <a:off x="10775624" y="2661511"/>
            <a:ext cx="1065710" cy="369332"/>
          </a:xfrm>
          <a:prstGeom prst="rect">
            <a:avLst/>
          </a:prstGeom>
          <a:noFill/>
        </p:spPr>
        <p:txBody>
          <a:bodyPr wrap="square">
            <a:spAutoFit/>
          </a:bodyPr>
          <a:lstStyle/>
          <a:p>
            <a:r>
              <a:rPr lang="en" sz="1800" b="1" dirty="0"/>
              <a:t>Known</a:t>
            </a:r>
            <a:endParaRPr lang="en-US" dirty="0"/>
          </a:p>
        </p:txBody>
      </p:sp>
      <p:sp>
        <p:nvSpPr>
          <p:cNvPr id="198" name="TextBox 197">
            <a:extLst>
              <a:ext uri="{FF2B5EF4-FFF2-40B4-BE49-F238E27FC236}">
                <a16:creationId xmlns:a16="http://schemas.microsoft.com/office/drawing/2014/main" id="{85045642-B95E-CAE6-2436-C3B166BD6F87}"/>
              </a:ext>
            </a:extLst>
          </p:cNvPr>
          <p:cNvSpPr txBox="1"/>
          <p:nvPr/>
        </p:nvSpPr>
        <p:spPr>
          <a:xfrm>
            <a:off x="10972883" y="5770451"/>
            <a:ext cx="1065710" cy="369332"/>
          </a:xfrm>
          <a:prstGeom prst="rect">
            <a:avLst/>
          </a:prstGeom>
          <a:noFill/>
        </p:spPr>
        <p:txBody>
          <a:bodyPr wrap="square">
            <a:spAutoFit/>
          </a:bodyPr>
          <a:lstStyle/>
          <a:p>
            <a:r>
              <a:rPr lang="en" sz="1800" b="1" dirty="0"/>
              <a:t>Novel</a:t>
            </a:r>
            <a:endParaRPr lang="en-US" dirty="0"/>
          </a:p>
        </p:txBody>
      </p:sp>
      <p:cxnSp>
        <p:nvCxnSpPr>
          <p:cNvPr id="202" name="Google Shape;80;p13">
            <a:extLst>
              <a:ext uri="{FF2B5EF4-FFF2-40B4-BE49-F238E27FC236}">
                <a16:creationId xmlns:a16="http://schemas.microsoft.com/office/drawing/2014/main" id="{4E5BF3CF-5AC3-B24D-AECB-39FBB503284C}"/>
              </a:ext>
            </a:extLst>
          </p:cNvPr>
          <p:cNvCxnSpPr>
            <a:cxnSpLocks/>
          </p:cNvCxnSpPr>
          <p:nvPr/>
        </p:nvCxnSpPr>
        <p:spPr>
          <a:xfrm>
            <a:off x="4097927" y="2975617"/>
            <a:ext cx="0" cy="367929"/>
          </a:xfrm>
          <a:prstGeom prst="straightConnector1">
            <a:avLst/>
          </a:prstGeom>
          <a:noFill/>
          <a:ln w="9525" cap="flat" cmpd="sng">
            <a:solidFill>
              <a:schemeClr val="tx1"/>
            </a:solidFill>
            <a:prstDash val="solid"/>
            <a:round/>
            <a:headEnd type="none" w="med" len="med"/>
            <a:tailEnd type="triangle" w="med" len="med"/>
          </a:ln>
        </p:spPr>
      </p:cxnSp>
      <p:sp>
        <p:nvSpPr>
          <p:cNvPr id="203" name="Google Shape;56;p13">
            <a:extLst>
              <a:ext uri="{FF2B5EF4-FFF2-40B4-BE49-F238E27FC236}">
                <a16:creationId xmlns:a16="http://schemas.microsoft.com/office/drawing/2014/main" id="{B19C2CD3-F38E-0E37-D74A-5276CDD2AB60}"/>
              </a:ext>
            </a:extLst>
          </p:cNvPr>
          <p:cNvSpPr/>
          <p:nvPr/>
        </p:nvSpPr>
        <p:spPr>
          <a:xfrm>
            <a:off x="3228254" y="3373907"/>
            <a:ext cx="1618318" cy="632338"/>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U-&gt; T conversion</a:t>
            </a:r>
            <a:endParaRPr sz="1600" b="1" dirty="0"/>
          </a:p>
        </p:txBody>
      </p:sp>
      <p:cxnSp>
        <p:nvCxnSpPr>
          <p:cNvPr id="204" name="Google Shape;80;p13">
            <a:extLst>
              <a:ext uri="{FF2B5EF4-FFF2-40B4-BE49-F238E27FC236}">
                <a16:creationId xmlns:a16="http://schemas.microsoft.com/office/drawing/2014/main" id="{88FED8F1-C735-A6DD-C3B7-C3867E244508}"/>
              </a:ext>
            </a:extLst>
          </p:cNvPr>
          <p:cNvCxnSpPr>
            <a:cxnSpLocks/>
          </p:cNvCxnSpPr>
          <p:nvPr/>
        </p:nvCxnSpPr>
        <p:spPr>
          <a:xfrm>
            <a:off x="4084277" y="4007736"/>
            <a:ext cx="0" cy="367929"/>
          </a:xfrm>
          <a:prstGeom prst="straightConnector1">
            <a:avLst/>
          </a:prstGeom>
          <a:noFill/>
          <a:ln w="9525" cap="flat" cmpd="sng">
            <a:solidFill>
              <a:schemeClr val="tx1"/>
            </a:solidFill>
            <a:prstDash val="solid"/>
            <a:round/>
            <a:headEnd type="none" w="med" len="med"/>
            <a:tailEnd type="triangle" w="med" len="med"/>
          </a:ln>
        </p:spPr>
      </p:cxnSp>
      <p:sp>
        <p:nvSpPr>
          <p:cNvPr id="205" name="Google Shape;56;p13">
            <a:extLst>
              <a:ext uri="{FF2B5EF4-FFF2-40B4-BE49-F238E27FC236}">
                <a16:creationId xmlns:a16="http://schemas.microsoft.com/office/drawing/2014/main" id="{E889D461-F3B5-4B2D-2C16-84C80D3168F0}"/>
              </a:ext>
            </a:extLst>
          </p:cNvPr>
          <p:cNvSpPr/>
          <p:nvPr/>
        </p:nvSpPr>
        <p:spPr>
          <a:xfrm>
            <a:off x="5837702" y="3852452"/>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GeneLab</a:t>
            </a:r>
            <a:r>
              <a:rPr lang="en" sz="1600" b="1" dirty="0"/>
              <a:t> Ref</a:t>
            </a:r>
          </a:p>
          <a:p>
            <a:pPr algn="ctr"/>
            <a:r>
              <a:rPr lang="en" sz="1600" b="1" dirty="0" err="1"/>
              <a:t>Genome.fa</a:t>
            </a:r>
            <a:endParaRPr sz="1600" b="1" dirty="0"/>
          </a:p>
        </p:txBody>
      </p:sp>
      <p:sp>
        <p:nvSpPr>
          <p:cNvPr id="210" name="Google Shape;56;p13">
            <a:extLst>
              <a:ext uri="{FF2B5EF4-FFF2-40B4-BE49-F238E27FC236}">
                <a16:creationId xmlns:a16="http://schemas.microsoft.com/office/drawing/2014/main" id="{49DB7BA5-0F5B-F9AA-908D-9D8AE63C851C}"/>
              </a:ext>
            </a:extLst>
          </p:cNvPr>
          <p:cNvSpPr/>
          <p:nvPr/>
        </p:nvSpPr>
        <p:spPr>
          <a:xfrm>
            <a:off x="8310855" y="3828995"/>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t>I</a:t>
            </a:r>
            <a:r>
              <a:rPr lang="en" sz="1600" b="1" dirty="0" err="1"/>
              <a:t>ndex-reads_Genome.arf</a:t>
            </a:r>
            <a:endParaRPr sz="1600" b="1" dirty="0"/>
          </a:p>
        </p:txBody>
      </p:sp>
      <p:cxnSp>
        <p:nvCxnSpPr>
          <p:cNvPr id="211" name="Google Shape;80;p13">
            <a:extLst>
              <a:ext uri="{FF2B5EF4-FFF2-40B4-BE49-F238E27FC236}">
                <a16:creationId xmlns:a16="http://schemas.microsoft.com/office/drawing/2014/main" id="{E379EEEE-35FB-1F53-CFD8-B4E83CBA376A}"/>
              </a:ext>
            </a:extLst>
          </p:cNvPr>
          <p:cNvCxnSpPr>
            <a:cxnSpLocks/>
            <a:stCxn id="87" idx="0"/>
            <a:endCxn id="210" idx="2"/>
          </p:cNvCxnSpPr>
          <p:nvPr/>
        </p:nvCxnSpPr>
        <p:spPr>
          <a:xfrm flipV="1">
            <a:off x="6650237" y="4501250"/>
            <a:ext cx="2666800" cy="643381"/>
          </a:xfrm>
          <a:prstGeom prst="straightConnector1">
            <a:avLst/>
          </a:prstGeom>
          <a:noFill/>
          <a:ln w="9525" cap="flat" cmpd="sng">
            <a:solidFill>
              <a:schemeClr val="tx1"/>
            </a:solidFill>
            <a:prstDash val="dash"/>
            <a:round/>
            <a:headEnd type="none" w="med" len="med"/>
            <a:tailEnd type="triangle" w="med" len="med"/>
          </a:ln>
        </p:spPr>
      </p:cxnSp>
      <p:cxnSp>
        <p:nvCxnSpPr>
          <p:cNvPr id="214" name="Google Shape;80;p13">
            <a:extLst>
              <a:ext uri="{FF2B5EF4-FFF2-40B4-BE49-F238E27FC236}">
                <a16:creationId xmlns:a16="http://schemas.microsoft.com/office/drawing/2014/main" id="{4F951221-EF97-1ED5-664E-4B58CFBAD926}"/>
              </a:ext>
            </a:extLst>
          </p:cNvPr>
          <p:cNvCxnSpPr>
            <a:cxnSpLocks/>
            <a:stCxn id="205" idx="2"/>
            <a:endCxn id="87" idx="0"/>
          </p:cNvCxnSpPr>
          <p:nvPr/>
        </p:nvCxnSpPr>
        <p:spPr>
          <a:xfrm>
            <a:off x="6646861" y="4524707"/>
            <a:ext cx="3376" cy="619924"/>
          </a:xfrm>
          <a:prstGeom prst="straightConnector1">
            <a:avLst/>
          </a:prstGeom>
          <a:noFill/>
          <a:ln w="9525" cap="flat" cmpd="sng">
            <a:solidFill>
              <a:schemeClr val="tx1"/>
            </a:solidFill>
            <a:prstDash val="solid"/>
            <a:round/>
            <a:headEnd type="none" w="med" len="med"/>
            <a:tailEnd type="triangle" w="med" len="med"/>
          </a:ln>
        </p:spPr>
      </p:cxnSp>
      <p:cxnSp>
        <p:nvCxnSpPr>
          <p:cNvPr id="219" name="Google Shape;80;p13">
            <a:extLst>
              <a:ext uri="{FF2B5EF4-FFF2-40B4-BE49-F238E27FC236}">
                <a16:creationId xmlns:a16="http://schemas.microsoft.com/office/drawing/2014/main" id="{352F52FD-9182-0284-0DE3-59D8F9300250}"/>
              </a:ext>
            </a:extLst>
          </p:cNvPr>
          <p:cNvCxnSpPr>
            <a:cxnSpLocks/>
            <a:stCxn id="205" idx="0"/>
            <a:endCxn id="27" idx="2"/>
          </p:cNvCxnSpPr>
          <p:nvPr/>
        </p:nvCxnSpPr>
        <p:spPr>
          <a:xfrm flipH="1" flipV="1">
            <a:off x="6639351" y="3316408"/>
            <a:ext cx="7510" cy="536044"/>
          </a:xfrm>
          <a:prstGeom prst="straightConnector1">
            <a:avLst/>
          </a:prstGeom>
          <a:noFill/>
          <a:ln w="9525" cap="flat" cmpd="sng">
            <a:solidFill>
              <a:schemeClr val="tx1"/>
            </a:solidFill>
            <a:prstDash val="solid"/>
            <a:round/>
            <a:headEnd type="none" w="med" len="med"/>
            <a:tailEnd type="triangle" w="med" len="med"/>
          </a:ln>
        </p:spPr>
      </p:cxnSp>
      <p:cxnSp>
        <p:nvCxnSpPr>
          <p:cNvPr id="223" name="Google Shape;80;p13">
            <a:extLst>
              <a:ext uri="{FF2B5EF4-FFF2-40B4-BE49-F238E27FC236}">
                <a16:creationId xmlns:a16="http://schemas.microsoft.com/office/drawing/2014/main" id="{43DA9798-ED29-8D17-629B-7DD7DA89FC20}"/>
              </a:ext>
            </a:extLst>
          </p:cNvPr>
          <p:cNvCxnSpPr>
            <a:cxnSpLocks/>
            <a:stCxn id="210" idx="2"/>
            <a:endCxn id="141" idx="0"/>
          </p:cNvCxnSpPr>
          <p:nvPr/>
        </p:nvCxnSpPr>
        <p:spPr>
          <a:xfrm>
            <a:off x="9317037" y="4501250"/>
            <a:ext cx="2444" cy="779683"/>
          </a:xfrm>
          <a:prstGeom prst="straightConnector1">
            <a:avLst/>
          </a:prstGeom>
          <a:noFill/>
          <a:ln w="9525" cap="flat" cmpd="sng">
            <a:solidFill>
              <a:schemeClr val="tx1"/>
            </a:solidFill>
            <a:prstDash val="dash"/>
            <a:round/>
            <a:headEnd type="none" w="med" len="med"/>
            <a:tailEnd type="triangle" w="med" len="med"/>
          </a:ln>
        </p:spPr>
      </p:cxnSp>
      <p:sp>
        <p:nvSpPr>
          <p:cNvPr id="226" name="Google Shape;56;p13">
            <a:extLst>
              <a:ext uri="{FF2B5EF4-FFF2-40B4-BE49-F238E27FC236}">
                <a16:creationId xmlns:a16="http://schemas.microsoft.com/office/drawing/2014/main" id="{4FEA119E-EB07-C37F-1BD8-CFFEB51ADA47}"/>
              </a:ext>
            </a:extLst>
          </p:cNvPr>
          <p:cNvSpPr/>
          <p:nvPr/>
        </p:nvSpPr>
        <p:spPr>
          <a:xfrm>
            <a:off x="8429964" y="7129711"/>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Aligned_reads.bam</a:t>
            </a:r>
            <a:endParaRPr sz="1600" b="1" dirty="0"/>
          </a:p>
        </p:txBody>
      </p:sp>
      <p:cxnSp>
        <p:nvCxnSpPr>
          <p:cNvPr id="227" name="Google Shape;82;p13">
            <a:extLst>
              <a:ext uri="{FF2B5EF4-FFF2-40B4-BE49-F238E27FC236}">
                <a16:creationId xmlns:a16="http://schemas.microsoft.com/office/drawing/2014/main" id="{9D25D6A9-1433-E8D8-7545-A6EB8F11F1E9}"/>
              </a:ext>
            </a:extLst>
          </p:cNvPr>
          <p:cNvCxnSpPr>
            <a:cxnSpLocks/>
            <a:stCxn id="11" idx="3"/>
            <a:endCxn id="226" idx="1"/>
          </p:cNvCxnSpPr>
          <p:nvPr/>
        </p:nvCxnSpPr>
        <p:spPr>
          <a:xfrm flipV="1">
            <a:off x="7308380" y="7465839"/>
            <a:ext cx="1121584" cy="1109354"/>
          </a:xfrm>
          <a:prstGeom prst="straightConnector1">
            <a:avLst/>
          </a:prstGeom>
          <a:noFill/>
          <a:ln w="9525" cap="flat" cmpd="sng">
            <a:solidFill>
              <a:schemeClr val="tx1"/>
            </a:solidFill>
            <a:prstDash val="dash"/>
            <a:round/>
            <a:headEnd type="none" w="med" len="med"/>
            <a:tailEnd type="triangle" w="med" len="med"/>
          </a:ln>
        </p:spPr>
      </p:cxnSp>
      <p:cxnSp>
        <p:nvCxnSpPr>
          <p:cNvPr id="230" name="Google Shape;82;p13">
            <a:extLst>
              <a:ext uri="{FF2B5EF4-FFF2-40B4-BE49-F238E27FC236}">
                <a16:creationId xmlns:a16="http://schemas.microsoft.com/office/drawing/2014/main" id="{77402569-8B9C-3AA4-7520-FBB10DD3680A}"/>
              </a:ext>
            </a:extLst>
          </p:cNvPr>
          <p:cNvCxnSpPr>
            <a:cxnSpLocks/>
            <a:stCxn id="226" idx="2"/>
            <a:endCxn id="17" idx="0"/>
          </p:cNvCxnSpPr>
          <p:nvPr/>
        </p:nvCxnSpPr>
        <p:spPr>
          <a:xfrm flipH="1">
            <a:off x="9431441" y="7801966"/>
            <a:ext cx="4705" cy="336744"/>
          </a:xfrm>
          <a:prstGeom prst="straightConnector1">
            <a:avLst/>
          </a:prstGeom>
          <a:noFill/>
          <a:ln w="9525" cap="flat" cmpd="sng">
            <a:solidFill>
              <a:schemeClr val="tx1"/>
            </a:solidFill>
            <a:prstDash val="lgDash"/>
            <a:round/>
            <a:headEnd type="none" w="med" len="med"/>
            <a:tailEnd type="triangle" w="med" len="med"/>
          </a:ln>
        </p:spPr>
      </p:cxnSp>
      <p:cxnSp>
        <p:nvCxnSpPr>
          <p:cNvPr id="235" name="Google Shape;80;p13">
            <a:extLst>
              <a:ext uri="{FF2B5EF4-FFF2-40B4-BE49-F238E27FC236}">
                <a16:creationId xmlns:a16="http://schemas.microsoft.com/office/drawing/2014/main" id="{0C3909DC-5AA9-8511-2EFD-DA6C362649D0}"/>
              </a:ext>
            </a:extLst>
          </p:cNvPr>
          <p:cNvCxnSpPr>
            <a:cxnSpLocks/>
          </p:cNvCxnSpPr>
          <p:nvPr/>
        </p:nvCxnSpPr>
        <p:spPr>
          <a:xfrm flipV="1">
            <a:off x="17357429" y="11439544"/>
            <a:ext cx="1222814" cy="8869"/>
          </a:xfrm>
          <a:prstGeom prst="straightConnector1">
            <a:avLst/>
          </a:prstGeom>
          <a:noFill/>
          <a:ln w="9525" cap="flat" cmpd="sng">
            <a:solidFill>
              <a:schemeClr val="tx1"/>
            </a:solidFill>
            <a:prstDash val="lgDashDot"/>
            <a:round/>
            <a:headEnd type="none" w="med" len="med"/>
            <a:tailEnd type="triangle" w="med" len="med"/>
          </a:ln>
        </p:spPr>
      </p:cxnSp>
      <p:sp>
        <p:nvSpPr>
          <p:cNvPr id="236" name="TextBox 235">
            <a:extLst>
              <a:ext uri="{FF2B5EF4-FFF2-40B4-BE49-F238E27FC236}">
                <a16:creationId xmlns:a16="http://schemas.microsoft.com/office/drawing/2014/main" id="{B535CC74-952A-7340-EB48-E53B7237F300}"/>
              </a:ext>
            </a:extLst>
          </p:cNvPr>
          <p:cNvSpPr txBox="1"/>
          <p:nvPr/>
        </p:nvSpPr>
        <p:spPr>
          <a:xfrm>
            <a:off x="17283232" y="11496337"/>
            <a:ext cx="1748782" cy="369332"/>
          </a:xfrm>
          <a:prstGeom prst="rect">
            <a:avLst/>
          </a:prstGeom>
          <a:noFill/>
        </p:spPr>
        <p:txBody>
          <a:bodyPr wrap="square">
            <a:spAutoFit/>
          </a:bodyPr>
          <a:lstStyle/>
          <a:p>
            <a:r>
              <a:rPr lang="en" sz="1800" b="1" dirty="0"/>
              <a:t>Novel microRNA</a:t>
            </a:r>
            <a:endParaRPr lang="en-US" dirty="0"/>
          </a:p>
        </p:txBody>
      </p:sp>
      <p:cxnSp>
        <p:nvCxnSpPr>
          <p:cNvPr id="237" name="Google Shape;80;p13">
            <a:extLst>
              <a:ext uri="{FF2B5EF4-FFF2-40B4-BE49-F238E27FC236}">
                <a16:creationId xmlns:a16="http://schemas.microsoft.com/office/drawing/2014/main" id="{17C60956-BEC2-5276-C795-AA849D7F1B87}"/>
              </a:ext>
            </a:extLst>
          </p:cNvPr>
          <p:cNvCxnSpPr>
            <a:cxnSpLocks/>
          </p:cNvCxnSpPr>
          <p:nvPr/>
        </p:nvCxnSpPr>
        <p:spPr>
          <a:xfrm>
            <a:off x="17368315" y="10927788"/>
            <a:ext cx="1253816" cy="0"/>
          </a:xfrm>
          <a:prstGeom prst="straightConnector1">
            <a:avLst/>
          </a:prstGeom>
          <a:noFill/>
          <a:ln w="9525" cap="flat" cmpd="sng">
            <a:solidFill>
              <a:schemeClr val="tx1"/>
            </a:solidFill>
            <a:prstDash val="sysDash"/>
            <a:round/>
            <a:headEnd type="none" w="med" len="med"/>
            <a:tailEnd type="triangle" w="med" len="med"/>
          </a:ln>
        </p:spPr>
      </p:cxnSp>
      <p:sp>
        <p:nvSpPr>
          <p:cNvPr id="238" name="TextBox 237">
            <a:extLst>
              <a:ext uri="{FF2B5EF4-FFF2-40B4-BE49-F238E27FC236}">
                <a16:creationId xmlns:a16="http://schemas.microsoft.com/office/drawing/2014/main" id="{C70912CC-E4FE-1184-720D-40583B6F126C}"/>
              </a:ext>
            </a:extLst>
          </p:cNvPr>
          <p:cNvSpPr txBox="1"/>
          <p:nvPr/>
        </p:nvSpPr>
        <p:spPr>
          <a:xfrm>
            <a:off x="17243094" y="10930483"/>
            <a:ext cx="1967947" cy="369332"/>
          </a:xfrm>
          <a:prstGeom prst="rect">
            <a:avLst/>
          </a:prstGeom>
          <a:noFill/>
        </p:spPr>
        <p:txBody>
          <a:bodyPr wrap="square">
            <a:spAutoFit/>
          </a:bodyPr>
          <a:lstStyle/>
          <a:p>
            <a:r>
              <a:rPr lang="en" sz="1800" b="1" dirty="0"/>
              <a:t>Known microRNA</a:t>
            </a:r>
            <a:endParaRPr lang="en-US" dirty="0"/>
          </a:p>
        </p:txBody>
      </p:sp>
      <p:cxnSp>
        <p:nvCxnSpPr>
          <p:cNvPr id="240" name="Google Shape;82;p13">
            <a:extLst>
              <a:ext uri="{FF2B5EF4-FFF2-40B4-BE49-F238E27FC236}">
                <a16:creationId xmlns:a16="http://schemas.microsoft.com/office/drawing/2014/main" id="{3580395F-7409-4374-6F61-E965229B6FD7}"/>
              </a:ext>
            </a:extLst>
          </p:cNvPr>
          <p:cNvCxnSpPr>
            <a:cxnSpLocks/>
          </p:cNvCxnSpPr>
          <p:nvPr/>
        </p:nvCxnSpPr>
        <p:spPr>
          <a:xfrm flipV="1">
            <a:off x="17357429" y="10277643"/>
            <a:ext cx="1449202" cy="15450"/>
          </a:xfrm>
          <a:prstGeom prst="straightConnector1">
            <a:avLst/>
          </a:prstGeom>
          <a:noFill/>
          <a:ln w="9525" cap="flat" cmpd="sng">
            <a:solidFill>
              <a:schemeClr val="tx1"/>
            </a:solidFill>
            <a:prstDash val="dash"/>
            <a:round/>
            <a:headEnd type="none" w="med" len="med"/>
            <a:tailEnd type="triangle" w="med" len="med"/>
          </a:ln>
        </p:spPr>
      </p:cxnSp>
      <p:sp>
        <p:nvSpPr>
          <p:cNvPr id="242" name="TextBox 241">
            <a:extLst>
              <a:ext uri="{FF2B5EF4-FFF2-40B4-BE49-F238E27FC236}">
                <a16:creationId xmlns:a16="http://schemas.microsoft.com/office/drawing/2014/main" id="{F2E175B4-0D33-698F-BBA0-313DFE6F525E}"/>
              </a:ext>
            </a:extLst>
          </p:cNvPr>
          <p:cNvSpPr txBox="1"/>
          <p:nvPr/>
        </p:nvSpPr>
        <p:spPr>
          <a:xfrm>
            <a:off x="17284921" y="10331543"/>
            <a:ext cx="1828405" cy="369332"/>
          </a:xfrm>
          <a:prstGeom prst="rect">
            <a:avLst/>
          </a:prstGeom>
          <a:noFill/>
        </p:spPr>
        <p:txBody>
          <a:bodyPr wrap="square">
            <a:spAutoFit/>
          </a:bodyPr>
          <a:lstStyle/>
          <a:p>
            <a:r>
              <a:rPr lang="en" sz="1800" b="1" dirty="0"/>
              <a:t>Intermediate file</a:t>
            </a:r>
            <a:endParaRPr lang="en-US" dirty="0"/>
          </a:p>
        </p:txBody>
      </p:sp>
      <p:cxnSp>
        <p:nvCxnSpPr>
          <p:cNvPr id="243" name="Google Shape;82;p13">
            <a:extLst>
              <a:ext uri="{FF2B5EF4-FFF2-40B4-BE49-F238E27FC236}">
                <a16:creationId xmlns:a16="http://schemas.microsoft.com/office/drawing/2014/main" id="{5015CD87-33AB-2A16-54FF-C81EBAAF5D43}"/>
              </a:ext>
            </a:extLst>
          </p:cNvPr>
          <p:cNvCxnSpPr>
            <a:cxnSpLocks/>
          </p:cNvCxnSpPr>
          <p:nvPr/>
        </p:nvCxnSpPr>
        <p:spPr>
          <a:xfrm>
            <a:off x="17437058" y="9598450"/>
            <a:ext cx="1154071" cy="0"/>
          </a:xfrm>
          <a:prstGeom prst="straightConnector1">
            <a:avLst/>
          </a:prstGeom>
          <a:noFill/>
          <a:ln w="9525" cap="flat" cmpd="sng">
            <a:solidFill>
              <a:schemeClr val="tx1"/>
            </a:solidFill>
            <a:prstDash val="solid"/>
            <a:round/>
            <a:headEnd type="none" w="med" len="med"/>
            <a:tailEnd type="triangle" w="med" len="med"/>
          </a:ln>
        </p:spPr>
      </p:cxnSp>
      <p:sp>
        <p:nvSpPr>
          <p:cNvPr id="244" name="TextBox 243">
            <a:extLst>
              <a:ext uri="{FF2B5EF4-FFF2-40B4-BE49-F238E27FC236}">
                <a16:creationId xmlns:a16="http://schemas.microsoft.com/office/drawing/2014/main" id="{E9E6ADB8-D404-8224-757D-44B29B798308}"/>
              </a:ext>
            </a:extLst>
          </p:cNvPr>
          <p:cNvSpPr txBox="1"/>
          <p:nvPr/>
        </p:nvSpPr>
        <p:spPr>
          <a:xfrm>
            <a:off x="17237068" y="9658074"/>
            <a:ext cx="2219489" cy="369332"/>
          </a:xfrm>
          <a:prstGeom prst="rect">
            <a:avLst/>
          </a:prstGeom>
          <a:noFill/>
        </p:spPr>
        <p:txBody>
          <a:bodyPr wrap="square">
            <a:spAutoFit/>
          </a:bodyPr>
          <a:lstStyle/>
          <a:p>
            <a:r>
              <a:rPr lang="en" sz="1800" b="1" dirty="0"/>
              <a:t>Script producing X</a:t>
            </a:r>
            <a:endParaRPr lang="en-US" dirty="0"/>
          </a:p>
        </p:txBody>
      </p:sp>
      <p:sp>
        <p:nvSpPr>
          <p:cNvPr id="245" name="Rectangle 244">
            <a:extLst>
              <a:ext uri="{FF2B5EF4-FFF2-40B4-BE49-F238E27FC236}">
                <a16:creationId xmlns:a16="http://schemas.microsoft.com/office/drawing/2014/main" id="{EAD69A81-AEE9-036A-62A2-44CF48D2BC51}"/>
              </a:ext>
            </a:extLst>
          </p:cNvPr>
          <p:cNvSpPr/>
          <p:nvPr/>
        </p:nvSpPr>
        <p:spPr>
          <a:xfrm>
            <a:off x="16872869" y="9244385"/>
            <a:ext cx="2593750" cy="2914958"/>
          </a:xfrm>
          <a:prstGeom prst="rect">
            <a:avLst/>
          </a:prstGeom>
          <a:noFill/>
          <a:ln w="22225">
            <a:solidFill>
              <a:schemeClr val="tx1"/>
            </a:solidFill>
            <a:prstDash val="sysDash"/>
            <a:extLst>
              <a:ext uri="{C807C97D-BFC1-408E-A445-0C87EB9F89A2}">
                <ask:lineSketchStyleProps xmlns:ask="http://schemas.microsoft.com/office/drawing/2018/sketchyshapes" sd="1219033472">
                  <a:custGeom>
                    <a:avLst/>
                    <a:gdLst>
                      <a:gd name="connsiteX0" fmla="*/ 0 w 2593750"/>
                      <a:gd name="connsiteY0" fmla="*/ 0 h 2914958"/>
                      <a:gd name="connsiteX1" fmla="*/ 492813 w 2593750"/>
                      <a:gd name="connsiteY1" fmla="*/ 0 h 2914958"/>
                      <a:gd name="connsiteX2" fmla="*/ 933750 w 2593750"/>
                      <a:gd name="connsiteY2" fmla="*/ 0 h 2914958"/>
                      <a:gd name="connsiteX3" fmla="*/ 1504375 w 2593750"/>
                      <a:gd name="connsiteY3" fmla="*/ 0 h 2914958"/>
                      <a:gd name="connsiteX4" fmla="*/ 1997188 w 2593750"/>
                      <a:gd name="connsiteY4" fmla="*/ 0 h 2914958"/>
                      <a:gd name="connsiteX5" fmla="*/ 2593750 w 2593750"/>
                      <a:gd name="connsiteY5" fmla="*/ 0 h 2914958"/>
                      <a:gd name="connsiteX6" fmla="*/ 2593750 w 2593750"/>
                      <a:gd name="connsiteY6" fmla="*/ 641291 h 2914958"/>
                      <a:gd name="connsiteX7" fmla="*/ 2593750 w 2593750"/>
                      <a:gd name="connsiteY7" fmla="*/ 1224282 h 2914958"/>
                      <a:gd name="connsiteX8" fmla="*/ 2593750 w 2593750"/>
                      <a:gd name="connsiteY8" fmla="*/ 1807274 h 2914958"/>
                      <a:gd name="connsiteX9" fmla="*/ 2593750 w 2593750"/>
                      <a:gd name="connsiteY9" fmla="*/ 2331966 h 2914958"/>
                      <a:gd name="connsiteX10" fmla="*/ 2593750 w 2593750"/>
                      <a:gd name="connsiteY10" fmla="*/ 2914958 h 2914958"/>
                      <a:gd name="connsiteX11" fmla="*/ 2075000 w 2593750"/>
                      <a:gd name="connsiteY11" fmla="*/ 2914958 h 2914958"/>
                      <a:gd name="connsiteX12" fmla="*/ 1582188 w 2593750"/>
                      <a:gd name="connsiteY12" fmla="*/ 2914958 h 2914958"/>
                      <a:gd name="connsiteX13" fmla="*/ 1011563 w 2593750"/>
                      <a:gd name="connsiteY13" fmla="*/ 2914958 h 2914958"/>
                      <a:gd name="connsiteX14" fmla="*/ 440938 w 2593750"/>
                      <a:gd name="connsiteY14" fmla="*/ 2914958 h 2914958"/>
                      <a:gd name="connsiteX15" fmla="*/ 0 w 2593750"/>
                      <a:gd name="connsiteY15" fmla="*/ 2914958 h 2914958"/>
                      <a:gd name="connsiteX16" fmla="*/ 0 w 2593750"/>
                      <a:gd name="connsiteY16" fmla="*/ 2331966 h 2914958"/>
                      <a:gd name="connsiteX17" fmla="*/ 0 w 2593750"/>
                      <a:gd name="connsiteY17" fmla="*/ 1778124 h 2914958"/>
                      <a:gd name="connsiteX18" fmla="*/ 0 w 2593750"/>
                      <a:gd name="connsiteY18" fmla="*/ 1282582 h 2914958"/>
                      <a:gd name="connsiteX19" fmla="*/ 0 w 2593750"/>
                      <a:gd name="connsiteY19" fmla="*/ 757889 h 2914958"/>
                      <a:gd name="connsiteX20" fmla="*/ 0 w 2593750"/>
                      <a:gd name="connsiteY20" fmla="*/ 0 h 291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93750" h="2914958" extrusionOk="0">
                        <a:moveTo>
                          <a:pt x="0" y="0"/>
                        </a:moveTo>
                        <a:cubicBezTo>
                          <a:pt x="184097" y="-42913"/>
                          <a:pt x="282143" y="6101"/>
                          <a:pt x="492813" y="0"/>
                        </a:cubicBezTo>
                        <a:cubicBezTo>
                          <a:pt x="703483" y="-6101"/>
                          <a:pt x="746851" y="8019"/>
                          <a:pt x="933750" y="0"/>
                        </a:cubicBezTo>
                        <a:cubicBezTo>
                          <a:pt x="1120649" y="-8019"/>
                          <a:pt x="1338084" y="38396"/>
                          <a:pt x="1504375" y="0"/>
                        </a:cubicBezTo>
                        <a:cubicBezTo>
                          <a:pt x="1670666" y="-38396"/>
                          <a:pt x="1859804" y="45052"/>
                          <a:pt x="1997188" y="0"/>
                        </a:cubicBezTo>
                        <a:cubicBezTo>
                          <a:pt x="2134572" y="-45052"/>
                          <a:pt x="2472451" y="49964"/>
                          <a:pt x="2593750" y="0"/>
                        </a:cubicBezTo>
                        <a:cubicBezTo>
                          <a:pt x="2634581" y="158092"/>
                          <a:pt x="2547442" y="506900"/>
                          <a:pt x="2593750" y="641291"/>
                        </a:cubicBezTo>
                        <a:cubicBezTo>
                          <a:pt x="2640058" y="775682"/>
                          <a:pt x="2533866" y="1072975"/>
                          <a:pt x="2593750" y="1224282"/>
                        </a:cubicBezTo>
                        <a:cubicBezTo>
                          <a:pt x="2653634" y="1375589"/>
                          <a:pt x="2557993" y="1683568"/>
                          <a:pt x="2593750" y="1807274"/>
                        </a:cubicBezTo>
                        <a:cubicBezTo>
                          <a:pt x="2629507" y="1930980"/>
                          <a:pt x="2547035" y="2198721"/>
                          <a:pt x="2593750" y="2331966"/>
                        </a:cubicBezTo>
                        <a:cubicBezTo>
                          <a:pt x="2640465" y="2465211"/>
                          <a:pt x="2562223" y="2683327"/>
                          <a:pt x="2593750" y="2914958"/>
                        </a:cubicBezTo>
                        <a:cubicBezTo>
                          <a:pt x="2444926" y="2916677"/>
                          <a:pt x="2330793" y="2857074"/>
                          <a:pt x="2075000" y="2914958"/>
                        </a:cubicBezTo>
                        <a:cubicBezTo>
                          <a:pt x="1819207" y="2972842"/>
                          <a:pt x="1774347" y="2868123"/>
                          <a:pt x="1582188" y="2914958"/>
                        </a:cubicBezTo>
                        <a:cubicBezTo>
                          <a:pt x="1390029" y="2961793"/>
                          <a:pt x="1269970" y="2911344"/>
                          <a:pt x="1011563" y="2914958"/>
                        </a:cubicBezTo>
                        <a:cubicBezTo>
                          <a:pt x="753157" y="2918572"/>
                          <a:pt x="712194" y="2908662"/>
                          <a:pt x="440938" y="2914958"/>
                        </a:cubicBezTo>
                        <a:cubicBezTo>
                          <a:pt x="169682" y="2921254"/>
                          <a:pt x="131689" y="2898690"/>
                          <a:pt x="0" y="2914958"/>
                        </a:cubicBezTo>
                        <a:cubicBezTo>
                          <a:pt x="-54667" y="2675243"/>
                          <a:pt x="6542" y="2509278"/>
                          <a:pt x="0" y="2331966"/>
                        </a:cubicBezTo>
                        <a:cubicBezTo>
                          <a:pt x="-6542" y="2154654"/>
                          <a:pt x="56438" y="1983885"/>
                          <a:pt x="0" y="1778124"/>
                        </a:cubicBezTo>
                        <a:cubicBezTo>
                          <a:pt x="-56438" y="1572363"/>
                          <a:pt x="56587" y="1406599"/>
                          <a:pt x="0" y="1282582"/>
                        </a:cubicBezTo>
                        <a:cubicBezTo>
                          <a:pt x="-56587" y="1158565"/>
                          <a:pt x="18687" y="977424"/>
                          <a:pt x="0" y="757889"/>
                        </a:cubicBezTo>
                        <a:cubicBezTo>
                          <a:pt x="-18687" y="538354"/>
                          <a:pt x="61573" y="351691"/>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47" name="Google Shape;82;p13">
            <a:extLst>
              <a:ext uri="{FF2B5EF4-FFF2-40B4-BE49-F238E27FC236}">
                <a16:creationId xmlns:a16="http://schemas.microsoft.com/office/drawing/2014/main" id="{89718AE6-F81D-C620-A2ED-4C4C58F3C22D}"/>
              </a:ext>
            </a:extLst>
          </p:cNvPr>
          <p:cNvCxnSpPr>
            <a:cxnSpLocks/>
          </p:cNvCxnSpPr>
          <p:nvPr/>
        </p:nvCxnSpPr>
        <p:spPr>
          <a:xfrm>
            <a:off x="11530955" y="6975082"/>
            <a:ext cx="6280468" cy="26629"/>
          </a:xfrm>
          <a:prstGeom prst="straightConnector1">
            <a:avLst/>
          </a:prstGeom>
          <a:noFill/>
          <a:ln w="9525" cap="flat" cmpd="sng">
            <a:solidFill>
              <a:schemeClr val="tx1"/>
            </a:solidFill>
            <a:prstDash val="solid"/>
            <a:round/>
            <a:headEnd type="none" w="med" len="med"/>
            <a:tailEnd type="triangle" w="med" len="med"/>
          </a:ln>
        </p:spPr>
      </p:cxnSp>
      <p:sp>
        <p:nvSpPr>
          <p:cNvPr id="2" name="Google Shape;56;p13">
            <a:extLst>
              <a:ext uri="{FF2B5EF4-FFF2-40B4-BE49-F238E27FC236}">
                <a16:creationId xmlns:a16="http://schemas.microsoft.com/office/drawing/2014/main" id="{83FECAD4-1332-AB02-CA70-029EE894DD80}"/>
              </a:ext>
            </a:extLst>
          </p:cNvPr>
          <p:cNvSpPr/>
          <p:nvPr/>
        </p:nvSpPr>
        <p:spPr>
          <a:xfrm>
            <a:off x="12462961" y="3773720"/>
            <a:ext cx="1597431"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Merged </a:t>
            </a:r>
          </a:p>
          <a:p>
            <a:pPr algn="ctr"/>
            <a:r>
              <a:rPr lang="en" sz="1600" b="1" dirty="0"/>
              <a:t>Counts Table (R)</a:t>
            </a:r>
            <a:endParaRPr sz="1600" b="1" dirty="0"/>
          </a:p>
        </p:txBody>
      </p:sp>
      <p:cxnSp>
        <p:nvCxnSpPr>
          <p:cNvPr id="21" name="Google Shape;80;p13">
            <a:extLst>
              <a:ext uri="{FF2B5EF4-FFF2-40B4-BE49-F238E27FC236}">
                <a16:creationId xmlns:a16="http://schemas.microsoft.com/office/drawing/2014/main" id="{9B7E0922-4991-8D8A-97E9-2F358460F893}"/>
              </a:ext>
            </a:extLst>
          </p:cNvPr>
          <p:cNvCxnSpPr>
            <a:cxnSpLocks/>
            <a:stCxn id="32" idx="2"/>
            <a:endCxn id="2" idx="0"/>
          </p:cNvCxnSpPr>
          <p:nvPr/>
        </p:nvCxnSpPr>
        <p:spPr>
          <a:xfrm>
            <a:off x="12857187" y="3117284"/>
            <a:ext cx="404490" cy="656436"/>
          </a:xfrm>
          <a:prstGeom prst="straightConnector1">
            <a:avLst/>
          </a:prstGeom>
          <a:noFill/>
          <a:ln w="9525" cap="flat" cmpd="sng">
            <a:solidFill>
              <a:schemeClr val="tx1"/>
            </a:solidFill>
            <a:prstDash val="sysDot"/>
            <a:round/>
            <a:headEnd type="none" w="med" len="med"/>
            <a:tailEnd type="triangle" w="med" len="med"/>
          </a:ln>
        </p:spPr>
      </p:cxnSp>
      <p:cxnSp>
        <p:nvCxnSpPr>
          <p:cNvPr id="25" name="Google Shape;82;p13">
            <a:extLst>
              <a:ext uri="{FF2B5EF4-FFF2-40B4-BE49-F238E27FC236}">
                <a16:creationId xmlns:a16="http://schemas.microsoft.com/office/drawing/2014/main" id="{F9B40C83-1F9E-CEDC-4F2E-A33678CE52A8}"/>
              </a:ext>
            </a:extLst>
          </p:cNvPr>
          <p:cNvCxnSpPr>
            <a:cxnSpLocks/>
          </p:cNvCxnSpPr>
          <p:nvPr/>
        </p:nvCxnSpPr>
        <p:spPr>
          <a:xfrm flipV="1">
            <a:off x="10400066" y="1980327"/>
            <a:ext cx="1051705" cy="276831"/>
          </a:xfrm>
          <a:prstGeom prst="straightConnector1">
            <a:avLst/>
          </a:prstGeom>
          <a:noFill/>
          <a:ln w="9525" cap="flat" cmpd="sng">
            <a:solidFill>
              <a:schemeClr val="tx1"/>
            </a:solidFill>
            <a:prstDash val="sysDash"/>
            <a:round/>
            <a:headEnd type="none" w="med" len="med"/>
            <a:tailEnd type="none" w="med" len="med"/>
          </a:ln>
        </p:spPr>
      </p:cxnSp>
      <p:sp>
        <p:nvSpPr>
          <p:cNvPr id="22" name="Google Shape;56;p13">
            <a:extLst>
              <a:ext uri="{FF2B5EF4-FFF2-40B4-BE49-F238E27FC236}">
                <a16:creationId xmlns:a16="http://schemas.microsoft.com/office/drawing/2014/main" id="{A181E3C6-84F6-4497-8056-531217F016F6}"/>
              </a:ext>
            </a:extLst>
          </p:cNvPr>
          <p:cNvSpPr/>
          <p:nvPr/>
        </p:nvSpPr>
        <p:spPr>
          <a:xfrm>
            <a:off x="10775624" y="8138710"/>
            <a:ext cx="2374519" cy="3000152"/>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solidFill>
                  <a:srgbClr val="333333"/>
                </a:solidFill>
                <a:latin typeface="Lato" panose="020F0502020204030203" pitchFamily="34" charset="0"/>
              </a:rPr>
              <a:t>D</a:t>
            </a:r>
            <a:r>
              <a:rPr lang="en" sz="1600" b="1" dirty="0">
                <a:solidFill>
                  <a:srgbClr val="333333"/>
                </a:solidFill>
                <a:latin typeface="Lato" panose="020F0502020204030203" pitchFamily="34" charset="0"/>
              </a:rPr>
              <a:t>icot_mirDeep2</a:t>
            </a:r>
          </a:p>
          <a:p>
            <a:pPr algn="ctr"/>
            <a:r>
              <a:rPr lang="en-US" sz="1600" b="1" dirty="0">
                <a:solidFill>
                  <a:srgbClr val="333333"/>
                </a:solidFill>
                <a:latin typeface="Lato" panose="020F0502020204030203" pitchFamily="34" charset="0"/>
              </a:rPr>
              <a:t>M</a:t>
            </a:r>
            <a:r>
              <a:rPr lang="en" sz="1600" b="1" dirty="0">
                <a:solidFill>
                  <a:srgbClr val="333333"/>
                </a:solidFill>
                <a:latin typeface="Lato" panose="020F0502020204030203" pitchFamily="34" charset="0"/>
              </a:rPr>
              <a:t>onocot_mirDeep2</a:t>
            </a:r>
          </a:p>
          <a:p>
            <a:pPr algn="ctr"/>
            <a:r>
              <a:rPr lang="en" sz="1600" dirty="0"/>
              <a:t>miRDeep-P2</a:t>
            </a:r>
          </a:p>
          <a:p>
            <a:pPr algn="ctr"/>
            <a:r>
              <a:rPr lang="en-US" sz="1600" b="0" i="0" dirty="0">
                <a:solidFill>
                  <a:srgbClr val="333333"/>
                </a:solidFill>
                <a:effectLst/>
                <a:latin typeface="Lato" panose="020F0502020204030203" pitchFamily="34" charset="0"/>
              </a:rPr>
              <a:t>miRDP2</a:t>
            </a:r>
            <a:endParaRPr lang="en" sz="1600" b="1" i="0" dirty="0">
              <a:solidFill>
                <a:srgbClr val="333333"/>
              </a:solidFill>
              <a:effectLst/>
              <a:latin typeface="Lato" panose="020F0502020204030203" pitchFamily="34" charset="0"/>
            </a:endParaRPr>
          </a:p>
          <a:p>
            <a:pPr algn="ctr"/>
            <a:r>
              <a:rPr lang="en" sz="1600" b="1" dirty="0" err="1">
                <a:solidFill>
                  <a:srgbClr val="333333"/>
                </a:solidFill>
                <a:latin typeface="Lato" panose="020F0502020204030203" pitchFamily="34" charset="0"/>
              </a:rPr>
              <a:t>miRPlant</a:t>
            </a:r>
            <a:endParaRPr lang="en" sz="1600" b="1" dirty="0">
              <a:solidFill>
                <a:srgbClr val="333333"/>
              </a:solidFill>
              <a:latin typeface="Lato" panose="020F0502020204030203" pitchFamily="34" charset="0"/>
            </a:endParaRPr>
          </a:p>
          <a:p>
            <a:pPr algn="ctr"/>
            <a:r>
              <a:rPr lang="en" sz="1600" b="1" dirty="0" err="1">
                <a:solidFill>
                  <a:srgbClr val="333333"/>
                </a:solidFill>
                <a:latin typeface="Lato" panose="020F0502020204030203" pitchFamily="34" charset="0"/>
              </a:rPr>
              <a:t>mirRkwood</a:t>
            </a:r>
            <a:endParaRPr lang="en" sz="1600" b="1" dirty="0">
              <a:solidFill>
                <a:srgbClr val="333333"/>
              </a:solidFill>
              <a:latin typeface="Lato" panose="020F0502020204030203" pitchFamily="34" charset="0"/>
            </a:endParaRPr>
          </a:p>
          <a:p>
            <a:pPr algn="ctr"/>
            <a:r>
              <a:rPr lang="en" sz="1600" b="1" dirty="0" err="1">
                <a:solidFill>
                  <a:srgbClr val="333333"/>
                </a:solidFill>
                <a:latin typeface="Lato" panose="020F0502020204030203" pitchFamily="34" charset="0"/>
              </a:rPr>
              <a:t>miR-PREFeR</a:t>
            </a:r>
            <a:endParaRPr lang="en" sz="1600" b="1" dirty="0">
              <a:solidFill>
                <a:srgbClr val="333333"/>
              </a:solidFill>
              <a:latin typeface="Lato" panose="020F0502020204030203" pitchFamily="34" charset="0"/>
            </a:endParaRPr>
          </a:p>
          <a:p>
            <a:pPr algn="ctr"/>
            <a:r>
              <a:rPr lang="en-US" sz="1600" b="1" dirty="0">
                <a:solidFill>
                  <a:srgbClr val="333333"/>
                </a:solidFill>
                <a:latin typeface="Lato" panose="020F0502020204030203" pitchFamily="34" charset="0"/>
              </a:rPr>
              <a:t>M</a:t>
            </a:r>
            <a:r>
              <a:rPr lang="en" sz="1600" b="1" dirty="0" err="1">
                <a:solidFill>
                  <a:srgbClr val="333333"/>
                </a:solidFill>
                <a:latin typeface="Lato" panose="020F0502020204030203" pitchFamily="34" charset="0"/>
              </a:rPr>
              <a:t>irnovo</a:t>
            </a:r>
            <a:endParaRPr lang="en" sz="1600" b="1" dirty="0">
              <a:solidFill>
                <a:srgbClr val="333333"/>
              </a:solidFill>
              <a:latin typeface="Lato" panose="020F0502020204030203" pitchFamily="34" charset="0"/>
            </a:endParaRPr>
          </a:p>
          <a:p>
            <a:pPr algn="ctr"/>
            <a:r>
              <a:rPr lang="en" sz="1600" b="1" dirty="0">
                <a:solidFill>
                  <a:srgbClr val="333333"/>
                </a:solidFill>
                <a:latin typeface="Lato" panose="020F0502020204030203" pitchFamily="34" charset="0"/>
              </a:rPr>
              <a:t>sRNA toolbox</a:t>
            </a:r>
            <a:endParaRPr lang="en" sz="1600" b="1" dirty="0"/>
          </a:p>
        </p:txBody>
      </p:sp>
      <p:pic>
        <p:nvPicPr>
          <p:cNvPr id="23" name="Picture 22">
            <a:extLst>
              <a:ext uri="{FF2B5EF4-FFF2-40B4-BE49-F238E27FC236}">
                <a16:creationId xmlns:a16="http://schemas.microsoft.com/office/drawing/2014/main" id="{696F9BCA-0B35-C792-D718-D59F7FFB3838}"/>
              </a:ext>
            </a:extLst>
          </p:cNvPr>
          <p:cNvPicPr>
            <a:picLocks noChangeAspect="1"/>
          </p:cNvPicPr>
          <p:nvPr/>
        </p:nvPicPr>
        <p:blipFill>
          <a:blip r:embed="rId2"/>
          <a:stretch>
            <a:fillRect/>
          </a:stretch>
        </p:blipFill>
        <p:spPr>
          <a:xfrm>
            <a:off x="13150146" y="8157646"/>
            <a:ext cx="3123849" cy="2606725"/>
          </a:xfrm>
          <a:prstGeom prst="rect">
            <a:avLst/>
          </a:prstGeom>
        </p:spPr>
      </p:pic>
    </p:spTree>
    <p:extLst>
      <p:ext uri="{BB962C8B-B14F-4D97-AF65-F5344CB8AC3E}">
        <p14:creationId xmlns:p14="http://schemas.microsoft.com/office/powerpoint/2010/main" val="1405961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995FBDAF-5B87-8544-9EFB-C4967C6A13EF}"/>
              </a:ext>
            </a:extLst>
          </p:cNvPr>
          <p:cNvSpPr/>
          <p:nvPr/>
        </p:nvSpPr>
        <p:spPr>
          <a:xfrm>
            <a:off x="569068" y="8569516"/>
            <a:ext cx="1344552" cy="720220"/>
          </a:xfrm>
          <a:prstGeom prst="rect">
            <a:avLst/>
          </a:prstGeom>
          <a:solidFill>
            <a:srgbClr val="A4C2F4"/>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Reads</a:t>
            </a:r>
            <a:endParaRPr sz="1600" b="1" dirty="0"/>
          </a:p>
        </p:txBody>
      </p:sp>
      <p:sp>
        <p:nvSpPr>
          <p:cNvPr id="5" name="Google Shape;55;p13">
            <a:extLst>
              <a:ext uri="{FF2B5EF4-FFF2-40B4-BE49-F238E27FC236}">
                <a16:creationId xmlns:a16="http://schemas.microsoft.com/office/drawing/2014/main" id="{A66371F3-E5FE-FC90-5DC5-5DA936AB50D1}"/>
              </a:ext>
            </a:extLst>
          </p:cNvPr>
          <p:cNvSpPr/>
          <p:nvPr/>
        </p:nvSpPr>
        <p:spPr>
          <a:xfrm>
            <a:off x="499160" y="9788829"/>
            <a:ext cx="1515426"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Data QC (</a:t>
            </a:r>
            <a:r>
              <a:rPr lang="en" sz="1600" b="1" dirty="0" err="1"/>
              <a:t>FastQC</a:t>
            </a:r>
            <a:r>
              <a:rPr lang="en" sz="1600" b="1" dirty="0"/>
              <a:t> -&gt; </a:t>
            </a:r>
            <a:r>
              <a:rPr lang="en" sz="1600" b="1" dirty="0" err="1"/>
              <a:t>multiQC</a:t>
            </a:r>
            <a:r>
              <a:rPr lang="en" sz="1600" b="1" dirty="0"/>
              <a:t>)</a:t>
            </a:r>
            <a:endParaRPr sz="1600" b="1" dirty="0"/>
          </a:p>
        </p:txBody>
      </p:sp>
      <p:sp>
        <p:nvSpPr>
          <p:cNvPr id="6" name="Google Shape;56;p13">
            <a:extLst>
              <a:ext uri="{FF2B5EF4-FFF2-40B4-BE49-F238E27FC236}">
                <a16:creationId xmlns:a16="http://schemas.microsoft.com/office/drawing/2014/main" id="{25C70358-233C-C3A5-D40E-91C2AEB9FB70}"/>
              </a:ext>
            </a:extLst>
          </p:cNvPr>
          <p:cNvSpPr/>
          <p:nvPr/>
        </p:nvSpPr>
        <p:spPr>
          <a:xfrm>
            <a:off x="2632255" y="8500804"/>
            <a:ext cx="1831627"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Trim/Filter Raw Data (</a:t>
            </a:r>
            <a:r>
              <a:rPr lang="en" sz="1600" b="1" dirty="0" err="1"/>
              <a:t>TrimGalore</a:t>
            </a:r>
            <a:r>
              <a:rPr lang="en" sz="1600" b="1" dirty="0"/>
              <a:t>!)</a:t>
            </a:r>
            <a:endParaRPr sz="1600" b="1" dirty="0"/>
          </a:p>
        </p:txBody>
      </p:sp>
      <p:sp>
        <p:nvSpPr>
          <p:cNvPr id="7" name="Google Shape;59;p13">
            <a:extLst>
              <a:ext uri="{FF2B5EF4-FFF2-40B4-BE49-F238E27FC236}">
                <a16:creationId xmlns:a16="http://schemas.microsoft.com/office/drawing/2014/main" id="{D72DF7F9-E768-F103-3D9D-187DD2625B5E}"/>
              </a:ext>
            </a:extLst>
          </p:cNvPr>
          <p:cNvSpPr/>
          <p:nvPr/>
        </p:nvSpPr>
        <p:spPr>
          <a:xfrm>
            <a:off x="2810273" y="9788355"/>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Trimmed Data QC (</a:t>
            </a:r>
            <a:r>
              <a:rPr lang="en" sz="1600" b="1" dirty="0" err="1"/>
              <a:t>FastQC</a:t>
            </a:r>
            <a:r>
              <a:rPr lang="en" sz="1600" b="1" dirty="0"/>
              <a:t> -&gt; </a:t>
            </a:r>
            <a:r>
              <a:rPr lang="en" sz="1600" b="1" dirty="0" err="1"/>
              <a:t>MultiQC</a:t>
            </a:r>
            <a:r>
              <a:rPr lang="en" sz="1600" b="1" dirty="0"/>
              <a:t>)</a:t>
            </a:r>
            <a:endParaRPr sz="1600" b="1" dirty="0"/>
          </a:p>
        </p:txBody>
      </p:sp>
      <p:cxnSp>
        <p:nvCxnSpPr>
          <p:cNvPr id="8" name="Google Shape;80;p13">
            <a:extLst>
              <a:ext uri="{FF2B5EF4-FFF2-40B4-BE49-F238E27FC236}">
                <a16:creationId xmlns:a16="http://schemas.microsoft.com/office/drawing/2014/main" id="{F55A25F8-AFB3-024F-5AC7-B672FD855453}"/>
              </a:ext>
            </a:extLst>
          </p:cNvPr>
          <p:cNvCxnSpPr>
            <a:cxnSpLocks/>
          </p:cNvCxnSpPr>
          <p:nvPr/>
        </p:nvCxnSpPr>
        <p:spPr>
          <a:xfrm rot="10800000" flipV="1">
            <a:off x="1240818" y="9289739"/>
            <a:ext cx="529" cy="456313"/>
          </a:xfrm>
          <a:prstGeom prst="straightConnector1">
            <a:avLst/>
          </a:prstGeom>
          <a:noFill/>
          <a:ln w="9525" cap="flat" cmpd="sng">
            <a:solidFill>
              <a:schemeClr val="tx1"/>
            </a:solidFill>
            <a:prstDash val="solid"/>
            <a:round/>
            <a:headEnd type="none" w="med" len="med"/>
            <a:tailEnd type="triangle" w="med" len="med"/>
          </a:ln>
        </p:spPr>
      </p:cxnSp>
      <p:cxnSp>
        <p:nvCxnSpPr>
          <p:cNvPr id="9" name="Google Shape;82;p13">
            <a:extLst>
              <a:ext uri="{FF2B5EF4-FFF2-40B4-BE49-F238E27FC236}">
                <a16:creationId xmlns:a16="http://schemas.microsoft.com/office/drawing/2014/main" id="{38B867AF-ACDE-3E83-4727-15B357EB4834}"/>
              </a:ext>
            </a:extLst>
          </p:cNvPr>
          <p:cNvCxnSpPr>
            <a:cxnSpLocks/>
            <a:stCxn id="4" idx="3"/>
            <a:endCxn id="6" idx="1"/>
          </p:cNvCxnSpPr>
          <p:nvPr/>
        </p:nvCxnSpPr>
        <p:spPr>
          <a:xfrm>
            <a:off x="1913622" y="8929628"/>
            <a:ext cx="718633" cy="7659"/>
          </a:xfrm>
          <a:prstGeom prst="straightConnector1">
            <a:avLst/>
          </a:prstGeom>
          <a:noFill/>
          <a:ln w="9525" cap="flat" cmpd="sng">
            <a:solidFill>
              <a:schemeClr val="tx1"/>
            </a:solidFill>
            <a:prstDash val="solid"/>
            <a:round/>
            <a:headEnd type="none" w="med" len="med"/>
            <a:tailEnd type="triangle" w="med" len="med"/>
          </a:ln>
        </p:spPr>
      </p:cxnSp>
      <p:cxnSp>
        <p:nvCxnSpPr>
          <p:cNvPr id="10" name="Google Shape;80;p13">
            <a:extLst>
              <a:ext uri="{FF2B5EF4-FFF2-40B4-BE49-F238E27FC236}">
                <a16:creationId xmlns:a16="http://schemas.microsoft.com/office/drawing/2014/main" id="{9974DC89-6F17-5B95-0D51-B63BC7FBDEB3}"/>
              </a:ext>
            </a:extLst>
          </p:cNvPr>
          <p:cNvCxnSpPr>
            <a:cxnSpLocks/>
          </p:cNvCxnSpPr>
          <p:nvPr/>
        </p:nvCxnSpPr>
        <p:spPr>
          <a:xfrm flipH="1">
            <a:off x="3611635" y="9380734"/>
            <a:ext cx="2" cy="365316"/>
          </a:xfrm>
          <a:prstGeom prst="straightConnector1">
            <a:avLst/>
          </a:prstGeom>
          <a:noFill/>
          <a:ln w="9525" cap="flat" cmpd="sng">
            <a:solidFill>
              <a:schemeClr val="tx1"/>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EDD95D26-853F-FDC6-6E9C-244FFCDBFCE6}"/>
              </a:ext>
            </a:extLst>
          </p:cNvPr>
          <p:cNvSpPr/>
          <p:nvPr/>
        </p:nvSpPr>
        <p:spPr>
          <a:xfrm>
            <a:off x="5140202" y="8500804"/>
            <a:ext cx="1618318"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 Reads (Bowtie2)</a:t>
            </a:r>
            <a:endParaRPr sz="1600" b="1" dirty="0"/>
          </a:p>
        </p:txBody>
      </p:sp>
      <p:sp>
        <p:nvSpPr>
          <p:cNvPr id="12" name="Google Shape;59;p13">
            <a:extLst>
              <a:ext uri="{FF2B5EF4-FFF2-40B4-BE49-F238E27FC236}">
                <a16:creationId xmlns:a16="http://schemas.microsoft.com/office/drawing/2014/main" id="{44631539-E1C9-BC50-C7E6-1BC7AE1358E8}"/>
              </a:ext>
            </a:extLst>
          </p:cNvPr>
          <p:cNvSpPr/>
          <p:nvPr/>
        </p:nvSpPr>
        <p:spPr>
          <a:xfrm>
            <a:off x="5143204" y="9788355"/>
            <a:ext cx="1519997"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Aligned Data QC (</a:t>
            </a:r>
            <a:r>
              <a:rPr lang="en" sz="1600" b="1" dirty="0" err="1"/>
              <a:t>MultiQC</a:t>
            </a:r>
            <a:r>
              <a:rPr lang="en" sz="1600" b="1" dirty="0"/>
              <a:t> of Logs)</a:t>
            </a:r>
            <a:endParaRPr sz="1600" b="1" dirty="0"/>
          </a:p>
        </p:txBody>
      </p:sp>
      <p:cxnSp>
        <p:nvCxnSpPr>
          <p:cNvPr id="13" name="Google Shape;82;p13">
            <a:extLst>
              <a:ext uri="{FF2B5EF4-FFF2-40B4-BE49-F238E27FC236}">
                <a16:creationId xmlns:a16="http://schemas.microsoft.com/office/drawing/2014/main" id="{CF33CD8F-7417-297E-624A-055B8E50CA09}"/>
              </a:ext>
            </a:extLst>
          </p:cNvPr>
          <p:cNvCxnSpPr>
            <a:cxnSpLocks/>
            <a:stCxn id="6" idx="3"/>
            <a:endCxn id="11" idx="1"/>
          </p:cNvCxnSpPr>
          <p:nvPr/>
        </p:nvCxnSpPr>
        <p:spPr>
          <a:xfrm>
            <a:off x="4463880" y="8937285"/>
            <a:ext cx="676322" cy="0"/>
          </a:xfrm>
          <a:prstGeom prst="straightConnector1">
            <a:avLst/>
          </a:prstGeom>
          <a:noFill/>
          <a:ln w="9525" cap="flat" cmpd="sng">
            <a:solidFill>
              <a:schemeClr val="tx1"/>
            </a:solidFill>
            <a:prstDash val="solid"/>
            <a:round/>
            <a:headEnd type="none" w="med" len="med"/>
            <a:tailEnd type="triangle" w="med" len="med"/>
          </a:ln>
        </p:spPr>
      </p:cxnSp>
      <p:cxnSp>
        <p:nvCxnSpPr>
          <p:cNvPr id="14" name="Google Shape;80;p13">
            <a:extLst>
              <a:ext uri="{FF2B5EF4-FFF2-40B4-BE49-F238E27FC236}">
                <a16:creationId xmlns:a16="http://schemas.microsoft.com/office/drawing/2014/main" id="{61F9001E-11D7-48D6-2E38-9D30AF59DDEB}"/>
              </a:ext>
            </a:extLst>
          </p:cNvPr>
          <p:cNvCxnSpPr>
            <a:cxnSpLocks/>
          </p:cNvCxnSpPr>
          <p:nvPr/>
        </p:nvCxnSpPr>
        <p:spPr>
          <a:xfrm flipH="1">
            <a:off x="5944566" y="9380734"/>
            <a:ext cx="2" cy="365316"/>
          </a:xfrm>
          <a:prstGeom prst="straightConnector1">
            <a:avLst/>
          </a:prstGeom>
          <a:noFill/>
          <a:ln w="9525" cap="flat" cmpd="sng">
            <a:solidFill>
              <a:schemeClr val="tx1"/>
            </a:solidFill>
            <a:prstDash val="solid"/>
            <a:round/>
            <a:headEnd type="none" w="med" len="med"/>
            <a:tailEnd type="triangle" w="med" len="med"/>
          </a:ln>
        </p:spPr>
      </p:cxnSp>
      <p:sp>
        <p:nvSpPr>
          <p:cNvPr id="15" name="Google Shape;56;p13">
            <a:extLst>
              <a:ext uri="{FF2B5EF4-FFF2-40B4-BE49-F238E27FC236}">
                <a16:creationId xmlns:a16="http://schemas.microsoft.com/office/drawing/2014/main" id="{A498D162-95E4-B816-6158-5957C4004312}"/>
              </a:ext>
            </a:extLst>
          </p:cNvPr>
          <p:cNvSpPr/>
          <p:nvPr/>
        </p:nvSpPr>
        <p:spPr>
          <a:xfrm>
            <a:off x="4745026" y="6891037"/>
            <a:ext cx="268135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Bowtie2 Index (Ge</a:t>
            </a:r>
            <a:r>
              <a:rPr lang="en-US" sz="1600" b="1" dirty="0"/>
              <a:t>no</a:t>
            </a:r>
            <a:r>
              <a:rPr lang="en" sz="1600" b="1" dirty="0"/>
              <a:t>me &amp; </a:t>
            </a:r>
            <a:r>
              <a:rPr lang="en" sz="1600" b="1" dirty="0" err="1"/>
              <a:t>miRBase</a:t>
            </a:r>
            <a:r>
              <a:rPr lang="en" sz="1600" b="1" dirty="0"/>
              <a:t> mature)</a:t>
            </a:r>
            <a:endParaRPr sz="1600" b="1" dirty="0"/>
          </a:p>
        </p:txBody>
      </p:sp>
      <p:cxnSp>
        <p:nvCxnSpPr>
          <p:cNvPr id="16" name="Google Shape;80;p13">
            <a:extLst>
              <a:ext uri="{FF2B5EF4-FFF2-40B4-BE49-F238E27FC236}">
                <a16:creationId xmlns:a16="http://schemas.microsoft.com/office/drawing/2014/main" id="{6D8C2CC7-AC3A-755F-85B6-5021DEBAE557}"/>
              </a:ext>
            </a:extLst>
          </p:cNvPr>
          <p:cNvCxnSpPr>
            <a:cxnSpLocks/>
            <a:stCxn id="15" idx="2"/>
          </p:cNvCxnSpPr>
          <p:nvPr/>
        </p:nvCxnSpPr>
        <p:spPr>
          <a:xfrm flipH="1">
            <a:off x="5944566" y="7764002"/>
            <a:ext cx="141138" cy="755738"/>
          </a:xfrm>
          <a:prstGeom prst="straightConnector1">
            <a:avLst/>
          </a:prstGeom>
          <a:noFill/>
          <a:ln w="9525" cap="flat" cmpd="sng">
            <a:solidFill>
              <a:schemeClr val="tx1"/>
            </a:solidFill>
            <a:prstDash val="solid"/>
            <a:round/>
            <a:headEnd type="none" w="med" len="med"/>
            <a:tailEnd type="triangle" w="med" len="med"/>
          </a:ln>
        </p:spPr>
      </p:cxnSp>
      <p:sp>
        <p:nvSpPr>
          <p:cNvPr id="17" name="Google Shape;56;p13">
            <a:extLst>
              <a:ext uri="{FF2B5EF4-FFF2-40B4-BE49-F238E27FC236}">
                <a16:creationId xmlns:a16="http://schemas.microsoft.com/office/drawing/2014/main" id="{1381E855-4E3B-EFF6-AF76-D4733F165847}"/>
              </a:ext>
            </a:extLst>
          </p:cNvPr>
          <p:cNvSpPr/>
          <p:nvPr/>
        </p:nvSpPr>
        <p:spPr>
          <a:xfrm>
            <a:off x="7912591" y="8500804"/>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a:t>
            </a:r>
            <a:r>
              <a:rPr lang="en" sz="1600" b="1" dirty="0" err="1"/>
              <a:t>samtools</a:t>
            </a:r>
            <a:r>
              <a:rPr lang="en" sz="1600" b="1" dirty="0"/>
              <a:t>)</a:t>
            </a:r>
            <a:endParaRPr sz="1600" b="1" dirty="0"/>
          </a:p>
        </p:txBody>
      </p:sp>
      <p:sp>
        <p:nvSpPr>
          <p:cNvPr id="18" name="Google Shape;59;p13">
            <a:extLst>
              <a:ext uri="{FF2B5EF4-FFF2-40B4-BE49-F238E27FC236}">
                <a16:creationId xmlns:a16="http://schemas.microsoft.com/office/drawing/2014/main" id="{C96469D7-05F7-5AB8-E781-D441CA9819BA}"/>
              </a:ext>
            </a:extLst>
          </p:cNvPr>
          <p:cNvSpPr/>
          <p:nvPr/>
        </p:nvSpPr>
        <p:spPr>
          <a:xfrm>
            <a:off x="7960729" y="9788355"/>
            <a:ext cx="1660160" cy="1318736"/>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Data QC (</a:t>
            </a:r>
            <a:r>
              <a:rPr lang="en" sz="1600" b="1" dirty="0" err="1"/>
              <a:t>samtools</a:t>
            </a:r>
            <a:r>
              <a:rPr lang="en" sz="1600" b="1" dirty="0"/>
              <a:t> -&gt; </a:t>
            </a:r>
            <a:r>
              <a:rPr lang="en" sz="1600" b="1" dirty="0" err="1"/>
              <a:t>MultiQC</a:t>
            </a:r>
            <a:r>
              <a:rPr lang="en" sz="1600" b="1" dirty="0"/>
              <a:t>)</a:t>
            </a:r>
            <a:endParaRPr sz="1600" b="1" dirty="0"/>
          </a:p>
        </p:txBody>
      </p:sp>
      <p:cxnSp>
        <p:nvCxnSpPr>
          <p:cNvPr id="19" name="Google Shape;82;p13">
            <a:extLst>
              <a:ext uri="{FF2B5EF4-FFF2-40B4-BE49-F238E27FC236}">
                <a16:creationId xmlns:a16="http://schemas.microsoft.com/office/drawing/2014/main" id="{51399959-5510-EAD8-41FE-36BBFD7B848F}"/>
              </a:ext>
            </a:extLst>
          </p:cNvPr>
          <p:cNvCxnSpPr>
            <a:cxnSpLocks/>
            <a:stCxn id="11" idx="3"/>
            <a:endCxn id="17" idx="1"/>
          </p:cNvCxnSpPr>
          <p:nvPr/>
        </p:nvCxnSpPr>
        <p:spPr>
          <a:xfrm>
            <a:off x="6758520" y="8937287"/>
            <a:ext cx="1154071" cy="0"/>
          </a:xfrm>
          <a:prstGeom prst="straightConnector1">
            <a:avLst/>
          </a:prstGeom>
          <a:noFill/>
          <a:ln w="9525" cap="flat" cmpd="sng">
            <a:solidFill>
              <a:schemeClr val="tx1"/>
            </a:solidFill>
            <a:prstDash val="solid"/>
            <a:round/>
            <a:headEnd type="none" w="med" len="med"/>
            <a:tailEnd type="triangle" w="med" len="med"/>
          </a:ln>
        </p:spPr>
      </p:cxnSp>
      <p:cxnSp>
        <p:nvCxnSpPr>
          <p:cNvPr id="20" name="Google Shape;80;p13">
            <a:extLst>
              <a:ext uri="{FF2B5EF4-FFF2-40B4-BE49-F238E27FC236}">
                <a16:creationId xmlns:a16="http://schemas.microsoft.com/office/drawing/2014/main" id="{78EFA009-B31B-0B4F-3F7F-884F6984FBB9}"/>
              </a:ext>
            </a:extLst>
          </p:cNvPr>
          <p:cNvCxnSpPr>
            <a:cxnSpLocks/>
          </p:cNvCxnSpPr>
          <p:nvPr/>
        </p:nvCxnSpPr>
        <p:spPr>
          <a:xfrm flipH="1">
            <a:off x="8851310" y="9380734"/>
            <a:ext cx="2" cy="365316"/>
          </a:xfrm>
          <a:prstGeom prst="straightConnector1">
            <a:avLst/>
          </a:prstGeom>
          <a:noFill/>
          <a:ln w="9525" cap="flat" cmpd="sng">
            <a:solidFill>
              <a:schemeClr val="tx1"/>
            </a:solidFill>
            <a:prstDash val="solid"/>
            <a:round/>
            <a:headEnd type="none" w="med" len="med"/>
            <a:tailEnd type="triangle" w="med" len="med"/>
          </a:ln>
        </p:spPr>
      </p:cxnSp>
      <p:cxnSp>
        <p:nvCxnSpPr>
          <p:cNvPr id="28" name="Google Shape;80;p13">
            <a:extLst>
              <a:ext uri="{FF2B5EF4-FFF2-40B4-BE49-F238E27FC236}">
                <a16:creationId xmlns:a16="http://schemas.microsoft.com/office/drawing/2014/main" id="{237EF987-3001-8B6F-74C5-8C5DD3DC83FB}"/>
              </a:ext>
            </a:extLst>
          </p:cNvPr>
          <p:cNvCxnSpPr>
            <a:cxnSpLocks/>
            <a:stCxn id="6" idx="0"/>
            <a:endCxn id="30" idx="2"/>
          </p:cNvCxnSpPr>
          <p:nvPr/>
        </p:nvCxnSpPr>
        <p:spPr>
          <a:xfrm flipH="1" flipV="1">
            <a:off x="3534417" y="7774643"/>
            <a:ext cx="13650" cy="726161"/>
          </a:xfrm>
          <a:prstGeom prst="straightConnector1">
            <a:avLst/>
          </a:prstGeom>
          <a:noFill/>
          <a:ln w="9525" cap="flat" cmpd="sng">
            <a:solidFill>
              <a:schemeClr val="tx1"/>
            </a:solidFill>
            <a:prstDash val="solid"/>
            <a:round/>
            <a:headEnd type="none" w="med" len="med"/>
            <a:tailEnd type="triangle" w="med" len="med"/>
          </a:ln>
        </p:spPr>
      </p:cxnSp>
      <p:sp>
        <p:nvSpPr>
          <p:cNvPr id="30" name="Google Shape;56;p13">
            <a:extLst>
              <a:ext uri="{FF2B5EF4-FFF2-40B4-BE49-F238E27FC236}">
                <a16:creationId xmlns:a16="http://schemas.microsoft.com/office/drawing/2014/main" id="{D4A7B6E9-ED46-ED7E-7745-8540EF8F037C}"/>
              </a:ext>
            </a:extLst>
          </p:cNvPr>
          <p:cNvSpPr/>
          <p:nvPr/>
        </p:nvSpPr>
        <p:spPr>
          <a:xfrm>
            <a:off x="2725258" y="6238768"/>
            <a:ext cx="1618318" cy="153587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mirDeep2</a:t>
            </a:r>
          </a:p>
          <a:p>
            <a:pPr algn="ctr"/>
            <a:endParaRPr lang="en" sz="1600" b="1" dirty="0"/>
          </a:p>
          <a:p>
            <a:pPr algn="ctr"/>
            <a:r>
              <a:rPr lang="en" sz="1600" b="1" dirty="0"/>
              <a:t>Pearl</a:t>
            </a:r>
          </a:p>
          <a:p>
            <a:pPr algn="ctr"/>
            <a:r>
              <a:rPr lang="en" sz="1600" b="1" dirty="0"/>
              <a:t>Remove white </a:t>
            </a:r>
            <a:r>
              <a:rPr lang="en" sz="1600" b="1" dirty="0" err="1"/>
              <a:t>spaces.pl</a:t>
            </a:r>
            <a:endParaRPr lang="en" sz="1600" b="1" dirty="0"/>
          </a:p>
          <a:p>
            <a:pPr algn="ctr"/>
            <a:endParaRPr sz="1600" b="1" dirty="0"/>
          </a:p>
        </p:txBody>
      </p:sp>
      <p:sp>
        <p:nvSpPr>
          <p:cNvPr id="33" name="Google Shape;56;p13">
            <a:extLst>
              <a:ext uri="{FF2B5EF4-FFF2-40B4-BE49-F238E27FC236}">
                <a16:creationId xmlns:a16="http://schemas.microsoft.com/office/drawing/2014/main" id="{FE86D14F-412D-D4B4-02FF-F8F1E80FE2A7}"/>
              </a:ext>
            </a:extLst>
          </p:cNvPr>
          <p:cNvSpPr/>
          <p:nvPr/>
        </p:nvSpPr>
        <p:spPr>
          <a:xfrm>
            <a:off x="10088368" y="5521259"/>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Novel mir  Counts Table (R)</a:t>
            </a:r>
            <a:endParaRPr sz="1600" b="1" dirty="0"/>
          </a:p>
        </p:txBody>
      </p:sp>
      <p:sp>
        <p:nvSpPr>
          <p:cNvPr id="40" name="Google Shape;56;p13">
            <a:extLst>
              <a:ext uri="{FF2B5EF4-FFF2-40B4-BE49-F238E27FC236}">
                <a16:creationId xmlns:a16="http://schemas.microsoft.com/office/drawing/2014/main" id="{4EF16DC5-5410-EB8E-D4C6-2616020E914C}"/>
              </a:ext>
            </a:extLst>
          </p:cNvPr>
          <p:cNvSpPr/>
          <p:nvPr/>
        </p:nvSpPr>
        <p:spPr>
          <a:xfrm>
            <a:off x="396941" y="6527268"/>
            <a:ext cx="1831627" cy="872965"/>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Assess contamination</a:t>
            </a:r>
            <a:r>
              <a:rPr lang="en-US" sz="1600" b="1" dirty="0"/>
              <a:t>n</a:t>
            </a:r>
            <a:r>
              <a:rPr lang="en" sz="1600" b="1" dirty="0"/>
              <a:t> Karaken2</a:t>
            </a:r>
            <a:endParaRPr sz="1600" b="1" dirty="0"/>
          </a:p>
        </p:txBody>
      </p:sp>
      <p:cxnSp>
        <p:nvCxnSpPr>
          <p:cNvPr id="42" name="Google Shape;80;p13">
            <a:extLst>
              <a:ext uri="{FF2B5EF4-FFF2-40B4-BE49-F238E27FC236}">
                <a16:creationId xmlns:a16="http://schemas.microsoft.com/office/drawing/2014/main" id="{DDDA11FB-BAAE-D218-F32D-34D6F28A89ED}"/>
              </a:ext>
            </a:extLst>
          </p:cNvPr>
          <p:cNvCxnSpPr>
            <a:cxnSpLocks/>
            <a:stCxn id="4" idx="0"/>
          </p:cNvCxnSpPr>
          <p:nvPr/>
        </p:nvCxnSpPr>
        <p:spPr>
          <a:xfrm flipH="1" flipV="1">
            <a:off x="1240816" y="7480243"/>
            <a:ext cx="528" cy="1089275"/>
          </a:xfrm>
          <a:prstGeom prst="straightConnector1">
            <a:avLst/>
          </a:prstGeom>
          <a:noFill/>
          <a:ln w="9525" cap="flat" cmpd="sng">
            <a:solidFill>
              <a:schemeClr val="tx1"/>
            </a:solidFill>
            <a:prstDash val="solid"/>
            <a:round/>
            <a:headEnd type="none" w="med" len="med"/>
            <a:tailEnd type="triangle" w="med" len="med"/>
          </a:ln>
        </p:spPr>
      </p:cxnSp>
      <p:sp>
        <p:nvSpPr>
          <p:cNvPr id="44" name="Google Shape;56;p13">
            <a:extLst>
              <a:ext uri="{FF2B5EF4-FFF2-40B4-BE49-F238E27FC236}">
                <a16:creationId xmlns:a16="http://schemas.microsoft.com/office/drawing/2014/main" id="{283B3B07-E699-8FB6-FA08-EBE5E2C97925}"/>
              </a:ext>
            </a:extLst>
          </p:cNvPr>
          <p:cNvSpPr/>
          <p:nvPr/>
        </p:nvSpPr>
        <p:spPr>
          <a:xfrm>
            <a:off x="568468" y="2507006"/>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MirBASE</a:t>
            </a:r>
            <a:endParaRPr sz="1600" b="1" dirty="0"/>
          </a:p>
        </p:txBody>
      </p:sp>
      <p:sp>
        <p:nvSpPr>
          <p:cNvPr id="45" name="Google Shape;56;p13">
            <a:extLst>
              <a:ext uri="{FF2B5EF4-FFF2-40B4-BE49-F238E27FC236}">
                <a16:creationId xmlns:a16="http://schemas.microsoft.com/office/drawing/2014/main" id="{B2D0841D-192B-CB38-117C-43B628EFFA9D}"/>
              </a:ext>
            </a:extLst>
          </p:cNvPr>
          <p:cNvSpPr/>
          <p:nvPr/>
        </p:nvSpPr>
        <p:spPr>
          <a:xfrm>
            <a:off x="2725258" y="2338097"/>
            <a:ext cx="1618318"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Get </a:t>
            </a:r>
            <a:r>
              <a:rPr lang="en" sz="1600" b="1" dirty="0" err="1"/>
              <a:t>mirBASE</a:t>
            </a:r>
            <a:r>
              <a:rPr lang="en" sz="1600" b="1" dirty="0"/>
              <a:t> reference files, </a:t>
            </a:r>
            <a:r>
              <a:rPr lang="en" sz="1600" b="1" dirty="0" err="1"/>
              <a:t>mirbase.pl</a:t>
            </a:r>
            <a:endParaRPr sz="1600" b="1" dirty="0"/>
          </a:p>
        </p:txBody>
      </p:sp>
      <p:cxnSp>
        <p:nvCxnSpPr>
          <p:cNvPr id="46" name="Google Shape;80;p13">
            <a:extLst>
              <a:ext uri="{FF2B5EF4-FFF2-40B4-BE49-F238E27FC236}">
                <a16:creationId xmlns:a16="http://schemas.microsoft.com/office/drawing/2014/main" id="{B8F82F79-938E-1AAC-AFB1-1DE857D50334}"/>
              </a:ext>
            </a:extLst>
          </p:cNvPr>
          <p:cNvCxnSpPr>
            <a:cxnSpLocks/>
            <a:stCxn id="44" idx="3"/>
            <a:endCxn id="45" idx="1"/>
          </p:cNvCxnSpPr>
          <p:nvPr/>
        </p:nvCxnSpPr>
        <p:spPr>
          <a:xfrm>
            <a:off x="2186786" y="2843134"/>
            <a:ext cx="538472" cy="0"/>
          </a:xfrm>
          <a:prstGeom prst="straightConnector1">
            <a:avLst/>
          </a:prstGeom>
          <a:noFill/>
          <a:ln w="9525" cap="flat" cmpd="sng">
            <a:solidFill>
              <a:schemeClr val="tx1"/>
            </a:solidFill>
            <a:prstDash val="solid"/>
            <a:round/>
            <a:headEnd type="none" w="med" len="med"/>
            <a:tailEnd type="triangle" w="med" len="med"/>
          </a:ln>
        </p:spPr>
      </p:cxnSp>
      <p:cxnSp>
        <p:nvCxnSpPr>
          <p:cNvPr id="49" name="Google Shape;80;p13">
            <a:extLst>
              <a:ext uri="{FF2B5EF4-FFF2-40B4-BE49-F238E27FC236}">
                <a16:creationId xmlns:a16="http://schemas.microsoft.com/office/drawing/2014/main" id="{5A38E485-489A-D4DF-13F3-03A390DDC74C}"/>
              </a:ext>
            </a:extLst>
          </p:cNvPr>
          <p:cNvCxnSpPr>
            <a:cxnSpLocks/>
            <a:endCxn id="30" idx="0"/>
          </p:cNvCxnSpPr>
          <p:nvPr/>
        </p:nvCxnSpPr>
        <p:spPr>
          <a:xfrm>
            <a:off x="3534417" y="5870839"/>
            <a:ext cx="0" cy="367929"/>
          </a:xfrm>
          <a:prstGeom prst="straightConnector1">
            <a:avLst/>
          </a:prstGeom>
          <a:noFill/>
          <a:ln w="9525" cap="flat" cmpd="sng">
            <a:solidFill>
              <a:schemeClr val="tx1"/>
            </a:solidFill>
            <a:prstDash val="solid"/>
            <a:round/>
            <a:headEnd type="none" w="med" len="med"/>
            <a:tailEnd type="triangle" w="med" len="med"/>
          </a:ln>
        </p:spPr>
      </p:cxnSp>
      <p:cxnSp>
        <p:nvCxnSpPr>
          <p:cNvPr id="67" name="Google Shape;80;p13">
            <a:extLst>
              <a:ext uri="{FF2B5EF4-FFF2-40B4-BE49-F238E27FC236}">
                <a16:creationId xmlns:a16="http://schemas.microsoft.com/office/drawing/2014/main" id="{C6F1E743-597A-4F13-402D-E6928338B69C}"/>
              </a:ext>
            </a:extLst>
          </p:cNvPr>
          <p:cNvCxnSpPr>
            <a:cxnSpLocks/>
            <a:stCxn id="35" idx="3"/>
            <a:endCxn id="2" idx="0"/>
          </p:cNvCxnSpPr>
          <p:nvPr/>
        </p:nvCxnSpPr>
        <p:spPr>
          <a:xfrm>
            <a:off x="12225282" y="3275297"/>
            <a:ext cx="486535" cy="860517"/>
          </a:xfrm>
          <a:prstGeom prst="straightConnector1">
            <a:avLst/>
          </a:prstGeom>
          <a:noFill/>
          <a:ln w="9525" cap="flat" cmpd="sng">
            <a:solidFill>
              <a:schemeClr val="tx1"/>
            </a:solidFill>
            <a:prstDash val="lgDashDot"/>
            <a:round/>
            <a:headEnd type="none" w="med" len="med"/>
            <a:tailEnd type="triangle" w="med" len="med"/>
          </a:ln>
        </p:spPr>
      </p:cxnSp>
      <p:sp>
        <p:nvSpPr>
          <p:cNvPr id="71" name="Google Shape;56;p13">
            <a:extLst>
              <a:ext uri="{FF2B5EF4-FFF2-40B4-BE49-F238E27FC236}">
                <a16:creationId xmlns:a16="http://schemas.microsoft.com/office/drawing/2014/main" id="{AE3FDDA7-6A9F-3878-1605-CD738D4968D8}"/>
              </a:ext>
            </a:extLst>
          </p:cNvPr>
          <p:cNvSpPr/>
          <p:nvPr/>
        </p:nvSpPr>
        <p:spPr>
          <a:xfrm>
            <a:off x="13836873" y="4174200"/>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Normalize Counts (DESeq2)</a:t>
            </a:r>
            <a:endParaRPr sz="1600" b="1" dirty="0"/>
          </a:p>
        </p:txBody>
      </p:sp>
      <p:cxnSp>
        <p:nvCxnSpPr>
          <p:cNvPr id="72" name="Google Shape;82;p13">
            <a:extLst>
              <a:ext uri="{FF2B5EF4-FFF2-40B4-BE49-F238E27FC236}">
                <a16:creationId xmlns:a16="http://schemas.microsoft.com/office/drawing/2014/main" id="{6CC4A47A-B0C4-0AC0-7CC3-FFC1E82B7244}"/>
              </a:ext>
            </a:extLst>
          </p:cNvPr>
          <p:cNvCxnSpPr>
            <a:cxnSpLocks/>
            <a:endCxn id="71" idx="1"/>
          </p:cNvCxnSpPr>
          <p:nvPr/>
        </p:nvCxnSpPr>
        <p:spPr>
          <a:xfrm>
            <a:off x="13513625" y="4610111"/>
            <a:ext cx="323248" cy="572"/>
          </a:xfrm>
          <a:prstGeom prst="straightConnector1">
            <a:avLst/>
          </a:prstGeom>
          <a:noFill/>
          <a:ln w="9525" cap="flat" cmpd="sng">
            <a:solidFill>
              <a:schemeClr val="tx1"/>
            </a:solidFill>
            <a:prstDash val="sysDash"/>
            <a:round/>
            <a:headEnd type="none" w="med" len="med"/>
            <a:tailEnd type="triangle" w="med" len="med"/>
          </a:ln>
        </p:spPr>
      </p:cxnSp>
      <p:cxnSp>
        <p:nvCxnSpPr>
          <p:cNvPr id="76" name="Google Shape;82;p13">
            <a:extLst>
              <a:ext uri="{FF2B5EF4-FFF2-40B4-BE49-F238E27FC236}">
                <a16:creationId xmlns:a16="http://schemas.microsoft.com/office/drawing/2014/main" id="{7CD12CBC-7ACE-00B1-9F0D-218DEA74CBCE}"/>
              </a:ext>
            </a:extLst>
          </p:cNvPr>
          <p:cNvCxnSpPr>
            <a:cxnSpLocks/>
          </p:cNvCxnSpPr>
          <p:nvPr/>
        </p:nvCxnSpPr>
        <p:spPr>
          <a:xfrm flipV="1">
            <a:off x="12026348" y="5008779"/>
            <a:ext cx="535922" cy="838002"/>
          </a:xfrm>
          <a:prstGeom prst="straightConnector1">
            <a:avLst/>
          </a:prstGeom>
          <a:noFill/>
          <a:ln w="9525" cap="flat" cmpd="sng">
            <a:solidFill>
              <a:schemeClr val="tx1"/>
            </a:solidFill>
            <a:prstDash val="lgDashDot"/>
            <a:round/>
            <a:headEnd type="none" w="med" len="med"/>
            <a:tailEnd type="triangle" w="med" len="med"/>
          </a:ln>
        </p:spPr>
      </p:cxnSp>
      <p:sp>
        <p:nvSpPr>
          <p:cNvPr id="79" name="Google Shape;56;p13">
            <a:extLst>
              <a:ext uri="{FF2B5EF4-FFF2-40B4-BE49-F238E27FC236}">
                <a16:creationId xmlns:a16="http://schemas.microsoft.com/office/drawing/2014/main" id="{C9BCE5F6-3FD7-58FB-EC0A-4B6779810CF2}"/>
              </a:ext>
            </a:extLst>
          </p:cNvPr>
          <p:cNvSpPr/>
          <p:nvPr/>
        </p:nvSpPr>
        <p:spPr>
          <a:xfrm>
            <a:off x="17506624" y="4181583"/>
            <a:ext cx="152539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multi-mir</a:t>
            </a:r>
          </a:p>
          <a:p>
            <a:pPr algn="ctr"/>
            <a:r>
              <a:rPr lang="en" sz="1600" b="1" dirty="0"/>
              <a:t>Target database extraction</a:t>
            </a:r>
            <a:endParaRPr sz="1600" b="1" dirty="0"/>
          </a:p>
        </p:txBody>
      </p:sp>
      <p:cxnSp>
        <p:nvCxnSpPr>
          <p:cNvPr id="84" name="Google Shape;82;p13">
            <a:extLst>
              <a:ext uri="{FF2B5EF4-FFF2-40B4-BE49-F238E27FC236}">
                <a16:creationId xmlns:a16="http://schemas.microsoft.com/office/drawing/2014/main" id="{3D3270FE-08CA-9B36-BB1D-C184AA1E416A}"/>
              </a:ext>
            </a:extLst>
          </p:cNvPr>
          <p:cNvCxnSpPr>
            <a:cxnSpLocks/>
            <a:stCxn id="71" idx="3"/>
            <a:endCxn id="100" idx="1"/>
          </p:cNvCxnSpPr>
          <p:nvPr/>
        </p:nvCxnSpPr>
        <p:spPr>
          <a:xfrm flipV="1">
            <a:off x="15362265" y="4610682"/>
            <a:ext cx="269881" cy="1"/>
          </a:xfrm>
          <a:prstGeom prst="straightConnector1">
            <a:avLst/>
          </a:prstGeom>
          <a:noFill/>
          <a:ln w="9525" cap="flat" cmpd="sng">
            <a:solidFill>
              <a:schemeClr val="tx1"/>
            </a:solidFill>
            <a:prstDash val="sysDash"/>
            <a:round/>
            <a:headEnd type="none" w="med" len="med"/>
            <a:tailEnd type="triangle" w="med" len="med"/>
          </a:ln>
        </p:spPr>
      </p:cxnSp>
      <p:sp>
        <p:nvSpPr>
          <p:cNvPr id="87" name="Google Shape;56;p13">
            <a:extLst>
              <a:ext uri="{FF2B5EF4-FFF2-40B4-BE49-F238E27FC236}">
                <a16:creationId xmlns:a16="http://schemas.microsoft.com/office/drawing/2014/main" id="{29FF89B6-390C-62EF-20FE-3C196835C9F9}"/>
              </a:ext>
            </a:extLst>
          </p:cNvPr>
          <p:cNvSpPr/>
          <p:nvPr/>
        </p:nvSpPr>
        <p:spPr>
          <a:xfrm>
            <a:off x="5311561" y="4108888"/>
            <a:ext cx="1618318" cy="115593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solidFill>
                  <a:schemeClr val="accent2"/>
                </a:solidFill>
              </a:rPr>
              <a:t>sRNA toolbox?</a:t>
            </a:r>
          </a:p>
          <a:p>
            <a:pPr algn="ctr"/>
            <a:r>
              <a:rPr lang="en" b="1" dirty="0">
                <a:solidFill>
                  <a:schemeClr val="accent2"/>
                </a:solidFill>
              </a:rPr>
              <a:t>(</a:t>
            </a:r>
            <a:r>
              <a:rPr lang="en" b="1" dirty="0" err="1">
                <a:solidFill>
                  <a:schemeClr val="accent2"/>
                </a:solidFill>
              </a:rPr>
              <a:t>BowtieBS</a:t>
            </a:r>
            <a:r>
              <a:rPr lang="en" b="1" dirty="0">
                <a:solidFill>
                  <a:schemeClr val="accent2"/>
                </a:solidFill>
              </a:rPr>
              <a:t>)</a:t>
            </a:r>
          </a:p>
        </p:txBody>
      </p:sp>
      <p:cxnSp>
        <p:nvCxnSpPr>
          <p:cNvPr id="95" name="Google Shape;80;p13">
            <a:extLst>
              <a:ext uri="{FF2B5EF4-FFF2-40B4-BE49-F238E27FC236}">
                <a16:creationId xmlns:a16="http://schemas.microsoft.com/office/drawing/2014/main" id="{F5EB8CFE-9915-004E-21AF-0AC3568A598F}"/>
              </a:ext>
            </a:extLst>
          </p:cNvPr>
          <p:cNvCxnSpPr>
            <a:cxnSpLocks/>
            <a:stCxn id="30" idx="3"/>
            <a:endCxn id="87" idx="1"/>
          </p:cNvCxnSpPr>
          <p:nvPr/>
        </p:nvCxnSpPr>
        <p:spPr>
          <a:xfrm flipV="1">
            <a:off x="4343576" y="4686856"/>
            <a:ext cx="967985" cy="2319850"/>
          </a:xfrm>
          <a:prstGeom prst="straightConnector1">
            <a:avLst/>
          </a:prstGeom>
          <a:noFill/>
          <a:ln w="9525" cap="flat" cmpd="sng">
            <a:solidFill>
              <a:schemeClr val="tx1"/>
            </a:solidFill>
            <a:prstDash val="solid"/>
            <a:round/>
            <a:headEnd type="none" w="med" len="med"/>
            <a:tailEnd type="triangle" w="med" len="med"/>
          </a:ln>
        </p:spPr>
      </p:cxnSp>
      <p:sp>
        <p:nvSpPr>
          <p:cNvPr id="100" name="Google Shape;56;p13">
            <a:extLst>
              <a:ext uri="{FF2B5EF4-FFF2-40B4-BE49-F238E27FC236}">
                <a16:creationId xmlns:a16="http://schemas.microsoft.com/office/drawing/2014/main" id="{8ACB3191-90D0-4532-195E-888F54F6FAB2}"/>
              </a:ext>
            </a:extLst>
          </p:cNvPr>
          <p:cNvSpPr/>
          <p:nvPr/>
        </p:nvSpPr>
        <p:spPr>
          <a:xfrm>
            <a:off x="15632144" y="4174199"/>
            <a:ext cx="1603536"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Differential Expression (DESeq2)</a:t>
            </a:r>
            <a:endParaRPr sz="1600" b="1" dirty="0"/>
          </a:p>
        </p:txBody>
      </p:sp>
      <p:cxnSp>
        <p:nvCxnSpPr>
          <p:cNvPr id="109" name="Google Shape;82;p13">
            <a:extLst>
              <a:ext uri="{FF2B5EF4-FFF2-40B4-BE49-F238E27FC236}">
                <a16:creationId xmlns:a16="http://schemas.microsoft.com/office/drawing/2014/main" id="{D61DCEE3-2DFA-3A29-7DC5-DAAF77AF73F4}"/>
              </a:ext>
            </a:extLst>
          </p:cNvPr>
          <p:cNvCxnSpPr>
            <a:cxnSpLocks/>
            <a:stCxn id="100" idx="3"/>
            <a:endCxn id="79" idx="1"/>
          </p:cNvCxnSpPr>
          <p:nvPr/>
        </p:nvCxnSpPr>
        <p:spPr>
          <a:xfrm>
            <a:off x="17235680" y="4610680"/>
            <a:ext cx="270944" cy="7384"/>
          </a:xfrm>
          <a:prstGeom prst="straightConnector1">
            <a:avLst/>
          </a:prstGeom>
          <a:noFill/>
          <a:ln w="9525" cap="flat" cmpd="sng">
            <a:solidFill>
              <a:schemeClr val="tx1"/>
            </a:solidFill>
            <a:prstDash val="sysDash"/>
            <a:round/>
            <a:headEnd type="none" w="med" len="med"/>
            <a:tailEnd type="triangle" w="med" len="med"/>
          </a:ln>
        </p:spPr>
      </p:cxnSp>
      <p:cxnSp>
        <p:nvCxnSpPr>
          <p:cNvPr id="132" name="Google Shape;80;p13">
            <a:extLst>
              <a:ext uri="{FF2B5EF4-FFF2-40B4-BE49-F238E27FC236}">
                <a16:creationId xmlns:a16="http://schemas.microsoft.com/office/drawing/2014/main" id="{27FC926A-BED3-275C-84A9-BD2A65B99A9B}"/>
              </a:ext>
            </a:extLst>
          </p:cNvPr>
          <p:cNvCxnSpPr>
            <a:cxnSpLocks/>
            <a:stCxn id="87" idx="3"/>
            <a:endCxn id="141" idx="1"/>
          </p:cNvCxnSpPr>
          <p:nvPr/>
        </p:nvCxnSpPr>
        <p:spPr>
          <a:xfrm flipV="1">
            <a:off x="6929879" y="4681673"/>
            <a:ext cx="472182" cy="5183"/>
          </a:xfrm>
          <a:prstGeom prst="straightConnector1">
            <a:avLst/>
          </a:prstGeom>
          <a:noFill/>
          <a:ln w="9525" cap="flat" cmpd="sng">
            <a:solidFill>
              <a:schemeClr val="tx1"/>
            </a:solidFill>
            <a:prstDash val="solid"/>
            <a:round/>
            <a:headEnd type="none" w="med" len="med"/>
            <a:tailEnd type="triangle" w="med" len="med"/>
          </a:ln>
        </p:spPr>
      </p:cxnSp>
      <p:sp>
        <p:nvSpPr>
          <p:cNvPr id="135" name="Google Shape;56;p13">
            <a:extLst>
              <a:ext uri="{FF2B5EF4-FFF2-40B4-BE49-F238E27FC236}">
                <a16:creationId xmlns:a16="http://schemas.microsoft.com/office/drawing/2014/main" id="{C6C1CB30-0A58-F101-64EE-F165C7D89397}"/>
              </a:ext>
            </a:extLst>
          </p:cNvPr>
          <p:cNvSpPr/>
          <p:nvPr/>
        </p:nvSpPr>
        <p:spPr>
          <a:xfrm>
            <a:off x="2505020" y="4860766"/>
            <a:ext cx="1831627" cy="1010073"/>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Species specific </a:t>
            </a:r>
            <a:r>
              <a:rPr lang="en" sz="1600" b="1" dirty="0" err="1"/>
              <a:t>extract_miRNA.pl</a:t>
            </a:r>
            <a:r>
              <a:rPr lang="en" sz="1600" b="1" dirty="0"/>
              <a:t> </a:t>
            </a:r>
            <a:endParaRPr sz="1600" b="1" dirty="0"/>
          </a:p>
        </p:txBody>
      </p:sp>
      <p:sp>
        <p:nvSpPr>
          <p:cNvPr id="136" name="Rectangle 135">
            <a:extLst>
              <a:ext uri="{FF2B5EF4-FFF2-40B4-BE49-F238E27FC236}">
                <a16:creationId xmlns:a16="http://schemas.microsoft.com/office/drawing/2014/main" id="{034BC3FC-24A6-2530-65FC-3B9EA67E2952}"/>
              </a:ext>
            </a:extLst>
          </p:cNvPr>
          <p:cNvSpPr/>
          <p:nvPr/>
        </p:nvSpPr>
        <p:spPr bwMode="auto">
          <a:xfrm>
            <a:off x="1790676" y="538222"/>
            <a:ext cx="16152550"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Summary pipeline V3 </a:t>
            </a: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sRNAworkbench</a:t>
            </a:r>
            <a:endPar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1" name="Google Shape;56;p13">
            <a:extLst>
              <a:ext uri="{FF2B5EF4-FFF2-40B4-BE49-F238E27FC236}">
                <a16:creationId xmlns:a16="http://schemas.microsoft.com/office/drawing/2014/main" id="{BA17F433-AE38-B850-6C04-1E0495272C99}"/>
              </a:ext>
            </a:extLst>
          </p:cNvPr>
          <p:cNvSpPr/>
          <p:nvPr/>
        </p:nvSpPr>
        <p:spPr>
          <a:xfrm>
            <a:off x="7402061" y="4245190"/>
            <a:ext cx="2775805"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(dicot_specific_mirDeep2.pl)</a:t>
            </a:r>
            <a:endParaRPr sz="1600" b="1" dirty="0"/>
          </a:p>
        </p:txBody>
      </p:sp>
      <p:sp>
        <p:nvSpPr>
          <p:cNvPr id="181" name="TextBox 180">
            <a:extLst>
              <a:ext uri="{FF2B5EF4-FFF2-40B4-BE49-F238E27FC236}">
                <a16:creationId xmlns:a16="http://schemas.microsoft.com/office/drawing/2014/main" id="{008A0DF0-2E50-FFCF-795A-8951BF79228F}"/>
              </a:ext>
            </a:extLst>
          </p:cNvPr>
          <p:cNvSpPr txBox="1"/>
          <p:nvPr/>
        </p:nvSpPr>
        <p:spPr>
          <a:xfrm>
            <a:off x="13675249" y="5957741"/>
            <a:ext cx="3152511" cy="369332"/>
          </a:xfrm>
          <a:prstGeom prst="rect">
            <a:avLst/>
          </a:prstGeom>
          <a:noFill/>
        </p:spPr>
        <p:txBody>
          <a:bodyPr wrap="square">
            <a:spAutoFit/>
          </a:bodyPr>
          <a:lstStyle/>
          <a:p>
            <a:r>
              <a:rPr lang="en" sz="1800" b="1" dirty="0"/>
              <a:t>Plant specific adaptions</a:t>
            </a:r>
            <a:endParaRPr lang="en-US" dirty="0"/>
          </a:p>
        </p:txBody>
      </p:sp>
      <p:cxnSp>
        <p:nvCxnSpPr>
          <p:cNvPr id="202" name="Google Shape;80;p13">
            <a:extLst>
              <a:ext uri="{FF2B5EF4-FFF2-40B4-BE49-F238E27FC236}">
                <a16:creationId xmlns:a16="http://schemas.microsoft.com/office/drawing/2014/main" id="{4E5BF3CF-5AC3-B24D-AECB-39FBB503284C}"/>
              </a:ext>
            </a:extLst>
          </p:cNvPr>
          <p:cNvCxnSpPr>
            <a:cxnSpLocks/>
          </p:cNvCxnSpPr>
          <p:nvPr/>
        </p:nvCxnSpPr>
        <p:spPr>
          <a:xfrm>
            <a:off x="3548067" y="3337711"/>
            <a:ext cx="0" cy="367929"/>
          </a:xfrm>
          <a:prstGeom prst="straightConnector1">
            <a:avLst/>
          </a:prstGeom>
          <a:noFill/>
          <a:ln w="9525" cap="flat" cmpd="sng">
            <a:solidFill>
              <a:schemeClr val="tx1"/>
            </a:solidFill>
            <a:prstDash val="solid"/>
            <a:round/>
            <a:headEnd type="none" w="med" len="med"/>
            <a:tailEnd type="triangle" w="med" len="med"/>
          </a:ln>
        </p:spPr>
      </p:cxnSp>
      <p:sp>
        <p:nvSpPr>
          <p:cNvPr id="203" name="Google Shape;56;p13">
            <a:extLst>
              <a:ext uri="{FF2B5EF4-FFF2-40B4-BE49-F238E27FC236}">
                <a16:creationId xmlns:a16="http://schemas.microsoft.com/office/drawing/2014/main" id="{B19C2CD3-F38E-0E37-D74A-5276CDD2AB60}"/>
              </a:ext>
            </a:extLst>
          </p:cNvPr>
          <p:cNvSpPr/>
          <p:nvPr/>
        </p:nvSpPr>
        <p:spPr>
          <a:xfrm>
            <a:off x="2678394" y="3736001"/>
            <a:ext cx="1618318" cy="632338"/>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U-&gt; T conversion</a:t>
            </a:r>
            <a:endParaRPr sz="1600" b="1" dirty="0"/>
          </a:p>
        </p:txBody>
      </p:sp>
      <p:cxnSp>
        <p:nvCxnSpPr>
          <p:cNvPr id="204" name="Google Shape;80;p13">
            <a:extLst>
              <a:ext uri="{FF2B5EF4-FFF2-40B4-BE49-F238E27FC236}">
                <a16:creationId xmlns:a16="http://schemas.microsoft.com/office/drawing/2014/main" id="{88FED8F1-C735-A6DD-C3B7-C3867E244508}"/>
              </a:ext>
            </a:extLst>
          </p:cNvPr>
          <p:cNvCxnSpPr>
            <a:cxnSpLocks/>
          </p:cNvCxnSpPr>
          <p:nvPr/>
        </p:nvCxnSpPr>
        <p:spPr>
          <a:xfrm>
            <a:off x="3534417" y="4369830"/>
            <a:ext cx="0" cy="367929"/>
          </a:xfrm>
          <a:prstGeom prst="straightConnector1">
            <a:avLst/>
          </a:prstGeom>
          <a:noFill/>
          <a:ln w="9525" cap="flat" cmpd="sng">
            <a:solidFill>
              <a:schemeClr val="tx1"/>
            </a:solidFill>
            <a:prstDash val="solid"/>
            <a:round/>
            <a:headEnd type="none" w="med" len="med"/>
            <a:tailEnd type="triangle" w="med" len="med"/>
          </a:ln>
        </p:spPr>
      </p:cxnSp>
      <p:sp>
        <p:nvSpPr>
          <p:cNvPr id="205" name="Google Shape;56;p13">
            <a:extLst>
              <a:ext uri="{FF2B5EF4-FFF2-40B4-BE49-F238E27FC236}">
                <a16:creationId xmlns:a16="http://schemas.microsoft.com/office/drawing/2014/main" id="{E889D461-F3B5-4B2D-2C16-84C80D3168F0}"/>
              </a:ext>
            </a:extLst>
          </p:cNvPr>
          <p:cNvSpPr/>
          <p:nvPr/>
        </p:nvSpPr>
        <p:spPr>
          <a:xfrm>
            <a:off x="5349758" y="5910563"/>
            <a:ext cx="1618318"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err="1"/>
              <a:t>GeneLab</a:t>
            </a:r>
            <a:r>
              <a:rPr lang="en" sz="1600" b="1" dirty="0"/>
              <a:t> Ref</a:t>
            </a:r>
          </a:p>
          <a:p>
            <a:pPr algn="ctr"/>
            <a:r>
              <a:rPr lang="en" sz="1600" b="1" dirty="0" err="1"/>
              <a:t>Genome.fa</a:t>
            </a:r>
            <a:endParaRPr sz="1600" b="1" dirty="0"/>
          </a:p>
        </p:txBody>
      </p:sp>
      <p:sp>
        <p:nvSpPr>
          <p:cNvPr id="210" name="Google Shape;56;p13">
            <a:extLst>
              <a:ext uri="{FF2B5EF4-FFF2-40B4-BE49-F238E27FC236}">
                <a16:creationId xmlns:a16="http://schemas.microsoft.com/office/drawing/2014/main" id="{49DB7BA5-0F5B-F9AA-908D-9D8AE63C851C}"/>
              </a:ext>
            </a:extLst>
          </p:cNvPr>
          <p:cNvSpPr/>
          <p:nvPr/>
        </p:nvSpPr>
        <p:spPr>
          <a:xfrm>
            <a:off x="7781338" y="5946922"/>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t>I</a:t>
            </a:r>
            <a:r>
              <a:rPr lang="en" sz="1600" b="1" dirty="0" err="1"/>
              <a:t>ndex-reads_Genome.arf</a:t>
            </a:r>
            <a:endParaRPr sz="1600" b="1" dirty="0"/>
          </a:p>
        </p:txBody>
      </p:sp>
      <p:cxnSp>
        <p:nvCxnSpPr>
          <p:cNvPr id="211" name="Google Shape;80;p13">
            <a:extLst>
              <a:ext uri="{FF2B5EF4-FFF2-40B4-BE49-F238E27FC236}">
                <a16:creationId xmlns:a16="http://schemas.microsoft.com/office/drawing/2014/main" id="{E379EEEE-35FB-1F53-CFD8-B4E83CBA376A}"/>
              </a:ext>
            </a:extLst>
          </p:cNvPr>
          <p:cNvCxnSpPr>
            <a:cxnSpLocks/>
            <a:endCxn id="210" idx="0"/>
          </p:cNvCxnSpPr>
          <p:nvPr/>
        </p:nvCxnSpPr>
        <p:spPr>
          <a:xfrm>
            <a:off x="6211847" y="5365802"/>
            <a:ext cx="2575673" cy="581120"/>
          </a:xfrm>
          <a:prstGeom prst="straightConnector1">
            <a:avLst/>
          </a:prstGeom>
          <a:noFill/>
          <a:ln w="9525" cap="flat" cmpd="sng">
            <a:solidFill>
              <a:schemeClr val="tx1"/>
            </a:solidFill>
            <a:prstDash val="dash"/>
            <a:round/>
            <a:headEnd type="none" w="med" len="med"/>
            <a:tailEnd type="triangle" w="med" len="med"/>
          </a:ln>
        </p:spPr>
      </p:cxnSp>
      <p:cxnSp>
        <p:nvCxnSpPr>
          <p:cNvPr id="214" name="Google Shape;80;p13">
            <a:extLst>
              <a:ext uri="{FF2B5EF4-FFF2-40B4-BE49-F238E27FC236}">
                <a16:creationId xmlns:a16="http://schemas.microsoft.com/office/drawing/2014/main" id="{4F951221-EF97-1ED5-664E-4B58CFBAD926}"/>
              </a:ext>
            </a:extLst>
          </p:cNvPr>
          <p:cNvCxnSpPr>
            <a:cxnSpLocks/>
            <a:stCxn id="205" idx="0"/>
            <a:endCxn id="87" idx="2"/>
          </p:cNvCxnSpPr>
          <p:nvPr/>
        </p:nvCxnSpPr>
        <p:spPr>
          <a:xfrm flipH="1" flipV="1">
            <a:off x="6120720" y="5264823"/>
            <a:ext cx="38197" cy="645740"/>
          </a:xfrm>
          <a:prstGeom prst="straightConnector1">
            <a:avLst/>
          </a:prstGeom>
          <a:noFill/>
          <a:ln w="9525" cap="flat" cmpd="sng">
            <a:solidFill>
              <a:schemeClr val="tx1"/>
            </a:solidFill>
            <a:prstDash val="solid"/>
            <a:round/>
            <a:headEnd type="none" w="med" len="med"/>
            <a:tailEnd type="triangle" w="med" len="med"/>
          </a:ln>
        </p:spPr>
      </p:cxnSp>
      <p:cxnSp>
        <p:nvCxnSpPr>
          <p:cNvPr id="223" name="Google Shape;80;p13">
            <a:extLst>
              <a:ext uri="{FF2B5EF4-FFF2-40B4-BE49-F238E27FC236}">
                <a16:creationId xmlns:a16="http://schemas.microsoft.com/office/drawing/2014/main" id="{43DA9798-ED29-8D17-629B-7DD7DA89FC20}"/>
              </a:ext>
            </a:extLst>
          </p:cNvPr>
          <p:cNvCxnSpPr>
            <a:cxnSpLocks/>
            <a:stCxn id="210" idx="0"/>
            <a:endCxn id="141" idx="2"/>
          </p:cNvCxnSpPr>
          <p:nvPr/>
        </p:nvCxnSpPr>
        <p:spPr>
          <a:xfrm flipV="1">
            <a:off x="8787520" y="5118155"/>
            <a:ext cx="2444" cy="828767"/>
          </a:xfrm>
          <a:prstGeom prst="straightConnector1">
            <a:avLst/>
          </a:prstGeom>
          <a:noFill/>
          <a:ln w="9525" cap="flat" cmpd="sng">
            <a:solidFill>
              <a:schemeClr val="tx1"/>
            </a:solidFill>
            <a:prstDash val="dash"/>
            <a:round/>
            <a:headEnd type="none" w="med" len="med"/>
            <a:tailEnd type="triangle" w="med" len="med"/>
          </a:ln>
        </p:spPr>
      </p:cxnSp>
      <p:sp>
        <p:nvSpPr>
          <p:cNvPr id="226" name="Google Shape;56;p13">
            <a:extLst>
              <a:ext uri="{FF2B5EF4-FFF2-40B4-BE49-F238E27FC236}">
                <a16:creationId xmlns:a16="http://schemas.microsoft.com/office/drawing/2014/main" id="{4FEA119E-EB07-C37F-1BD8-CFFEB51ADA47}"/>
              </a:ext>
            </a:extLst>
          </p:cNvPr>
          <p:cNvSpPr/>
          <p:nvPr/>
        </p:nvSpPr>
        <p:spPr>
          <a:xfrm>
            <a:off x="7880104" y="7491805"/>
            <a:ext cx="2012364" cy="672255"/>
          </a:xfrm>
          <a:prstGeom prst="rect">
            <a:avLst/>
          </a:prstGeom>
          <a:solidFill>
            <a:srgbClr val="A4C2F4"/>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err="1"/>
              <a:t>Aligned_reads.bam</a:t>
            </a:r>
            <a:endParaRPr sz="1600" b="1" dirty="0"/>
          </a:p>
        </p:txBody>
      </p:sp>
      <p:cxnSp>
        <p:nvCxnSpPr>
          <p:cNvPr id="227" name="Google Shape;82;p13">
            <a:extLst>
              <a:ext uri="{FF2B5EF4-FFF2-40B4-BE49-F238E27FC236}">
                <a16:creationId xmlns:a16="http://schemas.microsoft.com/office/drawing/2014/main" id="{9D25D6A9-1433-E8D8-7545-A6EB8F11F1E9}"/>
              </a:ext>
            </a:extLst>
          </p:cNvPr>
          <p:cNvCxnSpPr>
            <a:cxnSpLocks/>
            <a:stCxn id="11" idx="3"/>
            <a:endCxn id="226" idx="1"/>
          </p:cNvCxnSpPr>
          <p:nvPr/>
        </p:nvCxnSpPr>
        <p:spPr>
          <a:xfrm flipV="1">
            <a:off x="6758520" y="7827933"/>
            <a:ext cx="1121584" cy="1109354"/>
          </a:xfrm>
          <a:prstGeom prst="straightConnector1">
            <a:avLst/>
          </a:prstGeom>
          <a:noFill/>
          <a:ln w="9525" cap="flat" cmpd="sng">
            <a:solidFill>
              <a:schemeClr val="tx1"/>
            </a:solidFill>
            <a:prstDash val="dash"/>
            <a:round/>
            <a:headEnd type="none" w="med" len="med"/>
            <a:tailEnd type="triangle" w="med" len="med"/>
          </a:ln>
        </p:spPr>
      </p:cxnSp>
      <p:cxnSp>
        <p:nvCxnSpPr>
          <p:cNvPr id="230" name="Google Shape;82;p13">
            <a:extLst>
              <a:ext uri="{FF2B5EF4-FFF2-40B4-BE49-F238E27FC236}">
                <a16:creationId xmlns:a16="http://schemas.microsoft.com/office/drawing/2014/main" id="{77402569-8B9C-3AA4-7520-FBB10DD3680A}"/>
              </a:ext>
            </a:extLst>
          </p:cNvPr>
          <p:cNvCxnSpPr>
            <a:cxnSpLocks/>
            <a:stCxn id="226" idx="2"/>
            <a:endCxn id="17" idx="0"/>
          </p:cNvCxnSpPr>
          <p:nvPr/>
        </p:nvCxnSpPr>
        <p:spPr>
          <a:xfrm flipH="1">
            <a:off x="8881581" y="8164060"/>
            <a:ext cx="4705" cy="336744"/>
          </a:xfrm>
          <a:prstGeom prst="straightConnector1">
            <a:avLst/>
          </a:prstGeom>
          <a:noFill/>
          <a:ln w="9525" cap="flat" cmpd="sng">
            <a:solidFill>
              <a:schemeClr val="tx1"/>
            </a:solidFill>
            <a:prstDash val="lgDash"/>
            <a:round/>
            <a:headEnd type="none" w="med" len="med"/>
            <a:tailEnd type="triangle" w="med" len="med"/>
          </a:ln>
        </p:spPr>
      </p:cxnSp>
      <p:sp>
        <p:nvSpPr>
          <p:cNvPr id="2" name="Google Shape;56;p13">
            <a:extLst>
              <a:ext uri="{FF2B5EF4-FFF2-40B4-BE49-F238E27FC236}">
                <a16:creationId xmlns:a16="http://schemas.microsoft.com/office/drawing/2014/main" id="{83FECAD4-1332-AB02-CA70-029EE894DD80}"/>
              </a:ext>
            </a:extLst>
          </p:cNvPr>
          <p:cNvSpPr/>
          <p:nvPr/>
        </p:nvSpPr>
        <p:spPr>
          <a:xfrm>
            <a:off x="11913101" y="4135814"/>
            <a:ext cx="1597431"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Merged </a:t>
            </a:r>
          </a:p>
          <a:p>
            <a:pPr algn="ctr"/>
            <a:r>
              <a:rPr lang="en" sz="1600" b="1" dirty="0"/>
              <a:t>Counts Table (R)</a:t>
            </a:r>
            <a:endParaRPr sz="1600" b="1" dirty="0"/>
          </a:p>
        </p:txBody>
      </p:sp>
      <p:sp>
        <p:nvSpPr>
          <p:cNvPr id="35" name="Google Shape;56;p13">
            <a:extLst>
              <a:ext uri="{FF2B5EF4-FFF2-40B4-BE49-F238E27FC236}">
                <a16:creationId xmlns:a16="http://schemas.microsoft.com/office/drawing/2014/main" id="{6378206F-5132-4F32-EDD8-8DC7E5057B04}"/>
              </a:ext>
            </a:extLst>
          </p:cNvPr>
          <p:cNvSpPr/>
          <p:nvPr/>
        </p:nvSpPr>
        <p:spPr>
          <a:xfrm>
            <a:off x="10287302" y="2838814"/>
            <a:ext cx="1937980" cy="872965"/>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known Counts Table (R)</a:t>
            </a:r>
            <a:endParaRPr sz="1600" b="1" dirty="0"/>
          </a:p>
        </p:txBody>
      </p:sp>
      <p:cxnSp>
        <p:nvCxnSpPr>
          <p:cNvPr id="59" name="Google Shape;80;p13">
            <a:extLst>
              <a:ext uri="{FF2B5EF4-FFF2-40B4-BE49-F238E27FC236}">
                <a16:creationId xmlns:a16="http://schemas.microsoft.com/office/drawing/2014/main" id="{F7C42F7A-4037-2122-D7F9-46D4B527EC7D}"/>
              </a:ext>
            </a:extLst>
          </p:cNvPr>
          <p:cNvCxnSpPr>
            <a:cxnSpLocks/>
            <a:stCxn id="141" idx="3"/>
            <a:endCxn id="35" idx="2"/>
          </p:cNvCxnSpPr>
          <p:nvPr/>
        </p:nvCxnSpPr>
        <p:spPr>
          <a:xfrm flipV="1">
            <a:off x="10177866" y="3711779"/>
            <a:ext cx="1078426" cy="969894"/>
          </a:xfrm>
          <a:prstGeom prst="straightConnector1">
            <a:avLst/>
          </a:prstGeom>
          <a:noFill/>
          <a:ln w="9525" cap="flat" cmpd="sng">
            <a:solidFill>
              <a:schemeClr val="tx1"/>
            </a:solidFill>
            <a:prstDash val="lgDashDot"/>
            <a:round/>
            <a:headEnd type="none" w="med" len="med"/>
            <a:tailEnd type="triangle" w="med" len="med"/>
          </a:ln>
        </p:spPr>
      </p:cxnSp>
      <p:cxnSp>
        <p:nvCxnSpPr>
          <p:cNvPr id="62" name="Google Shape;80;p13">
            <a:extLst>
              <a:ext uri="{FF2B5EF4-FFF2-40B4-BE49-F238E27FC236}">
                <a16:creationId xmlns:a16="http://schemas.microsoft.com/office/drawing/2014/main" id="{1244FE3F-E37F-CF50-2AA1-35D258E4E7DF}"/>
              </a:ext>
            </a:extLst>
          </p:cNvPr>
          <p:cNvCxnSpPr>
            <a:cxnSpLocks/>
            <a:stCxn id="141" idx="3"/>
            <a:endCxn id="33" idx="0"/>
          </p:cNvCxnSpPr>
          <p:nvPr/>
        </p:nvCxnSpPr>
        <p:spPr>
          <a:xfrm>
            <a:off x="10177866" y="4681673"/>
            <a:ext cx="879492" cy="839586"/>
          </a:xfrm>
          <a:prstGeom prst="straightConnector1">
            <a:avLst/>
          </a:prstGeom>
          <a:noFill/>
          <a:ln w="9525" cap="flat" cmpd="sng">
            <a:solidFill>
              <a:schemeClr val="tx1"/>
            </a:solidFill>
            <a:prstDash val="lgDashDot"/>
            <a:round/>
            <a:headEnd type="none" w="med" len="med"/>
            <a:tailEnd type="triangle" w="med" len="med"/>
          </a:ln>
        </p:spPr>
      </p:cxnSp>
    </p:spTree>
    <p:extLst>
      <p:ext uri="{BB962C8B-B14F-4D97-AF65-F5344CB8AC3E}">
        <p14:creationId xmlns:p14="http://schemas.microsoft.com/office/powerpoint/2010/main" val="98982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1DEEA2-69C5-B5F3-9A25-8D8AEE0545D6}"/>
              </a:ext>
            </a:extLst>
          </p:cNvPr>
          <p:cNvPicPr>
            <a:picLocks noChangeAspect="1"/>
          </p:cNvPicPr>
          <p:nvPr/>
        </p:nvPicPr>
        <p:blipFill>
          <a:blip r:embed="rId2"/>
          <a:stretch>
            <a:fillRect/>
          </a:stretch>
        </p:blipFill>
        <p:spPr>
          <a:xfrm>
            <a:off x="318124" y="235887"/>
            <a:ext cx="7518400" cy="6273800"/>
          </a:xfrm>
          <a:prstGeom prst="rect">
            <a:avLst/>
          </a:prstGeom>
        </p:spPr>
      </p:pic>
      <p:sp>
        <p:nvSpPr>
          <p:cNvPr id="6" name="TextBox 5">
            <a:extLst>
              <a:ext uri="{FF2B5EF4-FFF2-40B4-BE49-F238E27FC236}">
                <a16:creationId xmlns:a16="http://schemas.microsoft.com/office/drawing/2014/main" id="{8EA8DA41-4F76-8791-F5C2-35D5642B05F3}"/>
              </a:ext>
            </a:extLst>
          </p:cNvPr>
          <p:cNvSpPr txBox="1"/>
          <p:nvPr/>
        </p:nvSpPr>
        <p:spPr>
          <a:xfrm>
            <a:off x="8252084" y="782518"/>
            <a:ext cx="11669843" cy="1384995"/>
          </a:xfrm>
          <a:prstGeom prst="rect">
            <a:avLst/>
          </a:prstGeom>
          <a:noFill/>
        </p:spPr>
        <p:txBody>
          <a:bodyPr wrap="square">
            <a:spAutoFit/>
          </a:bodyPr>
          <a:lstStyle/>
          <a:p>
            <a:r>
              <a:rPr lang="en-US" sz="2800" dirty="0"/>
              <a:t>Note: SRA = Sequence Read Archive. The PubMed identification number (PMID) of each species is: </a:t>
            </a:r>
            <a:r>
              <a:rPr lang="en-US" sz="2800" i="1" dirty="0"/>
              <a:t>Arabidopsis thaliana, </a:t>
            </a:r>
            <a:r>
              <a:rPr lang="en-US" sz="2800" dirty="0"/>
              <a:t>28231321; </a:t>
            </a:r>
            <a:r>
              <a:rPr lang="en-US" sz="2800" i="1" dirty="0"/>
              <a:t>Oryza sativa</a:t>
            </a:r>
            <a:r>
              <a:rPr lang="en-US" sz="2800" dirty="0"/>
              <a:t>, 26083154; </a:t>
            </a:r>
            <a:r>
              <a:rPr lang="en-US" sz="2800" i="1" dirty="0" err="1"/>
              <a:t>Zea</a:t>
            </a:r>
            <a:r>
              <a:rPr lang="en-US" sz="2800" i="1" dirty="0"/>
              <a:t> mays</a:t>
            </a:r>
            <a:r>
              <a:rPr lang="en-US" sz="2800" dirty="0"/>
              <a:t>, 29688423; and </a:t>
            </a:r>
            <a:r>
              <a:rPr lang="en-US" sz="2800" i="1" dirty="0"/>
              <a:t>Triticum </a:t>
            </a:r>
            <a:r>
              <a:rPr lang="en-US" sz="2800" i="1" dirty="0" err="1"/>
              <a:t>aestivum</a:t>
            </a:r>
            <a:r>
              <a:rPr lang="en-US" sz="2800" dirty="0"/>
              <a:t>, 28515146.</a:t>
            </a:r>
          </a:p>
        </p:txBody>
      </p:sp>
      <p:pic>
        <p:nvPicPr>
          <p:cNvPr id="8" name="Picture 7">
            <a:extLst>
              <a:ext uri="{FF2B5EF4-FFF2-40B4-BE49-F238E27FC236}">
                <a16:creationId xmlns:a16="http://schemas.microsoft.com/office/drawing/2014/main" id="{E441346A-197C-4D1D-F5DF-F64B28D3B3A5}"/>
              </a:ext>
            </a:extLst>
          </p:cNvPr>
          <p:cNvPicPr>
            <a:picLocks noChangeAspect="1"/>
          </p:cNvPicPr>
          <p:nvPr/>
        </p:nvPicPr>
        <p:blipFill>
          <a:blip r:embed="rId3"/>
          <a:stretch>
            <a:fillRect/>
          </a:stretch>
        </p:blipFill>
        <p:spPr>
          <a:xfrm>
            <a:off x="8624670" y="2631486"/>
            <a:ext cx="11174006" cy="7538627"/>
          </a:xfrm>
          <a:prstGeom prst="rect">
            <a:avLst/>
          </a:prstGeom>
        </p:spPr>
      </p:pic>
      <p:sp>
        <p:nvSpPr>
          <p:cNvPr id="11" name="TextBox 10">
            <a:extLst>
              <a:ext uri="{FF2B5EF4-FFF2-40B4-BE49-F238E27FC236}">
                <a16:creationId xmlns:a16="http://schemas.microsoft.com/office/drawing/2014/main" id="{B391BC75-2C16-4F56-BCD5-4E656FDCC297}"/>
              </a:ext>
            </a:extLst>
          </p:cNvPr>
          <p:cNvSpPr txBox="1"/>
          <p:nvPr/>
        </p:nvSpPr>
        <p:spPr>
          <a:xfrm>
            <a:off x="0" y="12447258"/>
            <a:ext cx="10313232" cy="646331"/>
          </a:xfrm>
          <a:prstGeom prst="rect">
            <a:avLst/>
          </a:prstGeom>
          <a:noFill/>
        </p:spPr>
        <p:txBody>
          <a:bodyPr wrap="square">
            <a:spAutoFit/>
          </a:bodyPr>
          <a:lstStyle/>
          <a:p>
            <a:r>
              <a:rPr lang="en-US" dirty="0">
                <a:hlinkClick r:id="rId4"/>
              </a:rPr>
              <a:t>https://bsapubs.onlinelibrary.wiley.com/doi/pdf/10.1002/aps3.11414</a:t>
            </a:r>
            <a:endParaRPr lang="en-US" dirty="0"/>
          </a:p>
          <a:p>
            <a:endParaRPr lang="en-US" dirty="0"/>
          </a:p>
        </p:txBody>
      </p:sp>
    </p:spTree>
    <p:extLst>
      <p:ext uri="{BB962C8B-B14F-4D97-AF65-F5344CB8AC3E}">
        <p14:creationId xmlns:p14="http://schemas.microsoft.com/office/powerpoint/2010/main" val="3330707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1DEEA2-69C5-B5F3-9A25-8D8AEE0545D6}"/>
              </a:ext>
            </a:extLst>
          </p:cNvPr>
          <p:cNvPicPr>
            <a:picLocks noChangeAspect="1"/>
          </p:cNvPicPr>
          <p:nvPr/>
        </p:nvPicPr>
        <p:blipFill>
          <a:blip r:embed="rId2"/>
          <a:stretch>
            <a:fillRect/>
          </a:stretch>
        </p:blipFill>
        <p:spPr>
          <a:xfrm>
            <a:off x="318124" y="235887"/>
            <a:ext cx="3507705" cy="2927038"/>
          </a:xfrm>
          <a:prstGeom prst="rect">
            <a:avLst/>
          </a:prstGeom>
        </p:spPr>
      </p:pic>
      <p:sp>
        <p:nvSpPr>
          <p:cNvPr id="6" name="TextBox 5">
            <a:extLst>
              <a:ext uri="{FF2B5EF4-FFF2-40B4-BE49-F238E27FC236}">
                <a16:creationId xmlns:a16="http://schemas.microsoft.com/office/drawing/2014/main" id="{8EA8DA41-4F76-8791-F5C2-35D5642B05F3}"/>
              </a:ext>
            </a:extLst>
          </p:cNvPr>
          <p:cNvSpPr txBox="1"/>
          <p:nvPr/>
        </p:nvSpPr>
        <p:spPr>
          <a:xfrm>
            <a:off x="3825828" y="227175"/>
            <a:ext cx="16800637" cy="954107"/>
          </a:xfrm>
          <a:prstGeom prst="rect">
            <a:avLst/>
          </a:prstGeom>
          <a:noFill/>
        </p:spPr>
        <p:txBody>
          <a:bodyPr wrap="square">
            <a:spAutoFit/>
          </a:bodyPr>
          <a:lstStyle/>
          <a:p>
            <a:r>
              <a:rPr lang="en-US" sz="2800" dirty="0"/>
              <a:t>Note: SRA = Sequence Read Archive. The PubMed identification number (PMID) of each species is: </a:t>
            </a:r>
            <a:r>
              <a:rPr lang="en-US" sz="2800" i="1" dirty="0"/>
              <a:t>Arabidopsis thaliana, </a:t>
            </a:r>
            <a:r>
              <a:rPr lang="en-US" sz="2800" dirty="0"/>
              <a:t>28231321; </a:t>
            </a:r>
            <a:r>
              <a:rPr lang="en-US" sz="2800" i="1" dirty="0"/>
              <a:t>Oryza sativa</a:t>
            </a:r>
            <a:r>
              <a:rPr lang="en-US" sz="2800" dirty="0"/>
              <a:t>, 26083154; </a:t>
            </a:r>
            <a:r>
              <a:rPr lang="en-US" sz="2800" i="1" dirty="0" err="1"/>
              <a:t>Zea</a:t>
            </a:r>
            <a:r>
              <a:rPr lang="en-US" sz="2800" i="1" dirty="0"/>
              <a:t> mays</a:t>
            </a:r>
            <a:r>
              <a:rPr lang="en-US" sz="2800" dirty="0"/>
              <a:t>, 29688423; and </a:t>
            </a:r>
            <a:r>
              <a:rPr lang="en-US" sz="2800" i="1" dirty="0"/>
              <a:t>Triticum </a:t>
            </a:r>
            <a:r>
              <a:rPr lang="en-US" sz="2800" i="1" dirty="0" err="1"/>
              <a:t>aestivum</a:t>
            </a:r>
            <a:r>
              <a:rPr lang="en-US" sz="2800" dirty="0"/>
              <a:t>, 28515146.</a:t>
            </a:r>
          </a:p>
        </p:txBody>
      </p:sp>
      <p:pic>
        <p:nvPicPr>
          <p:cNvPr id="2" name="Picture 1">
            <a:extLst>
              <a:ext uri="{FF2B5EF4-FFF2-40B4-BE49-F238E27FC236}">
                <a16:creationId xmlns:a16="http://schemas.microsoft.com/office/drawing/2014/main" id="{769F01D1-39C5-CB8B-4E5A-1B905E24BBCF}"/>
              </a:ext>
            </a:extLst>
          </p:cNvPr>
          <p:cNvPicPr>
            <a:picLocks noChangeAspect="1"/>
          </p:cNvPicPr>
          <p:nvPr/>
        </p:nvPicPr>
        <p:blipFill>
          <a:blip r:embed="rId3"/>
          <a:stretch>
            <a:fillRect/>
          </a:stretch>
        </p:blipFill>
        <p:spPr>
          <a:xfrm>
            <a:off x="4289450" y="1490305"/>
            <a:ext cx="15664665" cy="6919177"/>
          </a:xfrm>
          <a:prstGeom prst="rect">
            <a:avLst/>
          </a:prstGeom>
        </p:spPr>
      </p:pic>
      <p:sp>
        <p:nvSpPr>
          <p:cNvPr id="10" name="TextBox 9">
            <a:extLst>
              <a:ext uri="{FF2B5EF4-FFF2-40B4-BE49-F238E27FC236}">
                <a16:creationId xmlns:a16="http://schemas.microsoft.com/office/drawing/2014/main" id="{B4B38B05-6A6B-110F-A05D-DCD5667FE63C}"/>
              </a:ext>
            </a:extLst>
          </p:cNvPr>
          <p:cNvSpPr txBox="1"/>
          <p:nvPr/>
        </p:nvSpPr>
        <p:spPr>
          <a:xfrm>
            <a:off x="0" y="12447258"/>
            <a:ext cx="10313232" cy="646331"/>
          </a:xfrm>
          <a:prstGeom prst="rect">
            <a:avLst/>
          </a:prstGeom>
          <a:noFill/>
        </p:spPr>
        <p:txBody>
          <a:bodyPr wrap="square">
            <a:spAutoFit/>
          </a:bodyPr>
          <a:lstStyle/>
          <a:p>
            <a:r>
              <a:rPr lang="en-US" dirty="0">
                <a:hlinkClick r:id="rId4"/>
              </a:rPr>
              <a:t>https://bsapubs.onlinelibrary.wiley.com/doi/pdf/10.1002/aps3.11414</a:t>
            </a:r>
            <a:endParaRPr lang="en-US" dirty="0"/>
          </a:p>
          <a:p>
            <a:endParaRPr lang="en-US" dirty="0"/>
          </a:p>
        </p:txBody>
      </p:sp>
      <p:sp>
        <p:nvSpPr>
          <p:cNvPr id="11" name="TextBox 10">
            <a:extLst>
              <a:ext uri="{FF2B5EF4-FFF2-40B4-BE49-F238E27FC236}">
                <a16:creationId xmlns:a16="http://schemas.microsoft.com/office/drawing/2014/main" id="{B5942263-DDE3-C36E-5CED-452C1390182B}"/>
              </a:ext>
            </a:extLst>
          </p:cNvPr>
          <p:cNvSpPr txBox="1"/>
          <p:nvPr/>
        </p:nvSpPr>
        <p:spPr>
          <a:xfrm>
            <a:off x="1199213" y="7510072"/>
            <a:ext cx="1621726" cy="369332"/>
          </a:xfrm>
          <a:prstGeom prst="rect">
            <a:avLst/>
          </a:prstGeom>
          <a:noFill/>
        </p:spPr>
        <p:txBody>
          <a:bodyPr wrap="none" rtlCol="0">
            <a:spAutoFit/>
          </a:bodyPr>
          <a:lstStyle/>
          <a:p>
            <a:r>
              <a:rPr lang="en-US" sz="1800" dirty="0"/>
              <a:t>Sequence Read</a:t>
            </a:r>
            <a:endParaRPr lang="en-US" dirty="0"/>
          </a:p>
        </p:txBody>
      </p:sp>
      <p:sp>
        <p:nvSpPr>
          <p:cNvPr id="13" name="TextBox 12">
            <a:extLst>
              <a:ext uri="{FF2B5EF4-FFF2-40B4-BE49-F238E27FC236}">
                <a16:creationId xmlns:a16="http://schemas.microsoft.com/office/drawing/2014/main" id="{718DEA9B-830D-F2C6-C169-0844B853EB90}"/>
              </a:ext>
            </a:extLst>
          </p:cNvPr>
          <p:cNvSpPr txBox="1"/>
          <p:nvPr/>
        </p:nvSpPr>
        <p:spPr>
          <a:xfrm>
            <a:off x="318124" y="3585679"/>
            <a:ext cx="2917786" cy="2800767"/>
          </a:xfrm>
          <a:prstGeom prst="rect">
            <a:avLst/>
          </a:prstGeom>
          <a:noFill/>
        </p:spPr>
        <p:txBody>
          <a:bodyPr wrap="none" rtlCol="0">
            <a:spAutoFit/>
          </a:bodyPr>
          <a:lstStyle/>
          <a:p>
            <a:r>
              <a:rPr lang="en-US" sz="4400" dirty="0" err="1"/>
              <a:t>sRNAbench</a:t>
            </a:r>
            <a:endParaRPr lang="en-US" sz="4400" dirty="0"/>
          </a:p>
          <a:p>
            <a:r>
              <a:rPr lang="en-US" sz="4400" dirty="0" err="1"/>
              <a:t>mirExpress</a:t>
            </a:r>
            <a:endParaRPr lang="en-US" sz="4400" dirty="0"/>
          </a:p>
          <a:p>
            <a:r>
              <a:rPr lang="en-US" sz="4400" dirty="0" err="1"/>
              <a:t>miRkwood</a:t>
            </a:r>
            <a:endParaRPr lang="en-US" sz="4400" dirty="0"/>
          </a:p>
          <a:p>
            <a:r>
              <a:rPr lang="en-US" sz="4400" dirty="0"/>
              <a:t>mirDeep-P2</a:t>
            </a:r>
          </a:p>
        </p:txBody>
      </p:sp>
    </p:spTree>
    <p:extLst>
      <p:ext uri="{BB962C8B-B14F-4D97-AF65-F5344CB8AC3E}">
        <p14:creationId xmlns:p14="http://schemas.microsoft.com/office/powerpoint/2010/main" val="1531007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1DEEA2-69C5-B5F3-9A25-8D8AEE0545D6}"/>
              </a:ext>
            </a:extLst>
          </p:cNvPr>
          <p:cNvPicPr>
            <a:picLocks noChangeAspect="1"/>
          </p:cNvPicPr>
          <p:nvPr/>
        </p:nvPicPr>
        <p:blipFill>
          <a:blip r:embed="rId2"/>
          <a:stretch>
            <a:fillRect/>
          </a:stretch>
        </p:blipFill>
        <p:spPr>
          <a:xfrm>
            <a:off x="318124" y="235887"/>
            <a:ext cx="3507705" cy="2927038"/>
          </a:xfrm>
          <a:prstGeom prst="rect">
            <a:avLst/>
          </a:prstGeom>
        </p:spPr>
      </p:pic>
      <p:sp>
        <p:nvSpPr>
          <p:cNvPr id="6" name="TextBox 5">
            <a:extLst>
              <a:ext uri="{FF2B5EF4-FFF2-40B4-BE49-F238E27FC236}">
                <a16:creationId xmlns:a16="http://schemas.microsoft.com/office/drawing/2014/main" id="{8EA8DA41-4F76-8791-F5C2-35D5642B05F3}"/>
              </a:ext>
            </a:extLst>
          </p:cNvPr>
          <p:cNvSpPr txBox="1"/>
          <p:nvPr/>
        </p:nvSpPr>
        <p:spPr>
          <a:xfrm>
            <a:off x="3825828" y="227175"/>
            <a:ext cx="16800637" cy="954107"/>
          </a:xfrm>
          <a:prstGeom prst="rect">
            <a:avLst/>
          </a:prstGeom>
          <a:noFill/>
        </p:spPr>
        <p:txBody>
          <a:bodyPr wrap="square">
            <a:spAutoFit/>
          </a:bodyPr>
          <a:lstStyle/>
          <a:p>
            <a:r>
              <a:rPr lang="en-US" sz="2800" dirty="0"/>
              <a:t>Note: SRA = Sequence Read Archive. The PubMed identification number (PMID) of each species is: </a:t>
            </a:r>
            <a:r>
              <a:rPr lang="en-US" sz="2800" i="1" dirty="0"/>
              <a:t>Arabidopsis thaliana, </a:t>
            </a:r>
            <a:r>
              <a:rPr lang="en-US" sz="2800" dirty="0"/>
              <a:t>28231321; </a:t>
            </a:r>
            <a:r>
              <a:rPr lang="en-US" sz="2800" i="1" dirty="0"/>
              <a:t>Oryza sativa</a:t>
            </a:r>
            <a:r>
              <a:rPr lang="en-US" sz="2800" dirty="0"/>
              <a:t>, 26083154; </a:t>
            </a:r>
            <a:r>
              <a:rPr lang="en-US" sz="2800" i="1" dirty="0" err="1"/>
              <a:t>Zea</a:t>
            </a:r>
            <a:r>
              <a:rPr lang="en-US" sz="2800" i="1" dirty="0"/>
              <a:t> mays</a:t>
            </a:r>
            <a:r>
              <a:rPr lang="en-US" sz="2800" dirty="0"/>
              <a:t>, 29688423; and </a:t>
            </a:r>
            <a:r>
              <a:rPr lang="en-US" sz="2800" i="1" dirty="0"/>
              <a:t>Triticum </a:t>
            </a:r>
            <a:r>
              <a:rPr lang="en-US" sz="2800" i="1" dirty="0" err="1"/>
              <a:t>aestivum</a:t>
            </a:r>
            <a:r>
              <a:rPr lang="en-US" sz="2800" dirty="0"/>
              <a:t>, 28515146.</a:t>
            </a:r>
          </a:p>
        </p:txBody>
      </p:sp>
      <p:pic>
        <p:nvPicPr>
          <p:cNvPr id="5" name="Picture 4">
            <a:extLst>
              <a:ext uri="{FF2B5EF4-FFF2-40B4-BE49-F238E27FC236}">
                <a16:creationId xmlns:a16="http://schemas.microsoft.com/office/drawing/2014/main" id="{B6D9EF53-3CB5-327B-DF7D-D3A5E988D40D}"/>
              </a:ext>
            </a:extLst>
          </p:cNvPr>
          <p:cNvPicPr>
            <a:picLocks noChangeAspect="1"/>
          </p:cNvPicPr>
          <p:nvPr/>
        </p:nvPicPr>
        <p:blipFill>
          <a:blip r:embed="rId3"/>
          <a:stretch>
            <a:fillRect/>
          </a:stretch>
        </p:blipFill>
        <p:spPr>
          <a:xfrm>
            <a:off x="3814275" y="1434629"/>
            <a:ext cx="16302525" cy="8204046"/>
          </a:xfrm>
          <a:prstGeom prst="rect">
            <a:avLst/>
          </a:prstGeom>
        </p:spPr>
      </p:pic>
      <p:sp>
        <p:nvSpPr>
          <p:cNvPr id="10" name="TextBox 9">
            <a:extLst>
              <a:ext uri="{FF2B5EF4-FFF2-40B4-BE49-F238E27FC236}">
                <a16:creationId xmlns:a16="http://schemas.microsoft.com/office/drawing/2014/main" id="{B4B38B05-6A6B-110F-A05D-DCD5667FE63C}"/>
              </a:ext>
            </a:extLst>
          </p:cNvPr>
          <p:cNvSpPr txBox="1"/>
          <p:nvPr/>
        </p:nvSpPr>
        <p:spPr>
          <a:xfrm>
            <a:off x="0" y="12447258"/>
            <a:ext cx="10313232" cy="646331"/>
          </a:xfrm>
          <a:prstGeom prst="rect">
            <a:avLst/>
          </a:prstGeom>
          <a:noFill/>
        </p:spPr>
        <p:txBody>
          <a:bodyPr wrap="square">
            <a:spAutoFit/>
          </a:bodyPr>
          <a:lstStyle/>
          <a:p>
            <a:r>
              <a:rPr lang="en-US" dirty="0">
                <a:hlinkClick r:id="rId4"/>
              </a:rPr>
              <a:t>https://bsapubs.onlinelibrary.wiley.com/doi/pdf/10.1002/aps3.11414</a:t>
            </a:r>
            <a:endParaRPr lang="en-US" dirty="0"/>
          </a:p>
          <a:p>
            <a:endParaRPr lang="en-US" dirty="0"/>
          </a:p>
        </p:txBody>
      </p:sp>
      <p:sp>
        <p:nvSpPr>
          <p:cNvPr id="11" name="TextBox 10">
            <a:extLst>
              <a:ext uri="{FF2B5EF4-FFF2-40B4-BE49-F238E27FC236}">
                <a16:creationId xmlns:a16="http://schemas.microsoft.com/office/drawing/2014/main" id="{B5942263-DDE3-C36E-5CED-452C1390182B}"/>
              </a:ext>
            </a:extLst>
          </p:cNvPr>
          <p:cNvSpPr txBox="1"/>
          <p:nvPr/>
        </p:nvSpPr>
        <p:spPr>
          <a:xfrm>
            <a:off x="318124" y="3585679"/>
            <a:ext cx="3273653" cy="3477875"/>
          </a:xfrm>
          <a:prstGeom prst="rect">
            <a:avLst/>
          </a:prstGeom>
          <a:noFill/>
        </p:spPr>
        <p:txBody>
          <a:bodyPr wrap="none" rtlCol="0">
            <a:spAutoFit/>
          </a:bodyPr>
          <a:lstStyle/>
          <a:p>
            <a:r>
              <a:rPr lang="en-US" sz="4400" dirty="0"/>
              <a:t>DRB winners!</a:t>
            </a:r>
          </a:p>
          <a:p>
            <a:r>
              <a:rPr lang="en-US" sz="4400" dirty="0" err="1"/>
              <a:t>sRNAbench</a:t>
            </a:r>
            <a:endParaRPr lang="en-US" sz="4400" dirty="0"/>
          </a:p>
          <a:p>
            <a:r>
              <a:rPr lang="en-US" sz="4400" dirty="0" err="1"/>
              <a:t>mirExpress</a:t>
            </a:r>
            <a:endParaRPr lang="en-US" sz="4400" dirty="0"/>
          </a:p>
          <a:p>
            <a:r>
              <a:rPr lang="en-US" sz="4400" dirty="0" err="1"/>
              <a:t>miRkwood</a:t>
            </a:r>
            <a:endParaRPr lang="en-US" sz="4400" dirty="0"/>
          </a:p>
          <a:p>
            <a:r>
              <a:rPr lang="en-US" sz="4400" dirty="0"/>
              <a:t>mirDeep-2</a:t>
            </a:r>
          </a:p>
        </p:txBody>
      </p:sp>
      <p:sp>
        <p:nvSpPr>
          <p:cNvPr id="3" name="TextBox 2">
            <a:extLst>
              <a:ext uri="{FF2B5EF4-FFF2-40B4-BE49-F238E27FC236}">
                <a16:creationId xmlns:a16="http://schemas.microsoft.com/office/drawing/2014/main" id="{5A0CED37-7C51-9F8A-F051-1B25A5B88AE8}"/>
              </a:ext>
            </a:extLst>
          </p:cNvPr>
          <p:cNvSpPr txBox="1"/>
          <p:nvPr/>
        </p:nvSpPr>
        <p:spPr>
          <a:xfrm>
            <a:off x="13356237" y="9522690"/>
            <a:ext cx="4417043" cy="369332"/>
          </a:xfrm>
          <a:prstGeom prst="rect">
            <a:avLst/>
          </a:prstGeom>
          <a:noFill/>
        </p:spPr>
        <p:txBody>
          <a:bodyPr wrap="none" rtlCol="0">
            <a:spAutoFit/>
          </a:bodyPr>
          <a:lstStyle/>
          <a:p>
            <a:r>
              <a:rPr lang="en-US" sz="1800" i="1" dirty="0"/>
              <a:t>Not all </a:t>
            </a:r>
            <a:r>
              <a:rPr lang="en-US" sz="1800" i="1" dirty="0" err="1"/>
              <a:t>pipielines</a:t>
            </a:r>
            <a:r>
              <a:rPr lang="en-US" sz="1800" i="1" dirty="0"/>
              <a:t> tested on this wheat sample</a:t>
            </a:r>
            <a:endParaRPr lang="en-US" dirty="0"/>
          </a:p>
        </p:txBody>
      </p:sp>
      <p:sp>
        <p:nvSpPr>
          <p:cNvPr id="9" name="TextBox 8">
            <a:extLst>
              <a:ext uri="{FF2B5EF4-FFF2-40B4-BE49-F238E27FC236}">
                <a16:creationId xmlns:a16="http://schemas.microsoft.com/office/drawing/2014/main" id="{F8870E5A-6999-6308-B800-87869FA6FFA8}"/>
              </a:ext>
            </a:extLst>
          </p:cNvPr>
          <p:cNvSpPr txBox="1"/>
          <p:nvPr/>
        </p:nvSpPr>
        <p:spPr>
          <a:xfrm>
            <a:off x="4482349" y="10304302"/>
            <a:ext cx="14824982" cy="1938992"/>
          </a:xfrm>
          <a:prstGeom prst="rect">
            <a:avLst/>
          </a:prstGeom>
          <a:noFill/>
        </p:spPr>
        <p:txBody>
          <a:bodyPr wrap="square">
            <a:spAutoFit/>
          </a:bodyPr>
          <a:lstStyle/>
          <a:p>
            <a:r>
              <a:rPr lang="en-US" sz="2400" dirty="0"/>
              <a:t>FIGURE 4. </a:t>
            </a:r>
            <a:r>
              <a:rPr lang="en-US" sz="2400" dirty="0" err="1"/>
              <a:t>UpSet</a:t>
            </a:r>
            <a:r>
              <a:rPr lang="en-US" sz="2400" dirty="0"/>
              <a:t> plot and Venn diagrams of the known miRNAs. The programs in the red dashed boxes are used to predict known miRNA precursors; the rest of the software tools are used to predict known mature miRNAs. (A–C) Known miRNAs detected by all tools in Arabidopsis thaliana (A), Oryza sativa (B), and </a:t>
            </a:r>
            <a:r>
              <a:rPr lang="en-US" sz="2400" dirty="0" err="1"/>
              <a:t>Zea</a:t>
            </a:r>
            <a:r>
              <a:rPr lang="en-US" sz="2400" dirty="0"/>
              <a:t> mays (C). (D) Known miRNAs detected by </a:t>
            </a:r>
            <a:r>
              <a:rPr lang="en-US" sz="2400" dirty="0" err="1"/>
              <a:t>sRNAbench</a:t>
            </a:r>
            <a:r>
              <a:rPr lang="en-US" sz="2400" dirty="0"/>
              <a:t>, </a:t>
            </a:r>
            <a:r>
              <a:rPr lang="en-US" sz="2400" dirty="0" err="1"/>
              <a:t>miRExpress</a:t>
            </a:r>
            <a:r>
              <a:rPr lang="en-US" sz="2400" dirty="0"/>
              <a:t>, and miRDeep2 in Triticum </a:t>
            </a:r>
            <a:r>
              <a:rPr lang="en-US" sz="2400" dirty="0" err="1"/>
              <a:t>aestivum</a:t>
            </a:r>
            <a:r>
              <a:rPr lang="en-US" sz="2400" dirty="0"/>
              <a:t>. The </a:t>
            </a:r>
            <a:r>
              <a:rPr lang="en-US" sz="2400" dirty="0" err="1"/>
              <a:t>UpSet</a:t>
            </a:r>
            <a:r>
              <a:rPr lang="en-US" sz="2400" dirty="0"/>
              <a:t> plots show all intersections among all tools, while the Venn diagrams show the intersections among </a:t>
            </a:r>
            <a:r>
              <a:rPr lang="en-US" sz="2400" dirty="0" err="1"/>
              <a:t>sRNAbench</a:t>
            </a:r>
            <a:r>
              <a:rPr lang="en-US" sz="2400" dirty="0"/>
              <a:t>, </a:t>
            </a:r>
            <a:r>
              <a:rPr lang="en-US" sz="2400" dirty="0" err="1"/>
              <a:t>miRExpress</a:t>
            </a:r>
            <a:r>
              <a:rPr lang="en-US" sz="2400" dirty="0"/>
              <a:t>, and miRDeep2.</a:t>
            </a:r>
          </a:p>
        </p:txBody>
      </p:sp>
    </p:spTree>
    <p:extLst>
      <p:ext uri="{BB962C8B-B14F-4D97-AF65-F5344CB8AC3E}">
        <p14:creationId xmlns:p14="http://schemas.microsoft.com/office/powerpoint/2010/main" val="93682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6B71-8684-C862-3453-7B252D75F0CA}"/>
              </a:ext>
            </a:extLst>
          </p:cNvPr>
          <p:cNvSpPr>
            <a:spLocks noGrp="1"/>
          </p:cNvSpPr>
          <p:nvPr>
            <p:ph type="title"/>
          </p:nvPr>
        </p:nvSpPr>
        <p:spPr>
          <a:xfrm>
            <a:off x="52465" y="-744498"/>
            <a:ext cx="20011869" cy="2474384"/>
          </a:xfrm>
        </p:spPr>
        <p:txBody>
          <a:bodyPr>
            <a:normAutofit/>
          </a:bodyPr>
          <a:lstStyle/>
          <a:p>
            <a:r>
              <a:rPr lang="en-US" sz="3600" dirty="0"/>
              <a:t>Li </a:t>
            </a:r>
            <a:r>
              <a:rPr lang="en-US" sz="3600" i="1" dirty="0"/>
              <a:t>et al., </a:t>
            </a:r>
            <a:r>
              <a:rPr lang="en-US" sz="3600" dirty="0"/>
              <a:t>(2020) Evaluation and application of tools for the identification of known microRNAs in plants</a:t>
            </a:r>
          </a:p>
        </p:txBody>
      </p:sp>
      <p:sp>
        <p:nvSpPr>
          <p:cNvPr id="3" name="Content Placeholder 2">
            <a:extLst>
              <a:ext uri="{FF2B5EF4-FFF2-40B4-BE49-F238E27FC236}">
                <a16:creationId xmlns:a16="http://schemas.microsoft.com/office/drawing/2014/main" id="{CDBA92D4-64D5-827F-2203-03A17931E8DE}"/>
              </a:ext>
            </a:extLst>
          </p:cNvPr>
          <p:cNvSpPr>
            <a:spLocks noGrp="1"/>
          </p:cNvSpPr>
          <p:nvPr>
            <p:ph idx="1"/>
          </p:nvPr>
        </p:nvSpPr>
        <p:spPr>
          <a:xfrm>
            <a:off x="419723" y="1241686"/>
            <a:ext cx="18917587" cy="8345840"/>
          </a:xfrm>
        </p:spPr>
        <p:txBody>
          <a:bodyPr>
            <a:normAutofit/>
          </a:bodyPr>
          <a:lstStyle/>
          <a:p>
            <a:pPr marL="0" indent="0">
              <a:buNone/>
            </a:pPr>
            <a:r>
              <a:rPr lang="en-US" sz="3600" b="1" dirty="0"/>
              <a:t>Conclusion on best performing mir detection tool(s)</a:t>
            </a:r>
            <a:r>
              <a:rPr lang="en-US" sz="3600" dirty="0"/>
              <a:t> </a:t>
            </a:r>
          </a:p>
          <a:p>
            <a:r>
              <a:rPr lang="en-US" sz="3600" dirty="0" err="1"/>
              <a:t>MirExpress</a:t>
            </a:r>
            <a:r>
              <a:rPr lang="en-US" sz="3600" dirty="0"/>
              <a:t> not available -&gt; it evolved -&gt; into the </a:t>
            </a:r>
            <a:r>
              <a:rPr lang="en-US" sz="3600" dirty="0" err="1"/>
              <a:t>sRNAbench</a:t>
            </a:r>
            <a:endParaRPr lang="en-US" sz="3600" dirty="0"/>
          </a:p>
          <a:p>
            <a:r>
              <a:rPr lang="en-US" sz="3600" dirty="0"/>
              <a:t>“For researchers who have access to sufficient computer memory and want to identify more known miRNAs, we recommend using </a:t>
            </a:r>
            <a:r>
              <a:rPr lang="en-US" sz="3600" b="1" dirty="0" err="1"/>
              <a:t>sRNAbench</a:t>
            </a:r>
            <a:r>
              <a:rPr lang="en-US" sz="3600" dirty="0"/>
              <a:t> due to its accuracy and suitability for many species of different genome sizes”.</a:t>
            </a:r>
          </a:p>
          <a:p>
            <a:pPr lvl="1"/>
            <a:r>
              <a:rPr lang="en-US" sz="2940" dirty="0">
                <a:solidFill>
                  <a:srgbClr val="939DA5"/>
                </a:solidFill>
              </a:rPr>
              <a:t>sRNA workbench: Can’t install docker without </a:t>
            </a:r>
            <a:r>
              <a:rPr lang="en-US" sz="2940" dirty="0" err="1">
                <a:solidFill>
                  <a:srgbClr val="939DA5"/>
                </a:solidFill>
              </a:rPr>
              <a:t>sudo</a:t>
            </a:r>
            <a:r>
              <a:rPr lang="en-US" sz="2940" dirty="0">
                <a:solidFill>
                  <a:srgbClr val="939DA5"/>
                </a:solidFill>
              </a:rPr>
              <a:t>-privileges ? </a:t>
            </a:r>
          </a:p>
          <a:p>
            <a:pPr lvl="2"/>
            <a:r>
              <a:rPr lang="en-US" sz="2280" dirty="0">
                <a:solidFill>
                  <a:srgbClr val="939DA5"/>
                </a:solidFill>
                <a:hlinkClick r:id="rId3"/>
              </a:rPr>
              <a:t>https://hub.docker.com/r/ugrbioinfo/srnatoolbox</a:t>
            </a:r>
            <a:endParaRPr lang="en-US" sz="2280" dirty="0">
              <a:solidFill>
                <a:srgbClr val="939DA5"/>
              </a:solidFill>
            </a:endParaRPr>
          </a:p>
          <a:p>
            <a:pPr lvl="2"/>
            <a:r>
              <a:rPr lang="en-US" sz="2280" dirty="0">
                <a:solidFill>
                  <a:srgbClr val="939DA5"/>
                </a:solidFill>
              </a:rPr>
              <a:t>Made a folder full of .JAR files -&gt; not sure how to execute or use in pipeline</a:t>
            </a:r>
          </a:p>
          <a:p>
            <a:pPr lvl="1"/>
            <a:r>
              <a:rPr lang="en-US" sz="2940" b="0" dirty="0">
                <a:solidFill>
                  <a:srgbClr val="939DA5"/>
                </a:solidFill>
                <a:effectLst/>
              </a:rPr>
              <a:t>sRNA workbench warning: “We discourage the usage of “standalone” as several dependencies exist.”</a:t>
            </a:r>
          </a:p>
          <a:p>
            <a:pPr lvl="1"/>
            <a:r>
              <a:rPr lang="en-US" sz="2940" dirty="0">
                <a:solidFill>
                  <a:srgbClr val="939DA5"/>
                </a:solidFill>
              </a:rPr>
              <a:t>The GUI looks nice</a:t>
            </a:r>
          </a:p>
          <a:p>
            <a:pPr marL="754380" lvl="1" indent="0">
              <a:buNone/>
            </a:pPr>
            <a:endParaRPr lang="en-US" sz="2940" b="0" dirty="0">
              <a:solidFill>
                <a:srgbClr val="939DA5"/>
              </a:solidFill>
              <a:effectLst/>
            </a:endParaRPr>
          </a:p>
          <a:p>
            <a:pPr lvl="1"/>
            <a:endParaRPr lang="en-US" sz="2940" dirty="0">
              <a:solidFill>
                <a:srgbClr val="939DA5"/>
              </a:solidFill>
            </a:endParaRPr>
          </a:p>
          <a:p>
            <a:pPr marL="0" indent="0">
              <a:buNone/>
            </a:pPr>
            <a:r>
              <a:rPr lang="en-US" sz="3600" b="0" dirty="0">
                <a:solidFill>
                  <a:srgbClr val="939DA5"/>
                </a:solidFill>
                <a:effectLst/>
              </a:rPr>
              <a:t> </a:t>
            </a:r>
          </a:p>
          <a:p>
            <a:endParaRPr lang="en-US" sz="3600" dirty="0"/>
          </a:p>
        </p:txBody>
      </p:sp>
      <p:sp>
        <p:nvSpPr>
          <p:cNvPr id="5" name="TextBox 4">
            <a:extLst>
              <a:ext uri="{FF2B5EF4-FFF2-40B4-BE49-F238E27FC236}">
                <a16:creationId xmlns:a16="http://schemas.microsoft.com/office/drawing/2014/main" id="{D812EF9B-09D6-1B28-0446-B02207BE4733}"/>
              </a:ext>
            </a:extLst>
          </p:cNvPr>
          <p:cNvSpPr txBox="1"/>
          <p:nvPr/>
        </p:nvSpPr>
        <p:spPr>
          <a:xfrm>
            <a:off x="0" y="12432268"/>
            <a:ext cx="10058400" cy="369332"/>
          </a:xfrm>
          <a:prstGeom prst="rect">
            <a:avLst/>
          </a:prstGeom>
          <a:noFill/>
        </p:spPr>
        <p:txBody>
          <a:bodyPr wrap="square">
            <a:spAutoFit/>
          </a:bodyPr>
          <a:lstStyle/>
          <a:p>
            <a:r>
              <a:rPr lang="en-US" dirty="0"/>
              <a:t>https://</a:t>
            </a:r>
            <a:r>
              <a:rPr lang="en-US" dirty="0" err="1"/>
              <a:t>bsapubs.onlinelibrary.wiley.com</a:t>
            </a:r>
            <a:r>
              <a:rPr lang="en-US" dirty="0"/>
              <a:t>/</a:t>
            </a:r>
            <a:r>
              <a:rPr lang="en-US" dirty="0" err="1"/>
              <a:t>doi</a:t>
            </a:r>
            <a:r>
              <a:rPr lang="en-US" dirty="0"/>
              <a:t>/pdf/10.1002/aps3.11414</a:t>
            </a:r>
          </a:p>
        </p:txBody>
      </p:sp>
      <p:sp>
        <p:nvSpPr>
          <p:cNvPr id="6" name="Content Placeholder 2">
            <a:extLst>
              <a:ext uri="{FF2B5EF4-FFF2-40B4-BE49-F238E27FC236}">
                <a16:creationId xmlns:a16="http://schemas.microsoft.com/office/drawing/2014/main" id="{ADCECE06-1071-0377-3A2D-502C7717886A}"/>
              </a:ext>
            </a:extLst>
          </p:cNvPr>
          <p:cNvSpPr txBox="1">
            <a:spLocks/>
          </p:cNvSpPr>
          <p:nvPr/>
        </p:nvSpPr>
        <p:spPr>
          <a:xfrm>
            <a:off x="104930" y="10152347"/>
            <a:ext cx="17350740" cy="1783493"/>
          </a:xfrm>
          <a:prstGeom prst="rect">
            <a:avLst/>
          </a:prstGeom>
        </p:spPr>
        <p:txBody>
          <a:bodyPr vert="horz" lIns="91440" tIns="45720" rIns="91440" bIns="45720" rtlCol="0">
            <a:normAutofit/>
          </a:bodyPr>
          <a:lst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a:lstStyle>
          <a:p>
            <a:pPr marL="0" indent="0">
              <a:buNone/>
            </a:pPr>
            <a:r>
              <a:rPr lang="en-US" sz="2400" b="1" dirty="0"/>
              <a:t>Other tools to try…</a:t>
            </a:r>
          </a:p>
          <a:p>
            <a:r>
              <a:rPr lang="en-US" sz="2400" b="1" dirty="0" err="1"/>
              <a:t>miRkwood</a:t>
            </a:r>
            <a:r>
              <a:rPr lang="en-US" sz="2400" b="1" dirty="0"/>
              <a:t> -&gt; new goal test -&gt; Not nice documentation </a:t>
            </a:r>
          </a:p>
          <a:p>
            <a:r>
              <a:rPr lang="en-US" sz="2400" b="1" dirty="0"/>
              <a:t>miRDeep-P2_pipeline -&gt; new goal -&gt; Nice documentation </a:t>
            </a:r>
          </a:p>
          <a:p>
            <a:endParaRPr lang="en-US" sz="2400" b="1" dirty="0"/>
          </a:p>
          <a:p>
            <a:endParaRPr lang="en-US" sz="2400" b="1" dirty="0"/>
          </a:p>
        </p:txBody>
      </p:sp>
      <p:sp>
        <p:nvSpPr>
          <p:cNvPr id="8" name="TextBox 7">
            <a:extLst>
              <a:ext uri="{FF2B5EF4-FFF2-40B4-BE49-F238E27FC236}">
                <a16:creationId xmlns:a16="http://schemas.microsoft.com/office/drawing/2014/main" id="{2FC0BD35-C970-E1EE-CEBF-EB16E76D33A5}"/>
              </a:ext>
            </a:extLst>
          </p:cNvPr>
          <p:cNvSpPr txBox="1"/>
          <p:nvPr/>
        </p:nvSpPr>
        <p:spPr>
          <a:xfrm>
            <a:off x="0" y="11939574"/>
            <a:ext cx="20821338" cy="369332"/>
          </a:xfrm>
          <a:prstGeom prst="rect">
            <a:avLst/>
          </a:prstGeom>
          <a:noFill/>
        </p:spPr>
        <p:txBody>
          <a:bodyPr wrap="square">
            <a:spAutoFit/>
          </a:bodyPr>
          <a:lstStyle/>
          <a:p>
            <a:r>
              <a:rPr lang="en-US" dirty="0"/>
              <a:t>Li, Q., Liu, G., Bao, Y., Wu, Y., &amp; You, Q. (2021). Evaluation and application of tools for the identification of known microRNAs in plants. </a:t>
            </a:r>
            <a:r>
              <a:rPr lang="en-US" i="1" dirty="0"/>
              <a:t>Applications in Plant Sciences</a:t>
            </a:r>
            <a:r>
              <a:rPr lang="en-US" dirty="0"/>
              <a:t>, </a:t>
            </a:r>
            <a:r>
              <a:rPr lang="en-US" i="1" dirty="0"/>
              <a:t>9</a:t>
            </a:r>
            <a:r>
              <a:rPr lang="en-US" dirty="0"/>
              <a:t>(3), e11414. https://</a:t>
            </a:r>
            <a:r>
              <a:rPr lang="en-US" dirty="0" err="1"/>
              <a:t>doi.org</a:t>
            </a:r>
            <a:r>
              <a:rPr lang="en-US" dirty="0"/>
              <a:t>/10.1002/aps3.11414</a:t>
            </a:r>
          </a:p>
        </p:txBody>
      </p:sp>
      <p:sp>
        <p:nvSpPr>
          <p:cNvPr id="9" name="Content Placeholder 2">
            <a:extLst>
              <a:ext uri="{FF2B5EF4-FFF2-40B4-BE49-F238E27FC236}">
                <a16:creationId xmlns:a16="http://schemas.microsoft.com/office/drawing/2014/main" id="{D9D9CBA2-47CF-B208-D959-AF65755C1BBB}"/>
              </a:ext>
            </a:extLst>
          </p:cNvPr>
          <p:cNvSpPr txBox="1">
            <a:spLocks/>
          </p:cNvSpPr>
          <p:nvPr/>
        </p:nvSpPr>
        <p:spPr>
          <a:xfrm>
            <a:off x="1383029" y="9401430"/>
            <a:ext cx="21896695" cy="1783493"/>
          </a:xfrm>
          <a:prstGeom prst="rect">
            <a:avLst/>
          </a:prstGeom>
        </p:spPr>
        <p:txBody>
          <a:bodyPr vert="horz" lIns="91440" tIns="45720" rIns="91440" bIns="45720" rtlCol="0">
            <a:normAutofit/>
          </a:bodyPr>
          <a:lst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a:lstStyle>
          <a:p>
            <a:endParaRPr lang="en-US" sz="3600" b="1" dirty="0"/>
          </a:p>
        </p:txBody>
      </p:sp>
      <p:pic>
        <p:nvPicPr>
          <p:cNvPr id="10" name="Picture 9">
            <a:extLst>
              <a:ext uri="{FF2B5EF4-FFF2-40B4-BE49-F238E27FC236}">
                <a16:creationId xmlns:a16="http://schemas.microsoft.com/office/drawing/2014/main" id="{601C2960-0A19-24E4-C08A-476EAEFD3650}"/>
              </a:ext>
            </a:extLst>
          </p:cNvPr>
          <p:cNvPicPr>
            <a:picLocks noChangeAspect="1"/>
          </p:cNvPicPr>
          <p:nvPr/>
        </p:nvPicPr>
        <p:blipFill>
          <a:blip r:embed="rId4"/>
          <a:stretch>
            <a:fillRect/>
          </a:stretch>
        </p:blipFill>
        <p:spPr>
          <a:xfrm>
            <a:off x="6939614" y="6400800"/>
            <a:ext cx="13177186" cy="5108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13382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E613C4-6BFD-FFF8-3B93-E2259512582D}"/>
              </a:ext>
            </a:extLst>
          </p:cNvPr>
          <p:cNvPicPr>
            <a:picLocks noChangeAspect="1"/>
          </p:cNvPicPr>
          <p:nvPr/>
        </p:nvPicPr>
        <p:blipFill>
          <a:blip r:embed="rId2"/>
          <a:stretch>
            <a:fillRect/>
          </a:stretch>
        </p:blipFill>
        <p:spPr>
          <a:xfrm>
            <a:off x="232347" y="872709"/>
            <a:ext cx="19206250" cy="11689048"/>
          </a:xfrm>
          <a:prstGeom prst="rect">
            <a:avLst/>
          </a:prstGeom>
        </p:spPr>
      </p:pic>
      <p:sp>
        <p:nvSpPr>
          <p:cNvPr id="6" name="TextBox 5">
            <a:extLst>
              <a:ext uri="{FF2B5EF4-FFF2-40B4-BE49-F238E27FC236}">
                <a16:creationId xmlns:a16="http://schemas.microsoft.com/office/drawing/2014/main" id="{92C30819-AEBF-92EC-6312-3A62CF65E3ED}"/>
              </a:ext>
            </a:extLst>
          </p:cNvPr>
          <p:cNvSpPr txBox="1"/>
          <p:nvPr/>
        </p:nvSpPr>
        <p:spPr>
          <a:xfrm>
            <a:off x="232347" y="239843"/>
            <a:ext cx="4594486" cy="923330"/>
          </a:xfrm>
          <a:prstGeom prst="rect">
            <a:avLst/>
          </a:prstGeom>
          <a:noFill/>
        </p:spPr>
        <p:txBody>
          <a:bodyPr wrap="square">
            <a:spAutoFit/>
          </a:bodyPr>
          <a:lstStyle/>
          <a:p>
            <a:r>
              <a:rPr lang="en-US" dirty="0">
                <a:hlinkClick r:id="rId3"/>
              </a:rPr>
              <a:t>Tutorial</a:t>
            </a:r>
          </a:p>
          <a:p>
            <a:r>
              <a:rPr lang="en-US" dirty="0">
                <a:hlinkClick r:id="rId3"/>
              </a:rPr>
              <a:t>https://arn.ugr.es/srnatoolbox/srnabench/</a:t>
            </a:r>
            <a:endParaRPr lang="en-US" dirty="0"/>
          </a:p>
          <a:p>
            <a:endParaRPr lang="en-US" dirty="0"/>
          </a:p>
        </p:txBody>
      </p:sp>
      <p:sp>
        <p:nvSpPr>
          <p:cNvPr id="9" name="TextBox 8">
            <a:extLst>
              <a:ext uri="{FF2B5EF4-FFF2-40B4-BE49-F238E27FC236}">
                <a16:creationId xmlns:a16="http://schemas.microsoft.com/office/drawing/2014/main" id="{140856A2-9B2F-42A6-B4E9-DFB9BA212F2C}"/>
              </a:ext>
            </a:extLst>
          </p:cNvPr>
          <p:cNvSpPr txBox="1"/>
          <p:nvPr/>
        </p:nvSpPr>
        <p:spPr>
          <a:xfrm>
            <a:off x="5613817" y="70166"/>
            <a:ext cx="10058400" cy="923330"/>
          </a:xfrm>
          <a:prstGeom prst="rect">
            <a:avLst/>
          </a:prstGeom>
          <a:noFill/>
        </p:spPr>
        <p:txBody>
          <a:bodyPr wrap="square">
            <a:spAutoFit/>
          </a:bodyPr>
          <a:lstStyle/>
          <a:p>
            <a:r>
              <a:rPr lang="en-US" dirty="0">
                <a:hlinkClick r:id="rId4"/>
              </a:rPr>
              <a:t>Docker manual</a:t>
            </a:r>
          </a:p>
          <a:p>
            <a:r>
              <a:rPr lang="en-US" dirty="0">
                <a:hlinkClick r:id="rId4"/>
              </a:rPr>
              <a:t>https://arn.ugr.es/srnatoolbox/static/sRNAtoolbox_manual.pdf</a:t>
            </a:r>
            <a:endParaRPr lang="en-US" dirty="0"/>
          </a:p>
          <a:p>
            <a:endParaRPr lang="en-US" dirty="0"/>
          </a:p>
        </p:txBody>
      </p:sp>
      <p:pic>
        <p:nvPicPr>
          <p:cNvPr id="12" name="Picture 11">
            <a:extLst>
              <a:ext uri="{FF2B5EF4-FFF2-40B4-BE49-F238E27FC236}">
                <a16:creationId xmlns:a16="http://schemas.microsoft.com/office/drawing/2014/main" id="{03E9F126-D36B-1CAB-F282-C9645B8445DC}"/>
              </a:ext>
            </a:extLst>
          </p:cNvPr>
          <p:cNvPicPr>
            <a:picLocks noChangeAspect="1"/>
          </p:cNvPicPr>
          <p:nvPr/>
        </p:nvPicPr>
        <p:blipFill>
          <a:blip r:embed="rId5"/>
          <a:stretch>
            <a:fillRect/>
          </a:stretch>
        </p:blipFill>
        <p:spPr>
          <a:xfrm>
            <a:off x="6939614" y="6400800"/>
            <a:ext cx="13177186" cy="51080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6855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2F3DB-4C0D-0ABF-2995-954F36960280}"/>
              </a:ext>
            </a:extLst>
          </p:cNvPr>
          <p:cNvSpPr>
            <a:spLocks noGrp="1"/>
          </p:cNvSpPr>
          <p:nvPr>
            <p:ph type="title"/>
          </p:nvPr>
        </p:nvSpPr>
        <p:spPr>
          <a:xfrm>
            <a:off x="161365" y="789142"/>
            <a:ext cx="19955435" cy="2474384"/>
          </a:xfrm>
        </p:spPr>
        <p:txBody>
          <a:bodyPr>
            <a:normAutofit fontScale="90000"/>
          </a:bodyPr>
          <a:lstStyle/>
          <a:p>
            <a:pPr marL="0" marR="0" lvl="0" indent="0" defTabSz="914400" eaLnBrk="1" fontAlgn="base" hangingPunct="1">
              <a:lnSpc>
                <a:spcPct val="90000"/>
              </a:lnSpc>
              <a:spcAft>
                <a:spcPts val="600"/>
              </a:spcAft>
              <a:tabLst/>
            </a:pPr>
            <a:r>
              <a:rPr kumimoji="0" lang="en-US" altLang="en-US" sz="8000" b="0" i="0" u="none" strike="noStrike" kern="1200" cap="none" normalizeH="0" baseline="0" dirty="0">
                <a:ln>
                  <a:noFill/>
                </a:ln>
                <a:effectLst/>
                <a:latin typeface="+mj-lt"/>
                <a:ea typeface="+mj-ea"/>
                <a:cs typeface="+mj-cs"/>
              </a:rPr>
              <a:t>Comparison of Small RNA Analysis Tools with Plant &amp; Animal Testing and Internal Open-Source Software</a:t>
            </a:r>
            <a:br>
              <a:rPr kumimoji="0" lang="en-US" altLang="en-US" sz="8000" b="0" i="0" u="none" strike="noStrike" kern="1200" cap="none" normalizeH="0" baseline="0" dirty="0">
                <a:ln>
                  <a:noFill/>
                </a:ln>
                <a:effectLst/>
                <a:latin typeface="+mj-lt"/>
                <a:ea typeface="+mj-ea"/>
                <a:cs typeface="+mj-cs"/>
              </a:rPr>
            </a:br>
            <a:br>
              <a:rPr kumimoji="0" lang="en-US" altLang="en-US" sz="8000" b="0" i="0" u="none" strike="noStrike" kern="1200" cap="none" normalizeH="0" baseline="0" dirty="0">
                <a:ln>
                  <a:noFill/>
                </a:ln>
                <a:effectLst/>
                <a:latin typeface="+mj-lt"/>
                <a:ea typeface="+mj-ea"/>
                <a:cs typeface="+mj-cs"/>
              </a:rPr>
            </a:br>
            <a:endParaRPr lang="en-US" dirty="0"/>
          </a:p>
        </p:txBody>
      </p:sp>
      <p:graphicFrame>
        <p:nvGraphicFramePr>
          <p:cNvPr id="8" name="Table 7">
            <a:extLst>
              <a:ext uri="{FF2B5EF4-FFF2-40B4-BE49-F238E27FC236}">
                <a16:creationId xmlns:a16="http://schemas.microsoft.com/office/drawing/2014/main" id="{F24BB48A-EE83-4E7E-D566-017EB38DC329}"/>
              </a:ext>
            </a:extLst>
          </p:cNvPr>
          <p:cNvGraphicFramePr>
            <a:graphicFrameLocks noGrp="1"/>
          </p:cNvGraphicFramePr>
          <p:nvPr>
            <p:extLst>
              <p:ext uri="{D42A27DB-BD31-4B8C-83A1-F6EECF244321}">
                <p14:modId xmlns:p14="http://schemas.microsoft.com/office/powerpoint/2010/main" val="1652855492"/>
              </p:ext>
            </p:extLst>
          </p:nvPr>
        </p:nvGraphicFramePr>
        <p:xfrm>
          <a:off x="80685" y="2511891"/>
          <a:ext cx="19955430" cy="9129196"/>
        </p:xfrm>
        <a:graphic>
          <a:graphicData uri="http://schemas.openxmlformats.org/drawingml/2006/table">
            <a:tbl>
              <a:tblPr/>
              <a:tblGrid>
                <a:gridCol w="1640539">
                  <a:extLst>
                    <a:ext uri="{9D8B030D-6E8A-4147-A177-3AD203B41FA5}">
                      <a16:colId xmlns:a16="http://schemas.microsoft.com/office/drawing/2014/main" val="2571010765"/>
                    </a:ext>
                  </a:extLst>
                </a:gridCol>
                <a:gridCol w="2151529">
                  <a:extLst>
                    <a:ext uri="{9D8B030D-6E8A-4147-A177-3AD203B41FA5}">
                      <a16:colId xmlns:a16="http://schemas.microsoft.com/office/drawing/2014/main" val="2755412343"/>
                    </a:ext>
                  </a:extLst>
                </a:gridCol>
                <a:gridCol w="3263153">
                  <a:extLst>
                    <a:ext uri="{9D8B030D-6E8A-4147-A177-3AD203B41FA5}">
                      <a16:colId xmlns:a16="http://schemas.microsoft.com/office/drawing/2014/main" val="468284054"/>
                    </a:ext>
                  </a:extLst>
                </a:gridCol>
                <a:gridCol w="2545976">
                  <a:extLst>
                    <a:ext uri="{9D8B030D-6E8A-4147-A177-3AD203B41FA5}">
                      <a16:colId xmlns:a16="http://schemas.microsoft.com/office/drawing/2014/main" val="3198185099"/>
                    </a:ext>
                  </a:extLst>
                </a:gridCol>
                <a:gridCol w="717177">
                  <a:extLst>
                    <a:ext uri="{9D8B030D-6E8A-4147-A177-3AD203B41FA5}">
                      <a16:colId xmlns:a16="http://schemas.microsoft.com/office/drawing/2014/main" val="1375981838"/>
                    </a:ext>
                  </a:extLst>
                </a:gridCol>
                <a:gridCol w="932329">
                  <a:extLst>
                    <a:ext uri="{9D8B030D-6E8A-4147-A177-3AD203B41FA5}">
                      <a16:colId xmlns:a16="http://schemas.microsoft.com/office/drawing/2014/main" val="2829384088"/>
                    </a:ext>
                  </a:extLst>
                </a:gridCol>
                <a:gridCol w="1990165">
                  <a:extLst>
                    <a:ext uri="{9D8B030D-6E8A-4147-A177-3AD203B41FA5}">
                      <a16:colId xmlns:a16="http://schemas.microsoft.com/office/drawing/2014/main" val="1808850477"/>
                    </a:ext>
                  </a:extLst>
                </a:gridCol>
                <a:gridCol w="1165412">
                  <a:extLst>
                    <a:ext uri="{9D8B030D-6E8A-4147-A177-3AD203B41FA5}">
                      <a16:colId xmlns:a16="http://schemas.microsoft.com/office/drawing/2014/main" val="3186332520"/>
                    </a:ext>
                  </a:extLst>
                </a:gridCol>
                <a:gridCol w="1219200">
                  <a:extLst>
                    <a:ext uri="{9D8B030D-6E8A-4147-A177-3AD203B41FA5}">
                      <a16:colId xmlns:a16="http://schemas.microsoft.com/office/drawing/2014/main" val="1080430481"/>
                    </a:ext>
                  </a:extLst>
                </a:gridCol>
                <a:gridCol w="1559859">
                  <a:extLst>
                    <a:ext uri="{9D8B030D-6E8A-4147-A177-3AD203B41FA5}">
                      <a16:colId xmlns:a16="http://schemas.microsoft.com/office/drawing/2014/main" val="1755322790"/>
                    </a:ext>
                  </a:extLst>
                </a:gridCol>
                <a:gridCol w="2770091">
                  <a:extLst>
                    <a:ext uri="{9D8B030D-6E8A-4147-A177-3AD203B41FA5}">
                      <a16:colId xmlns:a16="http://schemas.microsoft.com/office/drawing/2014/main" val="603517140"/>
                    </a:ext>
                  </a:extLst>
                </a:gridCol>
              </a:tblGrid>
              <a:tr h="303529">
                <a:tc>
                  <a:txBody>
                    <a:bodyPr/>
                    <a:lstStyle/>
                    <a:p>
                      <a:pPr fontAlgn="b"/>
                      <a:r>
                        <a:rPr lang="en-US" sz="1800" b="1">
                          <a:effectLst/>
                        </a:rPr>
                        <a:t>Software</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Inputs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Data Products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Comments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Plants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Animals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Open-Source Software</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GitHub Link</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Research Paper Reference</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Types of Small RNA Analyzed</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800" b="1">
                          <a:effectLst/>
                        </a:rPr>
                        <a:t>Type of Analysis</a:t>
                      </a:r>
                    </a:p>
                  </a:txBody>
                  <a:tcPr marL="6664" marR="6664" marT="3332" marB="3332"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560799811"/>
                  </a:ext>
                </a:extLst>
              </a:tr>
              <a:tr h="798305">
                <a:tc>
                  <a:txBody>
                    <a:bodyPr/>
                    <a:lstStyle/>
                    <a:p>
                      <a:pPr fontAlgn="base"/>
                      <a:r>
                        <a:rPr lang="en-US" sz="1800">
                          <a:effectLst/>
                        </a:rPr>
                        <a:t>sRNAbench</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dirty="0">
                          <a:effectLst/>
                        </a:rPr>
                        <a:t>miRNA expression quantification, novel miRNA prediction, differential expression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Accurate, user-friendly, supports many organisms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dirty="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SAMtools, BEDTools, R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2"/>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dirty="0">
                          <a:effectLst/>
                          <a:hlinkClick r:id="rId3"/>
                        </a:rPr>
                        <a:t>Link</a:t>
                      </a:r>
                      <a:endParaRPr lang="en-US" sz="1800" dirty="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piRNA,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differential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379613425"/>
                  </a:ext>
                </a:extLst>
              </a:tr>
              <a:tr h="765320">
                <a:tc>
                  <a:txBody>
                    <a:bodyPr/>
                    <a:lstStyle/>
                    <a:p>
                      <a:pPr fontAlgn="base"/>
                      <a:r>
                        <a:rPr lang="en-US" sz="1800" dirty="0">
                          <a:effectLst/>
                        </a:rPr>
                        <a:t>mirDeep2</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Good sensitivity, fast processing, supports several organisms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ViennaRNA, miRanda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4"/>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5"/>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piRNA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865696325"/>
                  </a:ext>
                </a:extLst>
              </a:tr>
              <a:tr h="765320">
                <a:tc>
                  <a:txBody>
                    <a:bodyPr/>
                    <a:lstStyle/>
                    <a:p>
                      <a:pPr fontAlgn="base"/>
                      <a:r>
                        <a:rPr lang="en-US" sz="1800">
                          <a:effectLst/>
                        </a:rPr>
                        <a:t>mirDeep-P2</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Highly accurate, especially for plants, fast processing speed</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ViennaRNA, miRanda, miRBase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6"/>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5"/>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524479175"/>
                  </a:ext>
                </a:extLst>
              </a:tr>
              <a:tr h="765320">
                <a:tc>
                  <a:txBody>
                    <a:bodyPr/>
                    <a:lstStyle/>
                    <a:p>
                      <a:pPr fontAlgn="base"/>
                      <a:r>
                        <a:rPr lang="en-US" sz="1800">
                          <a:effectLst/>
                        </a:rPr>
                        <a:t>miRPlant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Optimized for plant miRNAs, good accuracy &amp; sensitivity</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SAMtools, BEDTools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7"/>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8"/>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02384986"/>
                  </a:ext>
                </a:extLst>
              </a:tr>
              <a:tr h="765320">
                <a:tc>
                  <a:txBody>
                    <a:bodyPr/>
                    <a:lstStyle/>
                    <a:p>
                      <a:pPr fontAlgn="base"/>
                      <a:r>
                        <a:rPr lang="en-US" sz="1800" dirty="0" err="1">
                          <a:effectLst/>
                        </a:rPr>
                        <a:t>miRkwood</a:t>
                      </a:r>
                      <a:endParaRPr lang="en-US" sz="1800" dirty="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Accurate, flexible pipeline, supports custom analyses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SAMtools, BEDTools, R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9"/>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0"/>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534654784"/>
                  </a:ext>
                </a:extLst>
              </a:tr>
              <a:tr h="831290">
                <a:tc>
                  <a:txBody>
                    <a:bodyPr/>
                    <a:lstStyle/>
                    <a:p>
                      <a:pPr fontAlgn="base"/>
                      <a:r>
                        <a:rPr lang="en-US" sz="1800">
                          <a:effectLst/>
                        </a:rPr>
                        <a:t>mirTrace</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dirty="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target gene prediction, miRNA-mRNA interaction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Efficient, user-friendly interface, supports multiple organisms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SAMtools, BEDTools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1"/>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2"/>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piRNA,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target prediction, interaction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840744330"/>
                  </a:ext>
                </a:extLst>
              </a:tr>
              <a:tr h="765320">
                <a:tc>
                  <a:txBody>
                    <a:bodyPr/>
                    <a:lstStyle/>
                    <a:p>
                      <a:pPr fontAlgn="base"/>
                      <a:r>
                        <a:rPr lang="en-US" sz="1800">
                          <a:effectLst/>
                        </a:rPr>
                        <a:t>mirPLantMirP2</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Combines mirDeep-P2 and miRPlant, optimized for plants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ViennaRNA, miRanda, miRBase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3"/>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4"/>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980914285"/>
                  </a:ext>
                </a:extLst>
              </a:tr>
              <a:tr h="765320">
                <a:tc>
                  <a:txBody>
                    <a:bodyPr/>
                    <a:lstStyle/>
                    <a:p>
                      <a:pPr fontAlgn="base"/>
                      <a:r>
                        <a:rPr lang="en-US" sz="1800" dirty="0" err="1">
                          <a:effectLst/>
                        </a:rPr>
                        <a:t>mirDeep</a:t>
                      </a:r>
                      <a:r>
                        <a:rPr lang="en-US" sz="1800" dirty="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Several versions available for different organisms and data types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ViennaRNA, miRanda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4"/>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5"/>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piRNA,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438792492"/>
                  </a:ext>
                </a:extLst>
              </a:tr>
              <a:tr h="765320">
                <a:tc>
                  <a:txBody>
                    <a:bodyPr/>
                    <a:lstStyle/>
                    <a:p>
                      <a:pPr fontAlgn="base"/>
                      <a:r>
                        <a:rPr lang="en-US" sz="1800">
                          <a:effectLst/>
                        </a:rPr>
                        <a:t>mirNOVO</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novel miRNA prediction, target gene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Sensitive, accurate, supports diverse small RNA types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BLAST+, ViennaRNA, miRanda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5"/>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6"/>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miRNA, piRNA, siRNA, other small RNAs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800">
                          <a:effectLst/>
                        </a:rPr>
                        <a:t>Expression quantification, novel prediction, target prediction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258220114"/>
                  </a:ext>
                </a:extLst>
              </a:tr>
              <a:tr h="831290">
                <a:tc>
                  <a:txBody>
                    <a:bodyPr/>
                    <a:lstStyle/>
                    <a:p>
                      <a:pPr fontAlgn="base"/>
                      <a:r>
                        <a:rPr lang="en-US" sz="1800">
                          <a:effectLst/>
                        </a:rPr>
                        <a:t>mirMaster2</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Small RNA-seq reads, reference genome annotation</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miRNA expression quantification, target gene prediction, miRNA-mRNA interaction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User-friendly interface, supports many organisms &amp; analyses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BLAST+, SAMtools, BEDTools, R (optional)</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7"/>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b="0" u="none" strike="noStrike">
                          <a:effectLst/>
                          <a:hlinkClick r:id="rId18"/>
                        </a:rPr>
                        <a:t>Link</a:t>
                      </a:r>
                      <a:endParaRPr lang="en-US" sz="1800">
                        <a:effectLst/>
                      </a:endParaRP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a:effectLst/>
                        </a:rPr>
                        <a:t>miRNA, piRNA, siRNA</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800" dirty="0">
                          <a:effectLst/>
                        </a:rPr>
                        <a:t>Expression quantification, target prediction, interaction analysis</a:t>
                      </a:r>
                    </a:p>
                  </a:txBody>
                  <a:tcPr marL="6664" marR="6664" marT="3332" marB="3332"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315592843"/>
                  </a:ext>
                </a:extLst>
              </a:tr>
            </a:tbl>
          </a:graphicData>
        </a:graphic>
      </p:graphicFrame>
      <p:sp>
        <p:nvSpPr>
          <p:cNvPr id="9" name="Rectangle 1">
            <a:extLst>
              <a:ext uri="{FF2B5EF4-FFF2-40B4-BE49-F238E27FC236}">
                <a16:creationId xmlns:a16="http://schemas.microsoft.com/office/drawing/2014/main" id="{A2B0CC65-D913-DCDB-C15D-2DC0473C4A10}"/>
              </a:ext>
            </a:extLst>
          </p:cNvPr>
          <p:cNvSpPr>
            <a:spLocks noChangeArrowheads="1"/>
          </p:cNvSpPr>
          <p:nvPr/>
        </p:nvSpPr>
        <p:spPr bwMode="auto">
          <a:xfrm>
            <a:off x="9702800" y="3408363"/>
            <a:ext cx="20116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8A27A6B2-0524-059E-8A25-407D22E2745E}"/>
              </a:ext>
            </a:extLst>
          </p:cNvPr>
          <p:cNvSpPr txBox="1"/>
          <p:nvPr/>
        </p:nvSpPr>
        <p:spPr>
          <a:xfrm>
            <a:off x="161365" y="12245540"/>
            <a:ext cx="10291482" cy="369332"/>
          </a:xfrm>
          <a:prstGeom prst="rect">
            <a:avLst/>
          </a:prstGeom>
          <a:noFill/>
        </p:spPr>
        <p:txBody>
          <a:bodyPr wrap="square">
            <a:spAutoFit/>
          </a:bodyPr>
          <a:lstStyle/>
          <a:p>
            <a:r>
              <a:rPr kumimoji="0" lang="en-US" altLang="en-US" sz="1800" b="1" i="0" u="none" strike="noStrike" kern="1200" cap="none" normalizeH="0" baseline="0" dirty="0">
                <a:ln>
                  <a:noFill/>
                </a:ln>
                <a:effectLst/>
                <a:latin typeface="+mj-lt"/>
                <a:ea typeface="+mj-ea"/>
                <a:cs typeface="+mj-cs"/>
              </a:rPr>
              <a:t>Summary from Gemini pro compare to GPT4. </a:t>
            </a:r>
            <a:endParaRPr lang="en-US" b="1" dirty="0"/>
          </a:p>
        </p:txBody>
      </p:sp>
    </p:spTree>
    <p:extLst>
      <p:ext uri="{BB962C8B-B14F-4D97-AF65-F5344CB8AC3E}">
        <p14:creationId xmlns:p14="http://schemas.microsoft.com/office/powerpoint/2010/main" val="308717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graph of blue lines&#10;&#10;Description automatically generated">
            <a:extLst>
              <a:ext uri="{FF2B5EF4-FFF2-40B4-BE49-F238E27FC236}">
                <a16:creationId xmlns:a16="http://schemas.microsoft.com/office/drawing/2014/main" id="{375D9083-640C-2BC6-5340-0DD5ED01A7B5}"/>
              </a:ext>
            </a:extLst>
          </p:cNvPr>
          <p:cNvPicPr>
            <a:picLocks noChangeAspect="1"/>
          </p:cNvPicPr>
          <p:nvPr/>
        </p:nvPicPr>
        <p:blipFill>
          <a:blip r:embed="rId2"/>
          <a:stretch>
            <a:fillRect/>
          </a:stretch>
        </p:blipFill>
        <p:spPr>
          <a:xfrm>
            <a:off x="1011242" y="600570"/>
            <a:ext cx="8440442" cy="5422984"/>
          </a:xfrm>
          <a:prstGeom prst="rect">
            <a:avLst/>
          </a:prstGeom>
        </p:spPr>
      </p:pic>
      <p:sp>
        <p:nvSpPr>
          <p:cNvPr id="19" name="Rectangle 1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2962" y="0"/>
            <a:ext cx="150876" cy="12801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olorful squares with black lines&#10;&#10;Description automatically generated">
            <a:extLst>
              <a:ext uri="{FF2B5EF4-FFF2-40B4-BE49-F238E27FC236}">
                <a16:creationId xmlns:a16="http://schemas.microsoft.com/office/drawing/2014/main" id="{8B84E776-71F4-C59F-430F-DB1F2F5491B2}"/>
              </a:ext>
            </a:extLst>
          </p:cNvPr>
          <p:cNvPicPr>
            <a:picLocks noChangeAspect="1"/>
          </p:cNvPicPr>
          <p:nvPr/>
        </p:nvPicPr>
        <p:blipFill>
          <a:blip r:embed="rId3"/>
          <a:stretch>
            <a:fillRect/>
          </a:stretch>
        </p:blipFill>
        <p:spPr>
          <a:xfrm>
            <a:off x="11160980" y="600570"/>
            <a:ext cx="6930332" cy="5422984"/>
          </a:xfrm>
          <a:prstGeom prst="rect">
            <a:avLst/>
          </a:prstGeom>
        </p:spPr>
      </p:pic>
      <p:sp>
        <p:nvSpPr>
          <p:cNvPr id="21" name="Rectangle 2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15456"/>
            <a:ext cx="10108692" cy="1706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108" y="6315456"/>
            <a:ext cx="10108692" cy="1706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B8F3D54-39F6-8E15-5FDF-1987EDCA39A8}"/>
              </a:ext>
            </a:extLst>
          </p:cNvPr>
          <p:cNvPicPr>
            <a:picLocks noChangeAspect="1"/>
          </p:cNvPicPr>
          <p:nvPr/>
        </p:nvPicPr>
        <p:blipFill>
          <a:blip r:embed="rId4"/>
          <a:stretch>
            <a:fillRect/>
          </a:stretch>
        </p:blipFill>
        <p:spPr>
          <a:xfrm>
            <a:off x="990270" y="6778045"/>
            <a:ext cx="8482383" cy="5153046"/>
          </a:xfrm>
          <a:prstGeom prst="rect">
            <a:avLst/>
          </a:prstGeom>
        </p:spPr>
      </p:pic>
      <p:pic>
        <p:nvPicPr>
          <p:cNvPr id="7" name="Picture 6" descr="A graph with blue and black lines&#10;&#10;Description automatically generated">
            <a:extLst>
              <a:ext uri="{FF2B5EF4-FFF2-40B4-BE49-F238E27FC236}">
                <a16:creationId xmlns:a16="http://schemas.microsoft.com/office/drawing/2014/main" id="{A2D6BF1D-95C1-ABEF-1127-BFCDC176283D}"/>
              </a:ext>
            </a:extLst>
          </p:cNvPr>
          <p:cNvPicPr>
            <a:picLocks noChangeAspect="1"/>
          </p:cNvPicPr>
          <p:nvPr/>
        </p:nvPicPr>
        <p:blipFill>
          <a:blip r:embed="rId5"/>
          <a:stretch>
            <a:fillRect/>
          </a:stretch>
        </p:blipFill>
        <p:spPr>
          <a:xfrm>
            <a:off x="10615994" y="6778045"/>
            <a:ext cx="8020305" cy="5153046"/>
          </a:xfrm>
          <a:prstGeom prst="rect">
            <a:avLst/>
          </a:prstGeom>
        </p:spPr>
      </p:pic>
      <p:sp>
        <p:nvSpPr>
          <p:cNvPr id="3" name="TextBox 2">
            <a:extLst>
              <a:ext uri="{FF2B5EF4-FFF2-40B4-BE49-F238E27FC236}">
                <a16:creationId xmlns:a16="http://schemas.microsoft.com/office/drawing/2014/main" id="{C7210D20-591E-FDFD-7D94-C4A213A61561}"/>
              </a:ext>
            </a:extLst>
          </p:cNvPr>
          <p:cNvSpPr txBox="1"/>
          <p:nvPr/>
        </p:nvSpPr>
        <p:spPr>
          <a:xfrm>
            <a:off x="75438" y="124002"/>
            <a:ext cx="10058400" cy="369332"/>
          </a:xfrm>
          <a:prstGeom prst="rect">
            <a:avLst/>
          </a:prstGeom>
          <a:noFill/>
        </p:spPr>
        <p:txBody>
          <a:bodyPr wrap="square">
            <a:spAutoFit/>
          </a:bodyPr>
          <a:lstStyle/>
          <a:p>
            <a:r>
              <a:rPr lang="en-US" sz="1800" b="1" dirty="0" err="1"/>
              <a:t>sRNAbench</a:t>
            </a:r>
            <a:r>
              <a:rPr lang="en-US" sz="1800" b="1" dirty="0"/>
              <a:t> results</a:t>
            </a:r>
            <a:r>
              <a:rPr lang="en-US" sz="1800" dirty="0"/>
              <a:t> </a:t>
            </a:r>
            <a:endParaRPr lang="en-US" dirty="0"/>
          </a:p>
        </p:txBody>
      </p:sp>
    </p:spTree>
    <p:extLst>
      <p:ext uri="{BB962C8B-B14F-4D97-AF65-F5344CB8AC3E}">
        <p14:creationId xmlns:p14="http://schemas.microsoft.com/office/powerpoint/2010/main" val="158514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16800" cy="1280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22369" cy="128016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C19F32E-B9EB-822D-6269-63AE7B0CA98B}"/>
              </a:ext>
            </a:extLst>
          </p:cNvPr>
          <p:cNvSpPr>
            <a:spLocks noGrp="1"/>
          </p:cNvSpPr>
          <p:nvPr>
            <p:ph type="title"/>
          </p:nvPr>
        </p:nvSpPr>
        <p:spPr>
          <a:xfrm>
            <a:off x="1056132" y="3872144"/>
            <a:ext cx="4541384" cy="5057313"/>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defTabSz="914400" fontAlgn="b"/>
            <a:r>
              <a:rPr lang="en-US" sz="3900" u="none" strike="noStrike" kern="1200" dirty="0">
                <a:solidFill>
                  <a:srgbClr val="FFFFFF"/>
                </a:solidFill>
                <a:effectLst/>
                <a:latin typeface="+mj-lt"/>
                <a:ea typeface="+mj-ea"/>
                <a:cs typeface="+mj-cs"/>
              </a:rPr>
              <a:t>Target: hsa-MiR-10a-5p, hsa-let-7a-5p </a:t>
            </a:r>
            <a:r>
              <a:rPr lang="en-US" sz="3900" b="1" u="none" strike="noStrike" kern="1200" dirty="0">
                <a:solidFill>
                  <a:srgbClr val="FFFFFF"/>
                </a:solidFill>
                <a:effectLst/>
                <a:latin typeface="+mj-lt"/>
                <a:ea typeface="+mj-ea"/>
                <a:cs typeface="+mj-cs"/>
              </a:rPr>
              <a:t>have slightly different names </a:t>
            </a:r>
            <a:r>
              <a:rPr lang="en-US" sz="3900" b="1" dirty="0">
                <a:solidFill>
                  <a:srgbClr val="FFFFFF"/>
                </a:solidFill>
              </a:rPr>
              <a:t>post </a:t>
            </a:r>
            <a:r>
              <a:rPr lang="en-US" sz="3900" u="none" strike="noStrike" kern="1200" dirty="0">
                <a:solidFill>
                  <a:srgbClr val="FFFFFF"/>
                </a:solidFill>
                <a:effectLst/>
                <a:latin typeface="+mj-lt"/>
                <a:ea typeface="+mj-ea"/>
                <a:cs typeface="+mj-cs"/>
              </a:rPr>
              <a:t>sRNA workbench analysis</a:t>
            </a:r>
            <a:br>
              <a:rPr lang="en-US" sz="3900" b="1" i="0" u="none" strike="noStrike" kern="1200" dirty="0">
                <a:solidFill>
                  <a:srgbClr val="FFFFFF"/>
                </a:solidFill>
                <a:effectLst/>
                <a:latin typeface="+mj-lt"/>
                <a:ea typeface="+mj-ea"/>
                <a:cs typeface="+mj-cs"/>
              </a:rPr>
            </a:br>
            <a:r>
              <a:rPr lang="en-US" sz="3900" u="none" strike="noStrike" kern="1200" dirty="0">
                <a:solidFill>
                  <a:srgbClr val="FFFFFF"/>
                </a:solidFill>
                <a:effectLst/>
                <a:latin typeface="+mj-lt"/>
                <a:ea typeface="+mj-ea"/>
                <a:cs typeface="+mj-cs"/>
              </a:rPr>
              <a:t> </a:t>
            </a:r>
            <a:endParaRPr lang="en-US" sz="3900" b="1" i="0" u="none" strike="noStrike" kern="1200" dirty="0">
              <a:solidFill>
                <a:srgbClr val="FFFFFF"/>
              </a:solidFill>
              <a:effectLst/>
              <a:latin typeface="+mj-lt"/>
              <a:ea typeface="+mj-ea"/>
              <a:cs typeface="+mj-cs"/>
            </a:endParaRPr>
          </a:p>
        </p:txBody>
      </p:sp>
      <p:pic>
        <p:nvPicPr>
          <p:cNvPr id="4" name="Picture 3" descr="A graph with red and green squares&#10;&#10;Description automatically generated">
            <a:extLst>
              <a:ext uri="{FF2B5EF4-FFF2-40B4-BE49-F238E27FC236}">
                <a16:creationId xmlns:a16="http://schemas.microsoft.com/office/drawing/2014/main" id="{4CCB4C65-D8AC-0AE6-67B9-76705C67DBC4}"/>
              </a:ext>
            </a:extLst>
          </p:cNvPr>
          <p:cNvPicPr>
            <a:picLocks noChangeAspect="1"/>
          </p:cNvPicPr>
          <p:nvPr/>
        </p:nvPicPr>
        <p:blipFill>
          <a:blip r:embed="rId2"/>
          <a:stretch>
            <a:fillRect/>
          </a:stretch>
        </p:blipFill>
        <p:spPr>
          <a:xfrm>
            <a:off x="6663690" y="2587442"/>
            <a:ext cx="11860528" cy="7620388"/>
          </a:xfrm>
          <a:prstGeom prst="rect">
            <a:avLst/>
          </a:prstGeom>
        </p:spPr>
      </p:pic>
      <p:cxnSp>
        <p:nvCxnSpPr>
          <p:cNvPr id="9" name="Straight Arrow Connector 8">
            <a:extLst>
              <a:ext uri="{FF2B5EF4-FFF2-40B4-BE49-F238E27FC236}">
                <a16:creationId xmlns:a16="http://schemas.microsoft.com/office/drawing/2014/main" id="{F5AD5EDF-2D1A-4BEE-D472-34DF0455AC86}"/>
              </a:ext>
            </a:extLst>
          </p:cNvPr>
          <p:cNvCxnSpPr>
            <a:cxnSpLocks/>
          </p:cNvCxnSpPr>
          <p:nvPr/>
        </p:nvCxnSpPr>
        <p:spPr>
          <a:xfrm flipH="1" flipV="1">
            <a:off x="12090400" y="8929457"/>
            <a:ext cx="1282700" cy="1288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3DE6E7-C380-C634-7C23-812E88AB6A2C}"/>
              </a:ext>
            </a:extLst>
          </p:cNvPr>
          <p:cNvCxnSpPr>
            <a:cxnSpLocks/>
          </p:cNvCxnSpPr>
          <p:nvPr/>
        </p:nvCxnSpPr>
        <p:spPr>
          <a:xfrm flipH="1" flipV="1">
            <a:off x="10058400" y="9297757"/>
            <a:ext cx="1528483" cy="153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D5FB22-9565-283E-5B25-20B95BB7FA19}"/>
              </a:ext>
            </a:extLst>
          </p:cNvPr>
          <p:cNvSpPr txBox="1"/>
          <p:nvPr/>
        </p:nvSpPr>
        <p:spPr>
          <a:xfrm>
            <a:off x="10081284" y="10976453"/>
            <a:ext cx="3149600" cy="523220"/>
          </a:xfrm>
          <a:prstGeom prst="rect">
            <a:avLst/>
          </a:prstGeom>
          <a:noFill/>
        </p:spPr>
        <p:txBody>
          <a:bodyPr wrap="square">
            <a:spAutoFit/>
          </a:bodyPr>
          <a:lstStyle/>
          <a:p>
            <a:r>
              <a:rPr lang="en-US" sz="2800" b="1" u="none" strike="noStrike" kern="1200" dirty="0">
                <a:solidFill>
                  <a:schemeClr val="accent6"/>
                </a:solidFill>
                <a:effectLst/>
                <a:latin typeface="+mj-lt"/>
                <a:ea typeface="+mj-ea"/>
                <a:cs typeface="+mj-cs"/>
              </a:rPr>
              <a:t>hsa-MiR-10a-5p</a:t>
            </a:r>
            <a:endParaRPr lang="en-US" sz="2800" b="1" dirty="0">
              <a:solidFill>
                <a:schemeClr val="accent6"/>
              </a:solidFill>
            </a:endParaRPr>
          </a:p>
        </p:txBody>
      </p:sp>
      <p:sp>
        <p:nvSpPr>
          <p:cNvPr id="20" name="TextBox 19">
            <a:extLst>
              <a:ext uri="{FF2B5EF4-FFF2-40B4-BE49-F238E27FC236}">
                <a16:creationId xmlns:a16="http://schemas.microsoft.com/office/drawing/2014/main" id="{A9C8DA09-4469-ED37-385E-6E06A4166B29}"/>
              </a:ext>
            </a:extLst>
          </p:cNvPr>
          <p:cNvSpPr txBox="1"/>
          <p:nvPr/>
        </p:nvSpPr>
        <p:spPr>
          <a:xfrm>
            <a:off x="12731750" y="10217914"/>
            <a:ext cx="10058400" cy="523220"/>
          </a:xfrm>
          <a:prstGeom prst="rect">
            <a:avLst/>
          </a:prstGeom>
          <a:noFill/>
        </p:spPr>
        <p:txBody>
          <a:bodyPr wrap="square">
            <a:spAutoFit/>
          </a:bodyPr>
          <a:lstStyle/>
          <a:p>
            <a:r>
              <a:rPr lang="en-US" sz="2800" b="1" u="none" strike="noStrike" kern="1200" dirty="0">
                <a:solidFill>
                  <a:schemeClr val="accent6"/>
                </a:solidFill>
                <a:effectLst/>
                <a:latin typeface="+mj-lt"/>
                <a:ea typeface="+mj-ea"/>
                <a:cs typeface="+mj-cs"/>
              </a:rPr>
              <a:t>hsa-let-7a-5p </a:t>
            </a:r>
            <a:endParaRPr lang="en-US" sz="2800" b="1" dirty="0"/>
          </a:p>
        </p:txBody>
      </p:sp>
      <p:sp>
        <p:nvSpPr>
          <p:cNvPr id="21" name="TextBox 20">
            <a:extLst>
              <a:ext uri="{FF2B5EF4-FFF2-40B4-BE49-F238E27FC236}">
                <a16:creationId xmlns:a16="http://schemas.microsoft.com/office/drawing/2014/main" id="{6795AFD7-D6D9-5CA9-FC6C-981005685068}"/>
              </a:ext>
            </a:extLst>
          </p:cNvPr>
          <p:cNvSpPr txBox="1"/>
          <p:nvPr/>
        </p:nvSpPr>
        <p:spPr>
          <a:xfrm>
            <a:off x="13711554" y="11916157"/>
            <a:ext cx="5490846" cy="523220"/>
          </a:xfrm>
          <a:prstGeom prst="rect">
            <a:avLst/>
          </a:prstGeom>
          <a:noFill/>
        </p:spPr>
        <p:txBody>
          <a:bodyPr wrap="square">
            <a:spAutoFit/>
          </a:bodyPr>
          <a:lstStyle/>
          <a:p>
            <a:r>
              <a:rPr lang="en-US" sz="2800" b="1" u="none" strike="noStrike" kern="1200" dirty="0">
                <a:solidFill>
                  <a:schemeClr val="accent6"/>
                </a:solidFill>
                <a:effectLst/>
                <a:latin typeface="+mj-lt"/>
                <a:ea typeface="+mj-ea"/>
                <a:cs typeface="+mj-cs"/>
              </a:rPr>
              <a:t>Note: </a:t>
            </a:r>
            <a:r>
              <a:rPr lang="en-US" sz="2800" b="1" u="none" strike="noStrike" kern="1200" dirty="0" err="1">
                <a:solidFill>
                  <a:schemeClr val="accent6"/>
                </a:solidFill>
                <a:effectLst/>
                <a:latin typeface="+mj-lt"/>
                <a:ea typeface="+mj-ea"/>
                <a:cs typeface="+mj-cs"/>
              </a:rPr>
              <a:t>sRNAbench</a:t>
            </a:r>
            <a:r>
              <a:rPr lang="en-US" sz="2800" b="1" u="none" strike="noStrike" kern="1200" dirty="0">
                <a:solidFill>
                  <a:schemeClr val="accent6"/>
                </a:solidFill>
                <a:effectLst/>
                <a:latin typeface="+mj-lt"/>
                <a:ea typeface="+mj-ea"/>
                <a:cs typeface="+mj-cs"/>
              </a:rPr>
              <a:t>. </a:t>
            </a:r>
            <a:r>
              <a:rPr lang="en-US" sz="2800" b="1" u="none" strike="noStrike" kern="1200" dirty="0" err="1">
                <a:solidFill>
                  <a:schemeClr val="accent6"/>
                </a:solidFill>
                <a:effectLst/>
                <a:latin typeface="+mj-lt"/>
                <a:ea typeface="+mj-ea"/>
                <a:cs typeface="+mj-cs"/>
              </a:rPr>
              <a:t>Add’s</a:t>
            </a:r>
            <a:r>
              <a:rPr lang="en-US" sz="2800" b="1" u="none" strike="noStrike" kern="1200" dirty="0">
                <a:solidFill>
                  <a:schemeClr val="accent6"/>
                </a:solidFill>
                <a:effectLst/>
                <a:latin typeface="+mj-lt"/>
                <a:ea typeface="+mj-ea"/>
                <a:cs typeface="+mj-cs"/>
              </a:rPr>
              <a:t> “P1v-v1”</a:t>
            </a:r>
            <a:endParaRPr lang="en-US" sz="2800" b="1" dirty="0">
              <a:solidFill>
                <a:schemeClr val="accent6"/>
              </a:solidFill>
            </a:endParaRPr>
          </a:p>
        </p:txBody>
      </p:sp>
    </p:spTree>
    <p:extLst>
      <p:ext uri="{BB962C8B-B14F-4D97-AF65-F5344CB8AC3E}">
        <p14:creationId xmlns:p14="http://schemas.microsoft.com/office/powerpoint/2010/main" val="11374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BC7EA7-2567-8AB9-0D66-9011539D39EC}"/>
              </a:ext>
            </a:extLst>
          </p:cNvPr>
          <p:cNvSpPr txBox="1"/>
          <p:nvPr/>
        </p:nvSpPr>
        <p:spPr>
          <a:xfrm>
            <a:off x="11920819" y="11168755"/>
            <a:ext cx="2444750" cy="523220"/>
          </a:xfrm>
          <a:prstGeom prst="rect">
            <a:avLst/>
          </a:prstGeom>
          <a:noFill/>
        </p:spPr>
        <p:txBody>
          <a:bodyPr wrap="square">
            <a:spAutoFit/>
          </a:bodyPr>
          <a:lstStyle/>
          <a:p>
            <a:r>
              <a:rPr lang="en-US" sz="2800" dirty="0">
                <a:solidFill>
                  <a:srgbClr val="595959"/>
                </a:solidFill>
                <a:latin typeface="Arial" panose="020B0604020202020204" pitchFamily="34" charset="0"/>
              </a:rPr>
              <a:t>hsa-let-7a-5p</a:t>
            </a:r>
            <a:endParaRPr lang="en-US" sz="2800" dirty="0"/>
          </a:p>
        </p:txBody>
      </p:sp>
      <p:sp>
        <p:nvSpPr>
          <p:cNvPr id="6" name="Right Brace 5">
            <a:extLst>
              <a:ext uri="{FF2B5EF4-FFF2-40B4-BE49-F238E27FC236}">
                <a16:creationId xmlns:a16="http://schemas.microsoft.com/office/drawing/2014/main" id="{C334DBE6-28EF-2B1E-5162-0EEF6CA1F27B}"/>
              </a:ext>
            </a:extLst>
          </p:cNvPr>
          <p:cNvSpPr/>
          <p:nvPr/>
        </p:nvSpPr>
        <p:spPr>
          <a:xfrm rot="5400000">
            <a:off x="5641938"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6163E267-D1E2-5B0B-0212-495AD89FB91A}"/>
              </a:ext>
            </a:extLst>
          </p:cNvPr>
          <p:cNvSpPr/>
          <p:nvPr/>
        </p:nvSpPr>
        <p:spPr>
          <a:xfrm rot="5400000">
            <a:off x="12122871"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53179048-14DD-6032-2B9C-9C26AF881902}"/>
              </a:ext>
            </a:extLst>
          </p:cNvPr>
          <p:cNvSpPr/>
          <p:nvPr/>
        </p:nvSpPr>
        <p:spPr bwMode="auto">
          <a:xfrm>
            <a:off x="2748308" y="121167"/>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sRNAbench</a:t>
            </a: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 is more accurate?</a:t>
            </a:r>
          </a:p>
        </p:txBody>
      </p:sp>
      <p:sp>
        <p:nvSpPr>
          <p:cNvPr id="2" name="TextBox 1">
            <a:extLst>
              <a:ext uri="{FF2B5EF4-FFF2-40B4-BE49-F238E27FC236}">
                <a16:creationId xmlns:a16="http://schemas.microsoft.com/office/drawing/2014/main" id="{7636339F-0951-7F77-D800-EDCE20A7FD64}"/>
              </a:ext>
            </a:extLst>
          </p:cNvPr>
          <p:cNvSpPr txBox="1"/>
          <p:nvPr/>
        </p:nvSpPr>
        <p:spPr>
          <a:xfrm>
            <a:off x="5020984" y="10732254"/>
            <a:ext cx="3174998" cy="2246769"/>
          </a:xfrm>
          <a:prstGeom prst="rect">
            <a:avLst/>
          </a:prstGeom>
          <a:noFill/>
        </p:spPr>
        <p:txBody>
          <a:bodyPr wrap="square">
            <a:spAutoFit/>
          </a:bodyPr>
          <a:lstStyle/>
          <a:p>
            <a:br>
              <a:rPr lang="en-US" sz="2800" dirty="0"/>
            </a:br>
            <a:r>
              <a:rPr lang="en-US" sz="2800" dirty="0">
                <a:solidFill>
                  <a:srgbClr val="595959"/>
                </a:solidFill>
                <a:latin typeface="Arial" panose="020B0604020202020204" pitchFamily="34" charset="0"/>
              </a:rPr>
              <a:t>hsa-miR-10a-5p</a:t>
            </a:r>
            <a:endParaRPr lang="en-US" sz="2800" dirty="0"/>
          </a:p>
          <a:p>
            <a:br>
              <a:rPr lang="en-US" sz="2800" dirty="0"/>
            </a:br>
            <a:br>
              <a:rPr lang="en-US" sz="2800" dirty="0"/>
            </a:br>
            <a:endParaRPr lang="en-US" sz="2800" dirty="0"/>
          </a:p>
        </p:txBody>
      </p:sp>
      <p:sp>
        <p:nvSpPr>
          <p:cNvPr id="10" name="Rectangle 9">
            <a:extLst>
              <a:ext uri="{FF2B5EF4-FFF2-40B4-BE49-F238E27FC236}">
                <a16:creationId xmlns:a16="http://schemas.microsoft.com/office/drawing/2014/main" id="{4BA49B5B-BAEE-7186-4D86-4B2E94FB7CF8}"/>
              </a:ext>
            </a:extLst>
          </p:cNvPr>
          <p:cNvSpPr/>
          <p:nvPr/>
        </p:nvSpPr>
        <p:spPr>
          <a:xfrm>
            <a:off x="16991613" y="4589926"/>
            <a:ext cx="753755" cy="2792888"/>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32ABD3-58FA-0D67-A9F7-BBB4D7F27F04}"/>
              </a:ext>
            </a:extLst>
          </p:cNvPr>
          <p:cNvSpPr/>
          <p:nvPr/>
        </p:nvSpPr>
        <p:spPr>
          <a:xfrm flipH="1">
            <a:off x="10614212" y="2079922"/>
            <a:ext cx="753755" cy="5352233"/>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1D8C946F-28EE-704A-ADA1-E4AECBD3C472}"/>
              </a:ext>
            </a:extLst>
          </p:cNvPr>
          <p:cNvGraphicFramePr>
            <a:graphicFrameLocks/>
          </p:cNvGraphicFramePr>
          <p:nvPr>
            <p:extLst>
              <p:ext uri="{D42A27DB-BD31-4B8C-83A1-F6EECF244321}">
                <p14:modId xmlns:p14="http://schemas.microsoft.com/office/powerpoint/2010/main" val="3255459461"/>
              </p:ext>
            </p:extLst>
          </p:nvPr>
        </p:nvGraphicFramePr>
        <p:xfrm>
          <a:off x="2989146" y="1564190"/>
          <a:ext cx="14922336" cy="91904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9562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D8C946F-28EE-704A-ADA1-E4AECBD3C472}"/>
              </a:ext>
            </a:extLst>
          </p:cNvPr>
          <p:cNvGraphicFramePr>
            <a:graphicFrameLocks/>
          </p:cNvGraphicFramePr>
          <p:nvPr>
            <p:extLst>
              <p:ext uri="{D42A27DB-BD31-4B8C-83A1-F6EECF244321}">
                <p14:modId xmlns:p14="http://schemas.microsoft.com/office/powerpoint/2010/main" val="1664627224"/>
              </p:ext>
            </p:extLst>
          </p:nvPr>
        </p:nvGraphicFramePr>
        <p:xfrm>
          <a:off x="2935359" y="1470212"/>
          <a:ext cx="15074926" cy="928444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41D0491-9C79-4561-C62C-4A6091F00800}"/>
              </a:ext>
            </a:extLst>
          </p:cNvPr>
          <p:cNvSpPr txBox="1"/>
          <p:nvPr/>
        </p:nvSpPr>
        <p:spPr>
          <a:xfrm>
            <a:off x="11920819" y="11168755"/>
            <a:ext cx="2444750" cy="523220"/>
          </a:xfrm>
          <a:prstGeom prst="rect">
            <a:avLst/>
          </a:prstGeom>
          <a:noFill/>
        </p:spPr>
        <p:txBody>
          <a:bodyPr wrap="square">
            <a:spAutoFit/>
          </a:bodyPr>
          <a:lstStyle/>
          <a:p>
            <a:r>
              <a:rPr lang="en-US" sz="2800" dirty="0">
                <a:solidFill>
                  <a:srgbClr val="595959"/>
                </a:solidFill>
                <a:latin typeface="Arial" panose="020B0604020202020204" pitchFamily="34" charset="0"/>
              </a:rPr>
              <a:t>hsa-let-7a-5p</a:t>
            </a:r>
            <a:endParaRPr lang="en-US" sz="2800" dirty="0"/>
          </a:p>
        </p:txBody>
      </p:sp>
      <p:sp>
        <p:nvSpPr>
          <p:cNvPr id="6" name="Right Brace 5">
            <a:extLst>
              <a:ext uri="{FF2B5EF4-FFF2-40B4-BE49-F238E27FC236}">
                <a16:creationId xmlns:a16="http://schemas.microsoft.com/office/drawing/2014/main" id="{2F9FD08E-03F5-9950-D77B-9409A97B4428}"/>
              </a:ext>
            </a:extLst>
          </p:cNvPr>
          <p:cNvSpPr/>
          <p:nvPr/>
        </p:nvSpPr>
        <p:spPr>
          <a:xfrm rot="5400000">
            <a:off x="5641938"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3FDFEC94-9755-679A-7D5C-0967058F655A}"/>
              </a:ext>
            </a:extLst>
          </p:cNvPr>
          <p:cNvSpPr/>
          <p:nvPr/>
        </p:nvSpPr>
        <p:spPr>
          <a:xfrm rot="5400000">
            <a:off x="12122871" y="7638002"/>
            <a:ext cx="843166" cy="61487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2B29A7F6-5C84-B5CA-5846-F37A805B0105}"/>
              </a:ext>
            </a:extLst>
          </p:cNvPr>
          <p:cNvSpPr/>
          <p:nvPr/>
        </p:nvSpPr>
        <p:spPr bwMode="auto">
          <a:xfrm>
            <a:off x="2748308" y="121167"/>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sRNAbench</a:t>
            </a: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 is more accurate?</a:t>
            </a:r>
          </a:p>
        </p:txBody>
      </p:sp>
      <p:sp>
        <p:nvSpPr>
          <p:cNvPr id="9" name="TextBox 8">
            <a:extLst>
              <a:ext uri="{FF2B5EF4-FFF2-40B4-BE49-F238E27FC236}">
                <a16:creationId xmlns:a16="http://schemas.microsoft.com/office/drawing/2014/main" id="{D51CBCE7-CE77-D8B2-9EAF-140A6DDA3C1C}"/>
              </a:ext>
            </a:extLst>
          </p:cNvPr>
          <p:cNvSpPr txBox="1"/>
          <p:nvPr/>
        </p:nvSpPr>
        <p:spPr>
          <a:xfrm>
            <a:off x="5020984" y="10732254"/>
            <a:ext cx="3174998" cy="2246769"/>
          </a:xfrm>
          <a:prstGeom prst="rect">
            <a:avLst/>
          </a:prstGeom>
          <a:noFill/>
        </p:spPr>
        <p:txBody>
          <a:bodyPr wrap="square">
            <a:spAutoFit/>
          </a:bodyPr>
          <a:lstStyle/>
          <a:p>
            <a:br>
              <a:rPr lang="en-US" sz="2800" dirty="0"/>
            </a:br>
            <a:r>
              <a:rPr lang="en-US" sz="2800" dirty="0">
                <a:solidFill>
                  <a:srgbClr val="595959"/>
                </a:solidFill>
                <a:latin typeface="Arial" panose="020B0604020202020204" pitchFamily="34" charset="0"/>
              </a:rPr>
              <a:t>hsa-miR-10a-5p</a:t>
            </a:r>
            <a:endParaRPr lang="en-US" sz="2800" dirty="0"/>
          </a:p>
          <a:p>
            <a:br>
              <a:rPr lang="en-US" sz="2800" dirty="0"/>
            </a:br>
            <a:br>
              <a:rPr lang="en-US" sz="2800" dirty="0"/>
            </a:br>
            <a:endParaRPr lang="en-US" sz="2800" dirty="0"/>
          </a:p>
        </p:txBody>
      </p:sp>
      <p:sp>
        <p:nvSpPr>
          <p:cNvPr id="10" name="Rectangle 9">
            <a:extLst>
              <a:ext uri="{FF2B5EF4-FFF2-40B4-BE49-F238E27FC236}">
                <a16:creationId xmlns:a16="http://schemas.microsoft.com/office/drawing/2014/main" id="{7966A408-A2A0-E82F-5E8E-E8B4F625E199}"/>
              </a:ext>
            </a:extLst>
          </p:cNvPr>
          <p:cNvSpPr/>
          <p:nvPr/>
        </p:nvSpPr>
        <p:spPr>
          <a:xfrm>
            <a:off x="16495059" y="4320988"/>
            <a:ext cx="1440137" cy="3010915"/>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DD7ED7-FBBD-FC9C-773F-373A460373D1}"/>
              </a:ext>
            </a:extLst>
          </p:cNvPr>
          <p:cNvSpPr/>
          <p:nvPr/>
        </p:nvSpPr>
        <p:spPr>
          <a:xfrm flipH="1">
            <a:off x="9687354" y="2259106"/>
            <a:ext cx="1440137" cy="5122138"/>
          </a:xfrm>
          <a:prstGeom prst="rect">
            <a:avLst/>
          </a:prstGeom>
          <a:noFill/>
          <a:ln w="31750">
            <a:solidFill>
              <a:schemeClr val="accent6"/>
            </a:solidFill>
            <a:prstDash val="dash"/>
            <a:extLst>
              <a:ext uri="{C807C97D-BFC1-408E-A445-0C87EB9F89A2}">
                <ask:lineSketchStyleProps xmlns:ask="http://schemas.microsoft.com/office/drawing/2018/sketchyshapes" sd="1219033472">
                  <a:custGeom>
                    <a:avLst/>
                    <a:gdLst>
                      <a:gd name="connsiteX0" fmla="*/ 0 w 878351"/>
                      <a:gd name="connsiteY0" fmla="*/ 0 h 3146527"/>
                      <a:gd name="connsiteX1" fmla="*/ 430392 w 878351"/>
                      <a:gd name="connsiteY1" fmla="*/ 0 h 3146527"/>
                      <a:gd name="connsiteX2" fmla="*/ 878351 w 878351"/>
                      <a:gd name="connsiteY2" fmla="*/ 0 h 3146527"/>
                      <a:gd name="connsiteX3" fmla="*/ 878351 w 878351"/>
                      <a:gd name="connsiteY3" fmla="*/ 587352 h 3146527"/>
                      <a:gd name="connsiteX4" fmla="*/ 878351 w 878351"/>
                      <a:gd name="connsiteY4" fmla="*/ 1111773 h 3146527"/>
                      <a:gd name="connsiteX5" fmla="*/ 878351 w 878351"/>
                      <a:gd name="connsiteY5" fmla="*/ 1573263 h 3146527"/>
                      <a:gd name="connsiteX6" fmla="*/ 878351 w 878351"/>
                      <a:gd name="connsiteY6" fmla="*/ 2034754 h 3146527"/>
                      <a:gd name="connsiteX7" fmla="*/ 878351 w 878351"/>
                      <a:gd name="connsiteY7" fmla="*/ 2559175 h 3146527"/>
                      <a:gd name="connsiteX8" fmla="*/ 878351 w 878351"/>
                      <a:gd name="connsiteY8" fmla="*/ 3146527 h 3146527"/>
                      <a:gd name="connsiteX9" fmla="*/ 456743 w 878351"/>
                      <a:gd name="connsiteY9" fmla="*/ 3146527 h 3146527"/>
                      <a:gd name="connsiteX10" fmla="*/ 0 w 878351"/>
                      <a:gd name="connsiteY10" fmla="*/ 3146527 h 3146527"/>
                      <a:gd name="connsiteX11" fmla="*/ 0 w 878351"/>
                      <a:gd name="connsiteY11" fmla="*/ 2622106 h 3146527"/>
                      <a:gd name="connsiteX12" fmla="*/ 0 w 878351"/>
                      <a:gd name="connsiteY12" fmla="*/ 2066219 h 3146527"/>
                      <a:gd name="connsiteX13" fmla="*/ 0 w 878351"/>
                      <a:gd name="connsiteY13" fmla="*/ 1573264 h 3146527"/>
                      <a:gd name="connsiteX14" fmla="*/ 0 w 878351"/>
                      <a:gd name="connsiteY14" fmla="*/ 985912 h 3146527"/>
                      <a:gd name="connsiteX15" fmla="*/ 0 w 878351"/>
                      <a:gd name="connsiteY15" fmla="*/ 0 h 31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8351" h="3146527" extrusionOk="0">
                        <a:moveTo>
                          <a:pt x="0" y="0"/>
                        </a:moveTo>
                        <a:cubicBezTo>
                          <a:pt x="161692" y="-43803"/>
                          <a:pt x="317794" y="26950"/>
                          <a:pt x="430392" y="0"/>
                        </a:cubicBezTo>
                        <a:cubicBezTo>
                          <a:pt x="542990" y="-26950"/>
                          <a:pt x="782247" y="11669"/>
                          <a:pt x="878351" y="0"/>
                        </a:cubicBezTo>
                        <a:cubicBezTo>
                          <a:pt x="906466" y="126136"/>
                          <a:pt x="848097" y="394954"/>
                          <a:pt x="878351" y="587352"/>
                        </a:cubicBezTo>
                        <a:cubicBezTo>
                          <a:pt x="908605" y="779750"/>
                          <a:pt x="863171" y="981327"/>
                          <a:pt x="878351" y="1111773"/>
                        </a:cubicBezTo>
                        <a:cubicBezTo>
                          <a:pt x="893531" y="1242219"/>
                          <a:pt x="859821" y="1454825"/>
                          <a:pt x="878351" y="1573263"/>
                        </a:cubicBezTo>
                        <a:cubicBezTo>
                          <a:pt x="896881" y="1691701"/>
                          <a:pt x="844857" y="1855914"/>
                          <a:pt x="878351" y="2034754"/>
                        </a:cubicBezTo>
                        <a:cubicBezTo>
                          <a:pt x="911845" y="2213594"/>
                          <a:pt x="830472" y="2299586"/>
                          <a:pt x="878351" y="2559175"/>
                        </a:cubicBezTo>
                        <a:cubicBezTo>
                          <a:pt x="926230" y="2818764"/>
                          <a:pt x="813333" y="2858462"/>
                          <a:pt x="878351" y="3146527"/>
                        </a:cubicBezTo>
                        <a:cubicBezTo>
                          <a:pt x="788376" y="3157023"/>
                          <a:pt x="554046" y="3137209"/>
                          <a:pt x="456743" y="3146527"/>
                        </a:cubicBezTo>
                        <a:cubicBezTo>
                          <a:pt x="359440" y="3155845"/>
                          <a:pt x="104159" y="3120428"/>
                          <a:pt x="0" y="3146527"/>
                        </a:cubicBezTo>
                        <a:cubicBezTo>
                          <a:pt x="-3522" y="2907077"/>
                          <a:pt x="37746" y="2822136"/>
                          <a:pt x="0" y="2622106"/>
                        </a:cubicBezTo>
                        <a:cubicBezTo>
                          <a:pt x="-37746" y="2422076"/>
                          <a:pt x="17265" y="2325810"/>
                          <a:pt x="0" y="2066219"/>
                        </a:cubicBezTo>
                        <a:cubicBezTo>
                          <a:pt x="-17265" y="1806628"/>
                          <a:pt x="55060" y="1746765"/>
                          <a:pt x="0" y="1573264"/>
                        </a:cubicBezTo>
                        <a:cubicBezTo>
                          <a:pt x="-55060" y="1399763"/>
                          <a:pt x="39283" y="1126930"/>
                          <a:pt x="0" y="985912"/>
                        </a:cubicBezTo>
                        <a:cubicBezTo>
                          <a:pt x="-39283" y="844894"/>
                          <a:pt x="21737" y="40932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41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C4A2C-C167-342B-7F01-F5B9F188723F}"/>
              </a:ext>
            </a:extLst>
          </p:cNvPr>
          <p:cNvSpPr>
            <a:spLocks noGrp="1"/>
          </p:cNvSpPr>
          <p:nvPr>
            <p:ph type="title"/>
          </p:nvPr>
        </p:nvSpPr>
        <p:spPr>
          <a:xfrm>
            <a:off x="340659" y="287121"/>
            <a:ext cx="20296094" cy="2474384"/>
          </a:xfrm>
        </p:spPr>
        <p:txBody>
          <a:bodyPr>
            <a:normAutofit/>
          </a:bodyPr>
          <a:lstStyle/>
          <a:p>
            <a:r>
              <a:rPr lang="en-US" sz="5400" dirty="0"/>
              <a:t>But I couldn’t get </a:t>
            </a:r>
            <a:r>
              <a:rPr lang="en-US" sz="5400" dirty="0" err="1"/>
              <a:t>smallRNAbench</a:t>
            </a:r>
            <a:r>
              <a:rPr lang="en-US" sz="5400" dirty="0"/>
              <a:t> to work via command line. </a:t>
            </a:r>
          </a:p>
        </p:txBody>
      </p:sp>
      <p:sp>
        <p:nvSpPr>
          <p:cNvPr id="3" name="Content Placeholder 2">
            <a:extLst>
              <a:ext uri="{FF2B5EF4-FFF2-40B4-BE49-F238E27FC236}">
                <a16:creationId xmlns:a16="http://schemas.microsoft.com/office/drawing/2014/main" id="{EF71C49F-F31E-BFD7-5558-8D26A805B2A7}"/>
              </a:ext>
            </a:extLst>
          </p:cNvPr>
          <p:cNvSpPr>
            <a:spLocks noGrp="1"/>
          </p:cNvSpPr>
          <p:nvPr>
            <p:ph idx="1"/>
          </p:nvPr>
        </p:nvSpPr>
        <p:spPr>
          <a:xfrm>
            <a:off x="544606" y="3766421"/>
            <a:ext cx="19166540" cy="8122498"/>
          </a:xfrm>
        </p:spPr>
        <p:txBody>
          <a:bodyPr>
            <a:normAutofit lnSpcReduction="10000"/>
          </a:bodyPr>
          <a:lstStyle/>
          <a:p>
            <a:r>
              <a:rPr lang="en-US" dirty="0"/>
              <a:t>The online version </a:t>
            </a:r>
            <a:r>
              <a:rPr lang="en-US" b="1" dirty="0"/>
              <a:t>uses a NCBI parser tool required for formatting input file</a:t>
            </a:r>
            <a:r>
              <a:rPr lang="en-US" dirty="0"/>
              <a:t>, I can’t find it in their command line options so is only available through their GUI. </a:t>
            </a:r>
          </a:p>
          <a:p>
            <a:r>
              <a:rPr lang="en-US" dirty="0"/>
              <a:t>So if you’re going to use </a:t>
            </a:r>
            <a:r>
              <a:rPr lang="en-US" dirty="0" err="1"/>
              <a:t>smallRNAbench</a:t>
            </a:r>
            <a:r>
              <a:rPr lang="en-US" dirty="0"/>
              <a:t> then just use their GUI.</a:t>
            </a:r>
          </a:p>
          <a:p>
            <a:r>
              <a:rPr lang="en-US" i="0" dirty="0">
                <a:solidFill>
                  <a:srgbClr val="1F2328"/>
                </a:solidFill>
                <a:effectLst/>
                <a:latin typeface="-apple-system"/>
              </a:rPr>
              <a:t>Consensus miRNA target predictions tools are still appealing</a:t>
            </a:r>
          </a:p>
          <a:p>
            <a:pPr lvl="1"/>
            <a:r>
              <a:rPr lang="en-US" dirty="0"/>
              <a:t>java -jar </a:t>
            </a:r>
            <a:r>
              <a:rPr lang="en-US" dirty="0" err="1"/>
              <a:t>miRNAconsTargets.jar</a:t>
            </a:r>
            <a:r>
              <a:rPr lang="en-US" dirty="0"/>
              <a:t> </a:t>
            </a:r>
          </a:p>
          <a:p>
            <a:pPr lvl="1"/>
            <a:r>
              <a:rPr lang="en-US" dirty="0"/>
              <a:t>java -jar </a:t>
            </a:r>
            <a:r>
              <a:rPr lang="en-US" dirty="0" err="1"/>
              <a:t>miRNAconsTargets_plants.py</a:t>
            </a:r>
            <a:endParaRPr lang="en-US" b="1" i="0" dirty="0">
              <a:solidFill>
                <a:srgbClr val="1F2328"/>
              </a:solidFill>
              <a:effectLst/>
              <a:latin typeface="-apple-system"/>
            </a:endParaRPr>
          </a:p>
          <a:p>
            <a:endParaRPr lang="en-US" dirty="0"/>
          </a:p>
          <a:p>
            <a:r>
              <a:rPr lang="en-US" sz="4800" b="1" dirty="0"/>
              <a:t>miRDeep-P2_pipeline installation implied it should work as a plant branch and is written in pearl. </a:t>
            </a:r>
          </a:p>
          <a:p>
            <a:r>
              <a:rPr lang="en-US" dirty="0"/>
              <a:t>So the mirDeep2 pipeline with a </a:t>
            </a:r>
            <a:r>
              <a:rPr lang="en-US" dirty="0" err="1"/>
              <a:t>mirKWood</a:t>
            </a:r>
            <a:r>
              <a:rPr lang="en-US" dirty="0"/>
              <a:t> plant branch might make more sense.</a:t>
            </a:r>
          </a:p>
          <a:p>
            <a:endParaRPr lang="en-US" dirty="0"/>
          </a:p>
        </p:txBody>
      </p:sp>
      <p:sp>
        <p:nvSpPr>
          <p:cNvPr id="7" name="TextBox 6">
            <a:extLst>
              <a:ext uri="{FF2B5EF4-FFF2-40B4-BE49-F238E27FC236}">
                <a16:creationId xmlns:a16="http://schemas.microsoft.com/office/drawing/2014/main" id="{F7C5D5F3-8CD6-13E5-E29B-15D9E53AA3CA}"/>
              </a:ext>
            </a:extLst>
          </p:cNvPr>
          <p:cNvSpPr txBox="1"/>
          <p:nvPr/>
        </p:nvSpPr>
        <p:spPr>
          <a:xfrm>
            <a:off x="479611" y="2038581"/>
            <a:ext cx="19296530" cy="1323439"/>
          </a:xfrm>
          <a:prstGeom prst="rect">
            <a:avLst/>
          </a:prstGeom>
          <a:noFill/>
        </p:spPr>
        <p:txBody>
          <a:bodyPr wrap="square">
            <a:spAutoFit/>
          </a:bodyPr>
          <a:lstStyle/>
          <a:p>
            <a:r>
              <a:rPr lang="en-US" sz="4000" dirty="0">
                <a:hlinkClick r:id="rId2"/>
              </a:rPr>
              <a:t>https://github.com/dr-richard-barker/SRNA_toolbox/blob/main/sRNA_toolbox_Code.md</a:t>
            </a:r>
            <a:endParaRPr lang="en-US" sz="4000" dirty="0"/>
          </a:p>
          <a:p>
            <a:endParaRPr lang="en-US" sz="4000" dirty="0"/>
          </a:p>
        </p:txBody>
      </p:sp>
    </p:spTree>
    <p:extLst>
      <p:ext uri="{BB962C8B-B14F-4D97-AF65-F5344CB8AC3E}">
        <p14:creationId xmlns:p14="http://schemas.microsoft.com/office/powerpoint/2010/main" val="3982891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Performance of miRDP2. (A) Genome size (in Gb) of Arabidopsis thaliana (Ath), Oryza sativa (Osa), Solanum lycopersicum (Sly), Zea mays (Zma), Triticum aestivum (Tae). (B–D) Comparison of runtime, sensitivity and accuracy of miRDP2 and other five tools (details in Supplementary Materials S6 and S7)">
            <a:extLst>
              <a:ext uri="{FF2B5EF4-FFF2-40B4-BE49-F238E27FC236}">
                <a16:creationId xmlns:a16="http://schemas.microsoft.com/office/drawing/2014/main" id="{59258326-E9D1-50A9-5466-286FD87CC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68" y="2388095"/>
            <a:ext cx="9777751" cy="84239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B786E1-EDE1-6657-33BB-EA933A6C2C10}"/>
              </a:ext>
            </a:extLst>
          </p:cNvPr>
          <p:cNvSpPr txBox="1"/>
          <p:nvPr/>
        </p:nvSpPr>
        <p:spPr>
          <a:xfrm>
            <a:off x="951874" y="11560447"/>
            <a:ext cx="18265515" cy="646331"/>
          </a:xfrm>
          <a:prstGeom prst="rect">
            <a:avLst/>
          </a:prstGeom>
          <a:noFill/>
        </p:spPr>
        <p:txBody>
          <a:bodyPr wrap="square">
            <a:spAutoFit/>
          </a:bodyPr>
          <a:lstStyle/>
          <a:p>
            <a:r>
              <a:rPr lang="en-US" dirty="0" err="1"/>
              <a:t>Kuang</a:t>
            </a:r>
            <a:r>
              <a:rPr lang="en-US" dirty="0"/>
              <a:t>, Z., Wang, Y., Li, L., &amp; Yang, X. (2019). MiRDeep-P2: Accurate and fast analysis of the microRNA transcriptome in plants. </a:t>
            </a:r>
            <a:r>
              <a:rPr lang="en-US" i="1" dirty="0"/>
              <a:t>Bioinformatics</a:t>
            </a:r>
            <a:r>
              <a:rPr lang="en-US" dirty="0"/>
              <a:t>, </a:t>
            </a:r>
            <a:r>
              <a:rPr lang="en-US" i="1" dirty="0"/>
              <a:t>35</a:t>
            </a:r>
            <a:r>
              <a:rPr lang="en-US" dirty="0"/>
              <a:t>(14), 2521-2522. https://</a:t>
            </a:r>
            <a:r>
              <a:rPr lang="en-US" dirty="0" err="1"/>
              <a:t>doi.org</a:t>
            </a:r>
            <a:r>
              <a:rPr lang="en-US" dirty="0"/>
              <a:t>/10.1093/bioinformatics/bty972</a:t>
            </a:r>
          </a:p>
        </p:txBody>
      </p:sp>
      <p:sp>
        <p:nvSpPr>
          <p:cNvPr id="6" name="TextBox 5">
            <a:extLst>
              <a:ext uri="{FF2B5EF4-FFF2-40B4-BE49-F238E27FC236}">
                <a16:creationId xmlns:a16="http://schemas.microsoft.com/office/drawing/2014/main" id="{1667088A-C134-5A6D-EBAA-99A362E4C0A5}"/>
              </a:ext>
            </a:extLst>
          </p:cNvPr>
          <p:cNvSpPr txBox="1"/>
          <p:nvPr/>
        </p:nvSpPr>
        <p:spPr>
          <a:xfrm>
            <a:off x="659568" y="11191115"/>
            <a:ext cx="5028941" cy="369332"/>
          </a:xfrm>
          <a:prstGeom prst="rect">
            <a:avLst/>
          </a:prstGeom>
          <a:noFill/>
        </p:spPr>
        <p:txBody>
          <a:bodyPr wrap="none" rtlCol="0">
            <a:spAutoFit/>
          </a:bodyPr>
          <a:lstStyle/>
          <a:p>
            <a:r>
              <a:rPr lang="en-US" b="0" i="0" dirty="0">
                <a:solidFill>
                  <a:srgbClr val="2A2A2A"/>
                </a:solidFill>
                <a:effectLst/>
                <a:latin typeface="Merriweather" pitchFamily="2" charset="77"/>
              </a:rPr>
              <a:t> </a:t>
            </a:r>
            <a:r>
              <a:rPr lang="en-US" b="0" i="0" u="none" strike="noStrike" dirty="0">
                <a:solidFill>
                  <a:srgbClr val="006FB7"/>
                </a:solidFill>
                <a:effectLst/>
                <a:latin typeface="Merriweather" pitchFamily="2" charset="77"/>
                <a:hlinkClick r:id="rId3"/>
              </a:rPr>
              <a:t>https://sourceforge.net/projects/mirdp2/</a:t>
            </a:r>
            <a:r>
              <a:rPr lang="en-US" b="0" i="0" dirty="0">
                <a:solidFill>
                  <a:srgbClr val="2A2A2A"/>
                </a:solidFill>
                <a:effectLst/>
                <a:latin typeface="Merriweather" pitchFamily="2" charset="77"/>
              </a:rPr>
              <a:t>.</a:t>
            </a:r>
            <a:endParaRPr lang="en-US" dirty="0"/>
          </a:p>
        </p:txBody>
      </p:sp>
      <p:sp>
        <p:nvSpPr>
          <p:cNvPr id="7" name="Content Placeholder 2">
            <a:extLst>
              <a:ext uri="{FF2B5EF4-FFF2-40B4-BE49-F238E27FC236}">
                <a16:creationId xmlns:a16="http://schemas.microsoft.com/office/drawing/2014/main" id="{2551F343-3E12-883F-7A91-DBA1F48C3436}"/>
              </a:ext>
            </a:extLst>
          </p:cNvPr>
          <p:cNvSpPr txBox="1">
            <a:spLocks/>
          </p:cNvSpPr>
          <p:nvPr/>
        </p:nvSpPr>
        <p:spPr>
          <a:xfrm>
            <a:off x="543579" y="427335"/>
            <a:ext cx="21896695" cy="1783493"/>
          </a:xfrm>
          <a:prstGeom prst="rect">
            <a:avLst/>
          </a:prstGeom>
        </p:spPr>
        <p:txBody>
          <a:bodyPr vert="horz" lIns="91440" tIns="45720" rIns="91440" bIns="45720" rtlCol="0">
            <a:normAutofit fontScale="92500" lnSpcReduction="20000"/>
          </a:bodyPr>
          <a:lst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a:lstStyle>
          <a:p>
            <a:pPr marL="0" indent="0">
              <a:buNone/>
            </a:pPr>
            <a:r>
              <a:rPr lang="en-US" sz="4300" b="1" dirty="0"/>
              <a:t>miRDeep-P2_pipeline -&gt; new goal -&gt; Test</a:t>
            </a:r>
          </a:p>
          <a:p>
            <a:r>
              <a:rPr lang="en-US" sz="3600" b="1" dirty="0"/>
              <a:t>-&gt; </a:t>
            </a:r>
            <a:r>
              <a:rPr lang="en-US" sz="3600" b="1" dirty="0">
                <a:hlinkClick r:id="rId4"/>
              </a:rPr>
              <a:t>https://github.com/TF-Chan-Lab/miRDeep-P2_pipeline</a:t>
            </a:r>
            <a:endParaRPr lang="en-US" sz="3600" b="1" dirty="0"/>
          </a:p>
          <a:p>
            <a:r>
              <a:rPr lang="en-US" sz="3600" b="1" dirty="0"/>
              <a:t>-&gt; </a:t>
            </a:r>
            <a:r>
              <a:rPr lang="en-US" sz="3600" b="1" dirty="0">
                <a:hlinkClick r:id="rId3"/>
              </a:rPr>
              <a:t>https://sourceforge.net/projects/mirdp2/</a:t>
            </a:r>
            <a:endParaRPr lang="en-US" sz="3600" b="1" dirty="0"/>
          </a:p>
          <a:p>
            <a:endParaRPr lang="en-US" sz="3600" b="1" dirty="0"/>
          </a:p>
          <a:p>
            <a:endParaRPr lang="en-US" sz="3600" b="1" dirty="0"/>
          </a:p>
          <a:p>
            <a:endParaRPr lang="en-US" sz="3600" b="1" dirty="0"/>
          </a:p>
          <a:p>
            <a:endParaRPr lang="en-US" sz="3600" b="1" dirty="0"/>
          </a:p>
        </p:txBody>
      </p:sp>
      <p:pic>
        <p:nvPicPr>
          <p:cNvPr id="8" name="Picture 7">
            <a:extLst>
              <a:ext uri="{FF2B5EF4-FFF2-40B4-BE49-F238E27FC236}">
                <a16:creationId xmlns:a16="http://schemas.microsoft.com/office/drawing/2014/main" id="{612D451A-9C22-ACCD-BB0C-C1A829FB2763}"/>
              </a:ext>
            </a:extLst>
          </p:cNvPr>
          <p:cNvPicPr>
            <a:picLocks noChangeAspect="1"/>
          </p:cNvPicPr>
          <p:nvPr/>
        </p:nvPicPr>
        <p:blipFill>
          <a:blip r:embed="rId5"/>
          <a:stretch>
            <a:fillRect/>
          </a:stretch>
        </p:blipFill>
        <p:spPr>
          <a:xfrm>
            <a:off x="13733801" y="2747647"/>
            <a:ext cx="5235669" cy="6638692"/>
          </a:xfrm>
          <a:prstGeom prst="rect">
            <a:avLst/>
          </a:prstGeom>
        </p:spPr>
      </p:pic>
      <p:sp>
        <p:nvSpPr>
          <p:cNvPr id="10" name="TextBox 9">
            <a:extLst>
              <a:ext uri="{FF2B5EF4-FFF2-40B4-BE49-F238E27FC236}">
                <a16:creationId xmlns:a16="http://schemas.microsoft.com/office/drawing/2014/main" id="{D821E888-7D33-C8F1-ED9A-EE8FA9081EA5}"/>
              </a:ext>
            </a:extLst>
          </p:cNvPr>
          <p:cNvSpPr txBox="1"/>
          <p:nvPr/>
        </p:nvSpPr>
        <p:spPr>
          <a:xfrm>
            <a:off x="13978144" y="2193649"/>
            <a:ext cx="11220136" cy="369332"/>
          </a:xfrm>
          <a:prstGeom prst="rect">
            <a:avLst/>
          </a:prstGeom>
          <a:noFill/>
        </p:spPr>
        <p:txBody>
          <a:bodyPr wrap="square">
            <a:spAutoFit/>
          </a:bodyPr>
          <a:lstStyle/>
          <a:p>
            <a:r>
              <a:rPr lang="en-US" b="0" i="0" dirty="0" err="1">
                <a:solidFill>
                  <a:srgbClr val="333333"/>
                </a:solidFill>
                <a:effectLst/>
                <a:latin typeface="Consolas" panose="020B0609020204030204" pitchFamily="49" charset="0"/>
              </a:rPr>
              <a:t>conda</a:t>
            </a:r>
            <a:r>
              <a:rPr lang="en-US" b="0" i="0" dirty="0">
                <a:solidFill>
                  <a:srgbClr val="333333"/>
                </a:solidFill>
                <a:effectLst/>
                <a:latin typeface="Consolas" panose="020B0609020204030204" pitchFamily="49" charset="0"/>
              </a:rPr>
              <a:t> install -c </a:t>
            </a:r>
            <a:r>
              <a:rPr lang="en-US" b="0" i="0" dirty="0" err="1">
                <a:solidFill>
                  <a:srgbClr val="333333"/>
                </a:solidFill>
                <a:effectLst/>
                <a:latin typeface="Consolas" panose="020B0609020204030204" pitchFamily="49" charset="0"/>
              </a:rPr>
              <a:t>bioconda</a:t>
            </a:r>
            <a:r>
              <a:rPr lang="en-US" b="0" i="0" dirty="0">
                <a:solidFill>
                  <a:srgbClr val="333333"/>
                </a:solidFill>
                <a:effectLst/>
                <a:latin typeface="Consolas" panose="020B0609020204030204" pitchFamily="49" charset="0"/>
              </a:rPr>
              <a:t> mirdeep-p2</a:t>
            </a:r>
            <a:endParaRPr lang="en-US" dirty="0"/>
          </a:p>
        </p:txBody>
      </p:sp>
      <p:sp>
        <p:nvSpPr>
          <p:cNvPr id="12" name="TextBox 11">
            <a:extLst>
              <a:ext uri="{FF2B5EF4-FFF2-40B4-BE49-F238E27FC236}">
                <a16:creationId xmlns:a16="http://schemas.microsoft.com/office/drawing/2014/main" id="{1026D5A1-D42A-0086-C823-1CAC363EE76D}"/>
              </a:ext>
            </a:extLst>
          </p:cNvPr>
          <p:cNvSpPr txBox="1"/>
          <p:nvPr/>
        </p:nvSpPr>
        <p:spPr>
          <a:xfrm>
            <a:off x="15829614" y="1715027"/>
            <a:ext cx="12591736" cy="369332"/>
          </a:xfrm>
          <a:prstGeom prst="rect">
            <a:avLst/>
          </a:prstGeom>
          <a:noFill/>
        </p:spPr>
        <p:txBody>
          <a:bodyPr wrap="square">
            <a:spAutoFit/>
          </a:bodyPr>
          <a:lstStyle/>
          <a:p>
            <a:r>
              <a:rPr lang="en-US" dirty="0"/>
              <a:t>mamba install mirdeep</a:t>
            </a:r>
            <a:r>
              <a:rPr lang="en-US" dirty="0">
                <a:solidFill>
                  <a:srgbClr val="666666"/>
                </a:solidFill>
                <a:effectLst/>
              </a:rPr>
              <a:t>-</a:t>
            </a:r>
            <a:r>
              <a:rPr lang="en-US" dirty="0"/>
              <a:t>p2</a:t>
            </a:r>
          </a:p>
        </p:txBody>
      </p:sp>
      <p:sp>
        <p:nvSpPr>
          <p:cNvPr id="14" name="TextBox 13">
            <a:extLst>
              <a:ext uri="{FF2B5EF4-FFF2-40B4-BE49-F238E27FC236}">
                <a16:creationId xmlns:a16="http://schemas.microsoft.com/office/drawing/2014/main" id="{DB7F3C51-BFA1-A0F6-0046-B5EF4B12CC84}"/>
              </a:ext>
            </a:extLst>
          </p:cNvPr>
          <p:cNvSpPr txBox="1"/>
          <p:nvPr/>
        </p:nvSpPr>
        <p:spPr>
          <a:xfrm>
            <a:off x="13733801" y="629179"/>
            <a:ext cx="14203180" cy="369332"/>
          </a:xfrm>
          <a:prstGeom prst="rect">
            <a:avLst/>
          </a:prstGeom>
          <a:noFill/>
        </p:spPr>
        <p:txBody>
          <a:bodyPr wrap="square">
            <a:spAutoFit/>
          </a:bodyPr>
          <a:lstStyle/>
          <a:p>
            <a:r>
              <a:rPr lang="en-US" dirty="0"/>
              <a:t>https://</a:t>
            </a:r>
            <a:r>
              <a:rPr lang="en-US" dirty="0" err="1"/>
              <a:t>bioconda.github.io</a:t>
            </a:r>
            <a:r>
              <a:rPr lang="en-US" dirty="0"/>
              <a:t>/recipes/mirdeep-p2/</a:t>
            </a:r>
            <a:r>
              <a:rPr lang="en-US" dirty="0" err="1"/>
              <a:t>README.html</a:t>
            </a:r>
            <a:endParaRPr lang="en-US" dirty="0"/>
          </a:p>
        </p:txBody>
      </p:sp>
      <p:sp>
        <p:nvSpPr>
          <p:cNvPr id="16" name="TextBox 15">
            <a:extLst>
              <a:ext uri="{FF2B5EF4-FFF2-40B4-BE49-F238E27FC236}">
                <a16:creationId xmlns:a16="http://schemas.microsoft.com/office/drawing/2014/main" id="{2FCD56D3-4B2F-2980-B874-64DBD58DBD29}"/>
              </a:ext>
            </a:extLst>
          </p:cNvPr>
          <p:cNvSpPr txBox="1"/>
          <p:nvPr/>
        </p:nvSpPr>
        <p:spPr>
          <a:xfrm>
            <a:off x="3582649" y="-1278948"/>
            <a:ext cx="14210674" cy="369332"/>
          </a:xfrm>
          <a:prstGeom prst="rect">
            <a:avLst/>
          </a:prstGeom>
          <a:noFill/>
        </p:spPr>
        <p:txBody>
          <a:bodyPr wrap="square">
            <a:spAutoFit/>
          </a:bodyPr>
          <a:lstStyle/>
          <a:p>
            <a:r>
              <a:rPr lang="en-US" dirty="0"/>
              <a:t>https://</a:t>
            </a:r>
            <a:r>
              <a:rPr lang="en-US" dirty="0" err="1"/>
              <a:t>github.com</a:t>
            </a:r>
            <a:r>
              <a:rPr lang="en-US" dirty="0"/>
              <a:t>/TF-Chan-Lab/miRDeep-P2_pipeline</a:t>
            </a:r>
          </a:p>
        </p:txBody>
      </p:sp>
    </p:spTree>
    <p:extLst>
      <p:ext uri="{BB962C8B-B14F-4D97-AF65-F5344CB8AC3E}">
        <p14:creationId xmlns:p14="http://schemas.microsoft.com/office/powerpoint/2010/main" val="1929581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D2E94-6C74-76D1-6C9C-FCC08A05471A}"/>
              </a:ext>
            </a:extLst>
          </p:cNvPr>
          <p:cNvSpPr>
            <a:spLocks noGrp="1"/>
          </p:cNvSpPr>
          <p:nvPr>
            <p:ph idx="1"/>
          </p:nvPr>
        </p:nvSpPr>
        <p:spPr>
          <a:xfrm>
            <a:off x="1002029" y="2569633"/>
            <a:ext cx="18666535" cy="8122498"/>
          </a:xfrm>
        </p:spPr>
        <p:txBody>
          <a:bodyPr>
            <a:normAutofit lnSpcReduction="10000"/>
          </a:bodyPr>
          <a:lstStyle/>
          <a:p>
            <a:r>
              <a:rPr lang="en-US" b="0" i="0" dirty="0">
                <a:solidFill>
                  <a:srgbClr val="333333"/>
                </a:solidFill>
                <a:effectLst/>
                <a:latin typeface="Lato" panose="020F0502020204030203" pitchFamily="34" charset="0"/>
              </a:rPr>
              <a:t>“miRDeep-P2 (miRDP2) is developed to accurately and fast analyze microRNAs (miRNAs) transcriptome in plants. It is adopted from </a:t>
            </a:r>
            <a:r>
              <a:rPr lang="en-US" b="0" i="0" dirty="0" err="1">
                <a:solidFill>
                  <a:srgbClr val="333333"/>
                </a:solidFill>
                <a:effectLst/>
                <a:latin typeface="Lato" panose="020F0502020204030203" pitchFamily="34" charset="0"/>
              </a:rPr>
              <a:t>miRDeep</a:t>
            </a:r>
            <a:r>
              <a:rPr lang="en-US" b="0" i="0" dirty="0">
                <a:solidFill>
                  <a:srgbClr val="333333"/>
                </a:solidFill>
                <a:effectLst/>
                <a:latin typeface="Lato" panose="020F0502020204030203" pitchFamily="34" charset="0"/>
              </a:rPr>
              <a:t>-P (</a:t>
            </a:r>
            <a:r>
              <a:rPr lang="en-US" b="0" i="0" dirty="0" err="1">
                <a:solidFill>
                  <a:srgbClr val="333333"/>
                </a:solidFill>
                <a:effectLst/>
                <a:latin typeface="Lato" panose="020F0502020204030203" pitchFamily="34" charset="0"/>
              </a:rPr>
              <a:t>miRDP</a:t>
            </a:r>
            <a:r>
              <a:rPr lang="en-US" b="0" i="0" dirty="0">
                <a:solidFill>
                  <a:srgbClr val="333333"/>
                </a:solidFill>
                <a:effectLst/>
                <a:latin typeface="Lato" panose="020F0502020204030203" pitchFamily="34" charset="0"/>
              </a:rPr>
              <a:t>) with new strategies and overhauled algorithm. We have tested miRDP2 to analyze miRNA transcriptomes in such plants with gradually increased genome size as Arabidopsis, rice, tomato, maize and wheat. By incorporating newly updated plant miRNA annotation criteria, the accuracy of miRDP2 is also markedly improved. Our results demonstrate miRDP2 as a fast and accurate tool for analyzing the miRNA transcriptome in plants”.</a:t>
            </a:r>
            <a:br>
              <a:rPr lang="en-US" dirty="0"/>
            </a:br>
            <a:r>
              <a:rPr lang="en-US" dirty="0">
                <a:hlinkClick r:id="rId2"/>
              </a:rPr>
              <a:t>https://sourceforge.net/projects/mirdp2/</a:t>
            </a:r>
            <a:r>
              <a:rPr lang="en-US" dirty="0"/>
              <a:t> (not good?)</a:t>
            </a:r>
          </a:p>
          <a:p>
            <a:r>
              <a:rPr lang="en-US" dirty="0">
                <a:hlinkClick r:id="rId3"/>
              </a:rPr>
              <a:t>https://github.com/TF-Chan-Lab/miRDeep-P2_pipeline/tree/main/script</a:t>
            </a:r>
            <a:endParaRPr lang="en-US" dirty="0"/>
          </a:p>
          <a:p>
            <a:r>
              <a:rPr lang="en-US" b="1" i="0" dirty="0">
                <a:solidFill>
                  <a:srgbClr val="333333"/>
                </a:solidFill>
                <a:effectLst/>
                <a:latin typeface="Lato" panose="020F0502020204030203" pitchFamily="34" charset="0"/>
              </a:rPr>
              <a:t>Reference: </a:t>
            </a:r>
            <a:r>
              <a:rPr lang="en-US" b="0" i="0" u="none" strike="noStrike" dirty="0">
                <a:solidFill>
                  <a:srgbClr val="0099CC"/>
                </a:solidFill>
                <a:effectLst/>
                <a:latin typeface="Lato" panose="020F0502020204030203" pitchFamily="34" charset="0"/>
                <a:hlinkClick r:id="rId4"/>
              </a:rPr>
              <a:t>https://doi.org/10.1093/bioinformatics/bty972</a:t>
            </a:r>
            <a:endParaRPr lang="en-US" b="0" i="0" u="none" strike="noStrike" dirty="0">
              <a:solidFill>
                <a:srgbClr val="0099CC"/>
              </a:solidFill>
              <a:effectLst/>
              <a:latin typeface="Lato" panose="020F0502020204030203" pitchFamily="34" charset="0"/>
            </a:endParaRPr>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847EB7C1-5AF8-F060-1275-81D5D0A319BB}"/>
              </a:ext>
            </a:extLst>
          </p:cNvPr>
          <p:cNvSpPr txBox="1">
            <a:spLocks/>
          </p:cNvSpPr>
          <p:nvPr/>
        </p:nvSpPr>
        <p:spPr>
          <a:xfrm>
            <a:off x="543579" y="427335"/>
            <a:ext cx="21896695" cy="1783493"/>
          </a:xfrm>
          <a:prstGeom prst="rect">
            <a:avLst/>
          </a:prstGeom>
        </p:spPr>
        <p:txBody>
          <a:bodyPr vert="horz" lIns="91440" tIns="45720" rIns="91440" bIns="45720" rtlCol="0">
            <a:normAutofit fontScale="92500" lnSpcReduction="20000"/>
          </a:bodyPr>
          <a:lstStyle>
            <a:lvl1pPr marL="377190" indent="-377190" algn="l" defTabSz="1508760" rtl="0" eaLnBrk="1" latinLnBrk="0" hangingPunct="1">
              <a:lnSpc>
                <a:spcPct val="90000"/>
              </a:lnSpc>
              <a:spcBef>
                <a:spcPts val="1650"/>
              </a:spcBef>
              <a:buFont typeface="Arial" panose="020B0604020202020204" pitchFamily="34" charset="0"/>
              <a:buChar char="•"/>
              <a:defRPr sz="4620" kern="1200">
                <a:solidFill>
                  <a:schemeClr val="tx1"/>
                </a:solidFill>
                <a:latin typeface="+mn-lt"/>
                <a:ea typeface="+mn-ea"/>
                <a:cs typeface="+mn-cs"/>
              </a:defRPr>
            </a:lvl1pPr>
            <a:lvl2pPr marL="1131570" indent="-377190" algn="l" defTabSz="1508760" rtl="0" eaLnBrk="1" latinLnBrk="0" hangingPunct="1">
              <a:lnSpc>
                <a:spcPct val="90000"/>
              </a:lnSpc>
              <a:spcBef>
                <a:spcPts val="825"/>
              </a:spcBef>
              <a:buFont typeface="Arial" panose="020B0604020202020204" pitchFamily="34" charset="0"/>
              <a:buChar char="•"/>
              <a:defRPr sz="3960" kern="1200">
                <a:solidFill>
                  <a:schemeClr val="tx1"/>
                </a:solidFill>
                <a:latin typeface="+mn-lt"/>
                <a:ea typeface="+mn-ea"/>
                <a:cs typeface="+mn-cs"/>
              </a:defRPr>
            </a:lvl2pPr>
            <a:lvl3pPr marL="1885950" indent="-377190" algn="l" defTabSz="1508760" rtl="0" eaLnBrk="1" latinLnBrk="0" hangingPunct="1">
              <a:lnSpc>
                <a:spcPct val="90000"/>
              </a:lnSpc>
              <a:spcBef>
                <a:spcPts val="825"/>
              </a:spcBef>
              <a:buFont typeface="Arial" panose="020B0604020202020204" pitchFamily="34" charset="0"/>
              <a:buChar char="•"/>
              <a:defRPr sz="3300" kern="1200">
                <a:solidFill>
                  <a:schemeClr val="tx1"/>
                </a:solidFill>
                <a:latin typeface="+mn-lt"/>
                <a:ea typeface="+mn-ea"/>
                <a:cs typeface="+mn-cs"/>
              </a:defRPr>
            </a:lvl3pPr>
            <a:lvl4pPr marL="26403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4pPr>
            <a:lvl5pPr marL="339471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5pPr>
            <a:lvl6pPr marL="414909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6pPr>
            <a:lvl7pPr marL="490347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7pPr>
            <a:lvl8pPr marL="565785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8pPr>
            <a:lvl9pPr marL="6412230" indent="-377190" algn="l" defTabSz="1508760" rtl="0" eaLnBrk="1" latinLnBrk="0" hangingPunct="1">
              <a:lnSpc>
                <a:spcPct val="90000"/>
              </a:lnSpc>
              <a:spcBef>
                <a:spcPts val="825"/>
              </a:spcBef>
              <a:buFont typeface="Arial" panose="020B0604020202020204" pitchFamily="34" charset="0"/>
              <a:buChar char="•"/>
              <a:defRPr sz="2970" kern="1200">
                <a:solidFill>
                  <a:schemeClr val="tx1"/>
                </a:solidFill>
                <a:latin typeface="+mn-lt"/>
                <a:ea typeface="+mn-ea"/>
                <a:cs typeface="+mn-cs"/>
              </a:defRPr>
            </a:lvl9pPr>
          </a:lstStyle>
          <a:p>
            <a:pPr marL="0" indent="0">
              <a:buNone/>
            </a:pPr>
            <a:r>
              <a:rPr lang="en-US" sz="4300" b="1" dirty="0"/>
              <a:t>miRDeep-P2_pipeline -&gt; new goal -&gt; Test</a:t>
            </a:r>
          </a:p>
          <a:p>
            <a:r>
              <a:rPr lang="en-US" sz="3600" b="1" dirty="0"/>
              <a:t>-&gt; </a:t>
            </a:r>
            <a:r>
              <a:rPr lang="en-US" sz="3600" b="1" dirty="0">
                <a:hlinkClick r:id="rId5"/>
              </a:rPr>
              <a:t>https://github.com/TF-Chan-Lab/miRDeep-P2_pipeline</a:t>
            </a:r>
            <a:endParaRPr lang="en-US" sz="3600" b="1" dirty="0"/>
          </a:p>
          <a:p>
            <a:r>
              <a:rPr lang="en-US" sz="3600" b="1" dirty="0"/>
              <a:t>-&gt; </a:t>
            </a:r>
            <a:r>
              <a:rPr lang="en-US" sz="3600" b="1" dirty="0">
                <a:hlinkClick r:id="rId2"/>
              </a:rPr>
              <a:t>https://sourceforge.net/projects/mirdp2/</a:t>
            </a:r>
            <a:endParaRPr lang="en-US" sz="3600" b="1" dirty="0"/>
          </a:p>
          <a:p>
            <a:endParaRPr lang="en-US" sz="3600" b="1" dirty="0"/>
          </a:p>
          <a:p>
            <a:endParaRPr lang="en-US" sz="3600" b="1" dirty="0"/>
          </a:p>
          <a:p>
            <a:endParaRPr lang="en-US" sz="3600" b="1" dirty="0"/>
          </a:p>
          <a:p>
            <a:endParaRPr lang="en-US" sz="3600" b="1" dirty="0"/>
          </a:p>
        </p:txBody>
      </p:sp>
    </p:spTree>
    <p:extLst>
      <p:ext uri="{BB962C8B-B14F-4D97-AF65-F5344CB8AC3E}">
        <p14:creationId xmlns:p14="http://schemas.microsoft.com/office/powerpoint/2010/main" val="82213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2D6F0-83C0-B4B6-D5ED-E03AA6642777}"/>
              </a:ext>
            </a:extLst>
          </p:cNvPr>
          <p:cNvSpPr>
            <a:spLocks noGrp="1"/>
          </p:cNvSpPr>
          <p:nvPr>
            <p:ph type="title"/>
          </p:nvPr>
        </p:nvSpPr>
        <p:spPr>
          <a:xfrm>
            <a:off x="168826" y="560818"/>
            <a:ext cx="17350740" cy="2474384"/>
          </a:xfrm>
        </p:spPr>
        <p:txBody>
          <a:bodyPr>
            <a:normAutofit fontScale="90000"/>
          </a:bodyPr>
          <a:lstStyle/>
          <a:p>
            <a:r>
              <a:rPr lang="en-US" b="1" i="0" dirty="0">
                <a:solidFill>
                  <a:srgbClr val="1B3051"/>
                </a:solidFill>
                <a:effectLst/>
                <a:latin typeface="Europa"/>
              </a:rPr>
              <a:t>The other contender in the literature is</a:t>
            </a:r>
            <a:br>
              <a:rPr lang="en-US" b="1" i="0" dirty="0">
                <a:solidFill>
                  <a:srgbClr val="1B3051"/>
                </a:solidFill>
                <a:effectLst/>
                <a:latin typeface="Europa"/>
              </a:rPr>
            </a:br>
            <a:r>
              <a:rPr lang="en-US" b="1" i="0" dirty="0">
                <a:solidFill>
                  <a:srgbClr val="1B3051"/>
                </a:solidFill>
                <a:effectLst/>
                <a:latin typeface="Europa"/>
              </a:rPr>
              <a:t>“</a:t>
            </a:r>
            <a:r>
              <a:rPr lang="en-US" b="1" i="0" dirty="0" err="1">
                <a:solidFill>
                  <a:srgbClr val="1B3051"/>
                </a:solidFill>
                <a:effectLst/>
                <a:latin typeface="Europa"/>
              </a:rPr>
              <a:t>miRkwood</a:t>
            </a:r>
            <a:r>
              <a:rPr lang="en-US" b="1" i="0" dirty="0">
                <a:solidFill>
                  <a:srgbClr val="1B3051"/>
                </a:solidFill>
                <a:effectLst/>
                <a:latin typeface="Europa"/>
              </a:rPr>
              <a:t>”: a tool for the reliable identification of microRNAs in plant genomes</a:t>
            </a:r>
            <a:br>
              <a:rPr lang="en-US" b="1" i="0" dirty="0">
                <a:solidFill>
                  <a:srgbClr val="1B3051"/>
                </a:solidFill>
                <a:effectLst/>
                <a:latin typeface="Europa"/>
              </a:rPr>
            </a:br>
            <a:endParaRPr lang="en-US" dirty="0"/>
          </a:p>
        </p:txBody>
      </p:sp>
      <p:sp>
        <p:nvSpPr>
          <p:cNvPr id="3" name="Content Placeholder 2">
            <a:extLst>
              <a:ext uri="{FF2B5EF4-FFF2-40B4-BE49-F238E27FC236}">
                <a16:creationId xmlns:a16="http://schemas.microsoft.com/office/drawing/2014/main" id="{BA5B4A33-3592-756A-9772-C8028914708B}"/>
              </a:ext>
            </a:extLst>
          </p:cNvPr>
          <p:cNvSpPr>
            <a:spLocks noGrp="1"/>
          </p:cNvSpPr>
          <p:nvPr>
            <p:ph idx="1"/>
          </p:nvPr>
        </p:nvSpPr>
        <p:spPr>
          <a:xfrm>
            <a:off x="168826" y="2899021"/>
            <a:ext cx="17350740" cy="8122498"/>
          </a:xfrm>
        </p:spPr>
        <p:txBody>
          <a:bodyPr>
            <a:normAutofit/>
          </a:bodyPr>
          <a:lstStyle/>
          <a:p>
            <a:pPr marL="0" indent="0">
              <a:buNone/>
            </a:pPr>
            <a:r>
              <a:rPr lang="en-US" dirty="0">
                <a:hlinkClick r:id="rId2"/>
              </a:rPr>
              <a:t>NotE: I’m not a fan of their tutorials!! But written in perl so shouldfollow the same format as mirDeep2.</a:t>
            </a:r>
          </a:p>
          <a:p>
            <a:pPr marL="0" indent="0">
              <a:buNone/>
            </a:pPr>
            <a:endParaRPr lang="en-US" b="1" i="0" dirty="0">
              <a:solidFill>
                <a:srgbClr val="1B3051"/>
              </a:solidFill>
              <a:effectLst/>
              <a:latin typeface="Europa"/>
            </a:endParaRPr>
          </a:p>
          <a:p>
            <a:endParaRPr lang="en-US" dirty="0"/>
          </a:p>
          <a:p>
            <a:endParaRPr lang="en-US" dirty="0"/>
          </a:p>
          <a:p>
            <a:endParaRPr lang="en-US" dirty="0"/>
          </a:p>
          <a:p>
            <a:endParaRPr lang="en-US" dirty="0"/>
          </a:p>
        </p:txBody>
      </p:sp>
      <p:pic>
        <p:nvPicPr>
          <p:cNvPr id="12290" name="Picture 2" descr="figure 1">
            <a:extLst>
              <a:ext uri="{FF2B5EF4-FFF2-40B4-BE49-F238E27FC236}">
                <a16:creationId xmlns:a16="http://schemas.microsoft.com/office/drawing/2014/main" id="{EF6864ED-F611-A345-1408-F4DF1CDE9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6962" y="3407833"/>
            <a:ext cx="6989838" cy="81224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9ECA12-E8F1-AD22-3E61-DC8F8CE927F9}"/>
              </a:ext>
            </a:extLst>
          </p:cNvPr>
          <p:cNvSpPr txBox="1"/>
          <p:nvPr/>
        </p:nvSpPr>
        <p:spPr>
          <a:xfrm>
            <a:off x="0" y="4369475"/>
            <a:ext cx="12729882" cy="2677656"/>
          </a:xfrm>
          <a:prstGeom prst="rect">
            <a:avLst/>
          </a:prstGeom>
          <a:noFill/>
        </p:spPr>
        <p:txBody>
          <a:bodyPr wrap="square">
            <a:spAutoFit/>
          </a:bodyPr>
          <a:lstStyle/>
          <a:p>
            <a:pPr marL="0" indent="0">
              <a:buNone/>
            </a:pPr>
            <a:endParaRPr lang="en-US" sz="2800" dirty="0">
              <a:hlinkClick r:id="rId2"/>
            </a:endParaRPr>
          </a:p>
          <a:p>
            <a:pPr marL="0" indent="0">
              <a:buNone/>
            </a:pPr>
            <a:r>
              <a:rPr lang="en-US" sz="2800" dirty="0">
                <a:hlinkClick r:id="rId2"/>
              </a:rPr>
              <a:t>Source: https://bioinfo.cristal.univ-lille.fr/cgi-bin/mirkwood/web_scripts/interface.pl</a:t>
            </a:r>
          </a:p>
          <a:p>
            <a:pPr marL="0" indent="0">
              <a:buNone/>
            </a:pPr>
            <a:r>
              <a:rPr lang="en-US" sz="2800" dirty="0">
                <a:hlinkClick r:id="rId2"/>
              </a:rPr>
              <a:t>Paper: https://bmcgenomics.biomedcentral.com/articles/10.1186/s12864-019-5913-9</a:t>
            </a:r>
            <a:endParaRPr lang="en-US" sz="2800" dirty="0"/>
          </a:p>
          <a:p>
            <a:pPr marL="0" indent="0">
              <a:buNone/>
            </a:pPr>
            <a:endParaRPr lang="en-US" sz="2800" dirty="0"/>
          </a:p>
          <a:p>
            <a:pPr marL="0" indent="0">
              <a:buNone/>
            </a:pPr>
            <a:r>
              <a:rPr lang="en-US" sz="2800" b="1" i="0" dirty="0">
                <a:solidFill>
                  <a:srgbClr val="1B3051"/>
                </a:solidFill>
                <a:effectLst/>
                <a:latin typeface="Europa"/>
                <a:hlinkClick r:id="rId4"/>
              </a:rPr>
              <a:t>https://github.com/miRkwood-RNA/miRkwood</a:t>
            </a:r>
            <a:endParaRPr lang="en-US" sz="2800" b="1" i="0" dirty="0">
              <a:solidFill>
                <a:srgbClr val="1B3051"/>
              </a:solidFill>
              <a:effectLst/>
              <a:latin typeface="Europa"/>
            </a:endParaRPr>
          </a:p>
          <a:p>
            <a:pPr marL="0" indent="0">
              <a:buNone/>
            </a:pPr>
            <a:r>
              <a:rPr lang="en-US" sz="2800" b="1" i="0" dirty="0">
                <a:solidFill>
                  <a:srgbClr val="1B3051"/>
                </a:solidFill>
                <a:effectLst/>
                <a:latin typeface="Europa"/>
                <a:hlinkClick r:id="rId5"/>
              </a:rPr>
              <a:t>https://hub.docker.com/r/iguigon/mirkwood/</a:t>
            </a:r>
            <a:endParaRPr lang="en-US" sz="2800" b="1" dirty="0">
              <a:solidFill>
                <a:srgbClr val="1B3051"/>
              </a:solidFill>
              <a:latin typeface="Europa"/>
            </a:endParaRPr>
          </a:p>
        </p:txBody>
      </p:sp>
    </p:spTree>
    <p:extLst>
      <p:ext uri="{BB962C8B-B14F-4D97-AF65-F5344CB8AC3E}">
        <p14:creationId xmlns:p14="http://schemas.microsoft.com/office/powerpoint/2010/main" val="3224913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7EC6-1A36-E2D2-1300-FBC678B047F5}"/>
              </a:ext>
            </a:extLst>
          </p:cNvPr>
          <p:cNvSpPr>
            <a:spLocks noGrp="1"/>
          </p:cNvSpPr>
          <p:nvPr>
            <p:ph type="title"/>
          </p:nvPr>
        </p:nvSpPr>
        <p:spPr>
          <a:xfrm>
            <a:off x="299803" y="393520"/>
            <a:ext cx="17350740" cy="2474384"/>
          </a:xfrm>
        </p:spPr>
        <p:txBody>
          <a:bodyPr>
            <a:normAutofit fontScale="90000"/>
          </a:bodyPr>
          <a:lstStyle/>
          <a:p>
            <a:r>
              <a:rPr lang="en-US" b="1" i="0" dirty="0">
                <a:solidFill>
                  <a:srgbClr val="000000"/>
                </a:solidFill>
                <a:effectLst/>
                <a:latin typeface="Arial" panose="020B0604020202020204" pitchFamily="34" charset="0"/>
              </a:rPr>
              <a:t>Another options is</a:t>
            </a:r>
            <a:br>
              <a:rPr lang="en-US" b="1" i="0" dirty="0">
                <a:solidFill>
                  <a:srgbClr val="000000"/>
                </a:solidFill>
                <a:effectLst/>
                <a:latin typeface="Arial" panose="020B0604020202020204" pitchFamily="34" charset="0"/>
              </a:rPr>
            </a:br>
            <a:r>
              <a:rPr lang="en-US" b="1" i="0" dirty="0">
                <a:solidFill>
                  <a:srgbClr val="000000"/>
                </a:solidFill>
                <a:effectLst/>
                <a:latin typeface="Arial" panose="020B0604020202020204" pitchFamily="34" charset="0"/>
              </a:rPr>
              <a:t>“PlantMirP2”</a:t>
            </a:r>
            <a:br>
              <a:rPr lang="en-US" b="1" i="0"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6CE39701-D52D-49EC-96B6-5822DC03EE35}"/>
              </a:ext>
            </a:extLst>
          </p:cNvPr>
          <p:cNvSpPr>
            <a:spLocks noGrp="1"/>
          </p:cNvSpPr>
          <p:nvPr>
            <p:ph idx="1"/>
          </p:nvPr>
        </p:nvSpPr>
        <p:spPr>
          <a:xfrm>
            <a:off x="299803" y="7525373"/>
            <a:ext cx="19397272" cy="4004957"/>
          </a:xfrm>
        </p:spPr>
        <p:txBody>
          <a:bodyPr>
            <a:normAutofit fontScale="92500" lnSpcReduction="10000"/>
          </a:bodyPr>
          <a:lstStyle/>
          <a:p>
            <a:pPr marL="0" indent="0">
              <a:buNone/>
            </a:pPr>
            <a:r>
              <a:rPr lang="en-US" dirty="0">
                <a:solidFill>
                  <a:srgbClr val="222222"/>
                </a:solidFill>
                <a:latin typeface="Arial" panose="020B0604020202020204" pitchFamily="34" charset="0"/>
              </a:rPr>
              <a:t>The </a:t>
            </a:r>
            <a:r>
              <a:rPr lang="en-US" dirty="0" err="1">
                <a:solidFill>
                  <a:srgbClr val="222222"/>
                </a:solidFill>
                <a:latin typeface="Arial" panose="020B0604020202020204" pitchFamily="34" charset="0"/>
              </a:rPr>
              <a:t>github</a:t>
            </a:r>
            <a:r>
              <a:rPr lang="en-US" dirty="0">
                <a:solidFill>
                  <a:srgbClr val="222222"/>
                </a:solidFill>
                <a:latin typeface="Arial" panose="020B0604020202020204" pitchFamily="34" charset="0"/>
              </a:rPr>
              <a:t> repo-&gt; ”is minimal” </a:t>
            </a:r>
            <a:r>
              <a:rPr lang="en-US" b="1" i="0" u="none" strike="noStrike" dirty="0">
                <a:solidFill>
                  <a:srgbClr val="4F5671"/>
                </a:solidFill>
                <a:effectLst/>
                <a:latin typeface="Arial" panose="020B0604020202020204" pitchFamily="34" charset="0"/>
                <a:hlinkClick r:id="rId2"/>
              </a:rPr>
              <a:t>https://github.com/wuqiansibai/plantMiRP2/releases/tag/v1.0</a:t>
            </a:r>
            <a:endParaRPr lang="en-US" b="1" i="0" u="none" strike="noStrike" dirty="0">
              <a:solidFill>
                <a:srgbClr val="4F5671"/>
              </a:solidFill>
              <a:effectLst/>
              <a:latin typeface="Arial" panose="020B0604020202020204" pitchFamily="34" charset="0"/>
            </a:endParaRPr>
          </a:p>
          <a:p>
            <a:pPr marL="0" indent="0">
              <a:buNone/>
            </a:pPr>
            <a:r>
              <a:rPr lang="en-US" b="0" i="0" dirty="0">
                <a:solidFill>
                  <a:srgbClr val="222222"/>
                </a:solidFill>
                <a:effectLst/>
                <a:latin typeface="Arial" panose="020B0604020202020204" pitchFamily="34" charset="0"/>
              </a:rPr>
              <a:t>a </a:t>
            </a:r>
            <a:r>
              <a:rPr lang="en-US" b="0" i="0" dirty="0" err="1">
                <a:solidFill>
                  <a:srgbClr val="222222"/>
                </a:solidFill>
                <a:effectLst/>
                <a:latin typeface="Arial" panose="020B0604020202020204" pitchFamily="34" charset="0"/>
              </a:rPr>
              <a:t>Dockerfile</a:t>
            </a:r>
            <a:r>
              <a:rPr lang="en-US" b="0" i="0" dirty="0">
                <a:solidFill>
                  <a:srgbClr val="222222"/>
                </a:solidFill>
                <a:effectLst/>
                <a:latin typeface="Arial" panose="020B0604020202020204" pitchFamily="34" charset="0"/>
              </a:rPr>
              <a:t> </a:t>
            </a:r>
            <a:r>
              <a:rPr lang="en-US" b="1" i="0" u="none" strike="noStrike" dirty="0">
                <a:solidFill>
                  <a:srgbClr val="4F5671"/>
                </a:solidFill>
                <a:effectLst/>
                <a:latin typeface="Arial" panose="020B0604020202020204" pitchFamily="34" charset="0"/>
                <a:hlinkClick r:id="rId3"/>
              </a:rPr>
              <a:t>https://github.com/wuqiansibai/plantMiRP2/releases/tag/Dockerfile</a:t>
            </a:r>
            <a:endParaRPr lang="en-US" b="1" i="0" u="none" strike="noStrike" dirty="0">
              <a:solidFill>
                <a:srgbClr val="4F5671"/>
              </a:solidFill>
              <a:effectLst/>
              <a:latin typeface="Arial" panose="020B0604020202020204" pitchFamily="34" charset="0"/>
            </a:endParaRPr>
          </a:p>
          <a:p>
            <a:pPr marL="0" indent="0">
              <a:buNone/>
            </a:pPr>
            <a:r>
              <a:rPr lang="en-US" b="0" i="0" dirty="0">
                <a:solidFill>
                  <a:srgbClr val="222222"/>
                </a:solidFill>
                <a:effectLst/>
                <a:latin typeface="Arial" panose="020B0604020202020204" pitchFamily="34" charset="0"/>
              </a:rPr>
              <a:t> </a:t>
            </a:r>
          </a:p>
          <a:p>
            <a:pPr marL="0" indent="0">
              <a:buNone/>
            </a:pPr>
            <a:r>
              <a:rPr lang="en-US" b="0" i="0" dirty="0">
                <a:solidFill>
                  <a:srgbClr val="222222"/>
                </a:solidFill>
                <a:effectLst/>
                <a:latin typeface="Arial" panose="020B0604020202020204" pitchFamily="34" charset="0"/>
              </a:rPr>
              <a:t>Web-server version “not found” is worrying -&gt; : </a:t>
            </a:r>
            <a:r>
              <a:rPr lang="en-US" b="1" i="0" u="none" strike="noStrike" dirty="0">
                <a:solidFill>
                  <a:srgbClr val="4F5671"/>
                </a:solidFill>
                <a:effectLst/>
                <a:latin typeface="Arial" panose="020B0604020202020204" pitchFamily="34" charset="0"/>
                <a:hlinkClick r:id="rId4"/>
              </a:rPr>
              <a:t>http://plantmi.top</a:t>
            </a:r>
            <a:r>
              <a:rPr lang="en-US" b="1" i="0" u="none" strike="noStrike" dirty="0">
                <a:solidFill>
                  <a:srgbClr val="4F5671"/>
                </a:solidFill>
                <a:effectLst/>
                <a:latin typeface="Arial" panose="020B0604020202020204" pitchFamily="34" charset="0"/>
              </a:rPr>
              <a:t>/</a:t>
            </a:r>
            <a:endParaRPr lang="en-US" dirty="0"/>
          </a:p>
        </p:txBody>
      </p:sp>
      <p:sp>
        <p:nvSpPr>
          <p:cNvPr id="5" name="TextBox 4">
            <a:extLst>
              <a:ext uri="{FF2B5EF4-FFF2-40B4-BE49-F238E27FC236}">
                <a16:creationId xmlns:a16="http://schemas.microsoft.com/office/drawing/2014/main" id="{8BB9FE20-C8F9-EFA6-AF7D-276BFED6D8D4}"/>
              </a:ext>
            </a:extLst>
          </p:cNvPr>
          <p:cNvSpPr txBox="1"/>
          <p:nvPr/>
        </p:nvSpPr>
        <p:spPr>
          <a:xfrm>
            <a:off x="0" y="5758809"/>
            <a:ext cx="10058400" cy="1077218"/>
          </a:xfrm>
          <a:prstGeom prst="rect">
            <a:avLst/>
          </a:prstGeom>
          <a:noFill/>
        </p:spPr>
        <p:txBody>
          <a:bodyPr wrap="square">
            <a:spAutoFit/>
          </a:bodyPr>
          <a:lstStyle/>
          <a:p>
            <a:r>
              <a:rPr lang="en-US" sz="3200" dirty="0">
                <a:hlinkClick r:id="rId5"/>
              </a:rPr>
              <a:t>https://www.mdpi.com/2073-4425/12/8/1280</a:t>
            </a:r>
            <a:endParaRPr lang="en-US" sz="3200" dirty="0"/>
          </a:p>
          <a:p>
            <a:endParaRPr lang="en-US" sz="3200" dirty="0"/>
          </a:p>
        </p:txBody>
      </p:sp>
      <p:pic>
        <p:nvPicPr>
          <p:cNvPr id="19458" name="Picture 2">
            <a:extLst>
              <a:ext uri="{FF2B5EF4-FFF2-40B4-BE49-F238E27FC236}">
                <a16:creationId xmlns:a16="http://schemas.microsoft.com/office/drawing/2014/main" id="{594D6727-736D-350E-9ED8-14EA00F544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0321" y="393520"/>
            <a:ext cx="9668447" cy="481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434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F70E-4181-6580-1032-B5C5B6E88AE8}"/>
              </a:ext>
            </a:extLst>
          </p:cNvPr>
          <p:cNvSpPr>
            <a:spLocks noGrp="1"/>
          </p:cNvSpPr>
          <p:nvPr>
            <p:ph type="title"/>
          </p:nvPr>
        </p:nvSpPr>
        <p:spPr>
          <a:xfrm>
            <a:off x="152884" y="103262"/>
            <a:ext cx="19649403" cy="2474384"/>
          </a:xfrm>
        </p:spPr>
        <p:txBody>
          <a:bodyPr/>
          <a:lstStyle/>
          <a:p>
            <a:r>
              <a:rPr lang="en-US" b="1" dirty="0" err="1"/>
              <a:t>mirNOVO</a:t>
            </a:r>
            <a:r>
              <a:rPr lang="en-US" b="1" dirty="0"/>
              <a:t> machine learning might be the way?</a:t>
            </a:r>
          </a:p>
        </p:txBody>
      </p:sp>
      <p:sp>
        <p:nvSpPr>
          <p:cNvPr id="3" name="Content Placeholder 2">
            <a:extLst>
              <a:ext uri="{FF2B5EF4-FFF2-40B4-BE49-F238E27FC236}">
                <a16:creationId xmlns:a16="http://schemas.microsoft.com/office/drawing/2014/main" id="{D654310B-1C68-86F3-54CC-9ECFA6659B96}"/>
              </a:ext>
            </a:extLst>
          </p:cNvPr>
          <p:cNvSpPr>
            <a:spLocks noGrp="1"/>
          </p:cNvSpPr>
          <p:nvPr>
            <p:ph idx="1"/>
          </p:nvPr>
        </p:nvSpPr>
        <p:spPr>
          <a:xfrm>
            <a:off x="468630" y="3572933"/>
            <a:ext cx="8535670" cy="8122498"/>
          </a:xfrm>
        </p:spPr>
        <p:txBody>
          <a:bodyPr>
            <a:normAutofit fontScale="92500" lnSpcReduction="20000"/>
          </a:bodyPr>
          <a:lstStyle/>
          <a:p>
            <a:pPr algn="l">
              <a:spcBef>
                <a:spcPts val="2000"/>
              </a:spcBef>
              <a:spcAft>
                <a:spcPts val="2000"/>
              </a:spcAft>
            </a:pPr>
            <a:r>
              <a:rPr lang="en-US" b="0" i="0" dirty="0">
                <a:solidFill>
                  <a:srgbClr val="212121"/>
                </a:solidFill>
                <a:effectLst/>
                <a:latin typeface="Cambria" panose="02040503050406030204" pitchFamily="18" charset="0"/>
              </a:rPr>
              <a:t>This method is available as both a web-application (</a:t>
            </a:r>
            <a:r>
              <a:rPr lang="en-US" b="0" i="0" u="sng" dirty="0">
                <a:solidFill>
                  <a:srgbClr val="376FAA"/>
                </a:solidFill>
                <a:effectLst/>
                <a:latin typeface="Cambria" panose="02040503050406030204" pitchFamily="18" charset="0"/>
                <a:hlinkClick r:id="rId2"/>
              </a:rPr>
              <a:t>http://wwwdev.ebi.ac.uk/enright-dev/mirnovo</a:t>
            </a:r>
            <a:r>
              <a:rPr lang="en-US" b="0" i="0" dirty="0">
                <a:solidFill>
                  <a:srgbClr val="212121"/>
                </a:solidFill>
                <a:effectLst/>
                <a:latin typeface="Cambria" panose="02040503050406030204" pitchFamily="18" charset="0"/>
              </a:rPr>
              <a:t>) and a stand-alone tool (</a:t>
            </a:r>
            <a:r>
              <a:rPr lang="en-US" b="0" i="0" u="sng" dirty="0">
                <a:solidFill>
                  <a:srgbClr val="376FAA"/>
                </a:solidFill>
                <a:effectLst/>
                <a:latin typeface="Cambria" panose="02040503050406030204" pitchFamily="18" charset="0"/>
                <a:hlinkClick r:id="rId3"/>
              </a:rPr>
              <a:t>https://github.com/dvitsios/mirnovo</a:t>
            </a:r>
            <a:r>
              <a:rPr lang="en-US" b="0" i="0" dirty="0">
                <a:solidFill>
                  <a:srgbClr val="212121"/>
                </a:solidFill>
                <a:effectLst/>
                <a:latin typeface="Cambria" panose="02040503050406030204" pitchFamily="18" charset="0"/>
              </a:rPr>
              <a:t>). The coverage profiles and hairpin precursors of all predicted novel miRNAs in the GEUVADIS samples are available at the following link:</a:t>
            </a:r>
          </a:p>
          <a:p>
            <a:pPr algn="l">
              <a:spcBef>
                <a:spcPts val="2000"/>
              </a:spcBef>
              <a:spcAft>
                <a:spcPts val="2000"/>
              </a:spcAft>
            </a:pPr>
            <a:r>
              <a:rPr lang="en-US" b="0" i="0" u="sng" dirty="0">
                <a:solidFill>
                  <a:srgbClr val="376FAA"/>
                </a:solidFill>
                <a:effectLst/>
                <a:latin typeface="Cambria" panose="02040503050406030204" pitchFamily="18" charset="0"/>
                <a:hlinkClick r:id="rId4"/>
              </a:rPr>
              <a:t>http://wwwdev.ebi.ac.uk/enright-dev/mirnovo-standalone-pkg/misc/geuvadis-analysis</a:t>
            </a:r>
            <a:r>
              <a:rPr lang="en-US" b="0" i="0" dirty="0">
                <a:solidFill>
                  <a:srgbClr val="212121"/>
                </a:solidFill>
                <a:effectLst/>
                <a:latin typeface="Cambria" panose="02040503050406030204" pitchFamily="18" charset="0"/>
              </a:rPr>
              <a:t>.</a:t>
            </a:r>
          </a:p>
          <a:p>
            <a:endParaRPr lang="en-US" dirty="0"/>
          </a:p>
        </p:txBody>
      </p:sp>
      <p:pic>
        <p:nvPicPr>
          <p:cNvPr id="31746" name="Picture 2">
            <a:extLst>
              <a:ext uri="{FF2B5EF4-FFF2-40B4-BE49-F238E27FC236}">
                <a16:creationId xmlns:a16="http://schemas.microsoft.com/office/drawing/2014/main" id="{C1016467-EBB2-EAA2-7199-372D93F04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488" y="3600450"/>
            <a:ext cx="10083800" cy="5600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F279A4-B3E3-DA47-8E0E-857762FA8FF9}"/>
              </a:ext>
            </a:extLst>
          </p:cNvPr>
          <p:cNvSpPr txBox="1"/>
          <p:nvPr/>
        </p:nvSpPr>
        <p:spPr>
          <a:xfrm>
            <a:off x="4490570" y="11246759"/>
            <a:ext cx="10058400" cy="1200329"/>
          </a:xfrm>
          <a:prstGeom prst="rect">
            <a:avLst/>
          </a:prstGeom>
          <a:noFill/>
        </p:spPr>
        <p:txBody>
          <a:bodyPr wrap="square">
            <a:spAutoFit/>
          </a:bodyPr>
          <a:lstStyle/>
          <a:p>
            <a:r>
              <a:rPr lang="en-US" sz="3600" dirty="0">
                <a:hlinkClick r:id="rId6"/>
              </a:rPr>
              <a:t>https://pubmed.ncbi.nlm.nih.gov/29036314/</a:t>
            </a:r>
            <a:endParaRPr lang="en-US" sz="3600" dirty="0"/>
          </a:p>
          <a:p>
            <a:endParaRPr lang="en-US" sz="3600" dirty="0"/>
          </a:p>
        </p:txBody>
      </p:sp>
    </p:spTree>
    <p:extLst>
      <p:ext uri="{BB962C8B-B14F-4D97-AF65-F5344CB8AC3E}">
        <p14:creationId xmlns:p14="http://schemas.microsoft.com/office/powerpoint/2010/main" val="245184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3298-33EF-96C1-A2A0-14D46389283D}"/>
              </a:ext>
            </a:extLst>
          </p:cNvPr>
          <p:cNvSpPr>
            <a:spLocks noGrp="1"/>
          </p:cNvSpPr>
          <p:nvPr>
            <p:ph type="title"/>
          </p:nvPr>
        </p:nvSpPr>
        <p:spPr/>
        <p:txBody>
          <a:bodyPr/>
          <a:lstStyle/>
          <a:p>
            <a:r>
              <a:rPr lang="en-US" dirty="0"/>
              <a:t>New pipeline</a:t>
            </a:r>
          </a:p>
        </p:txBody>
      </p:sp>
      <p:sp>
        <p:nvSpPr>
          <p:cNvPr id="3" name="Content Placeholder 2">
            <a:extLst>
              <a:ext uri="{FF2B5EF4-FFF2-40B4-BE49-F238E27FC236}">
                <a16:creationId xmlns:a16="http://schemas.microsoft.com/office/drawing/2014/main" id="{9C8304B1-0378-DEA9-D82F-12266B244477}"/>
              </a:ext>
            </a:extLst>
          </p:cNvPr>
          <p:cNvSpPr>
            <a:spLocks noGrp="1"/>
          </p:cNvSpPr>
          <p:nvPr>
            <p:ph idx="1"/>
          </p:nvPr>
        </p:nvSpPr>
        <p:spPr/>
        <p:txBody>
          <a:bodyPr>
            <a:normAutofit lnSpcReduction="10000"/>
          </a:bodyPr>
          <a:lstStyle/>
          <a:p>
            <a:pPr algn="l"/>
            <a:r>
              <a:rPr lang="en-US" b="0" i="0" dirty="0">
                <a:solidFill>
                  <a:srgbClr val="1F1F1F"/>
                </a:solidFill>
                <a:effectLst/>
                <a:latin typeface="Google Sans"/>
              </a:rPr>
              <a:t>Comparison of Small RNA Analysis Tools with Plant &amp; Animal Testing and Internal Open-Source Software</a:t>
            </a:r>
          </a:p>
          <a:p>
            <a:pPr algn="l"/>
            <a:r>
              <a:rPr lang="en-US" b="0" i="0" dirty="0">
                <a:solidFill>
                  <a:srgbClr val="1F1F1F"/>
                </a:solidFill>
                <a:effectLst/>
                <a:latin typeface="Google Sans"/>
              </a:rPr>
              <a:t>| Software | Inputs | Data Products | Comments | Plants | Animals | Open-Source Software | Research Paper Reference (First Authors, Year) | |---|---|---|---|---|---|---|---|---|</a:t>
            </a:r>
          </a:p>
          <a:p>
            <a:pPr marL="0" indent="0">
              <a:buNone/>
            </a:pPr>
            <a:endParaRPr lang="en-US" dirty="0"/>
          </a:p>
          <a:p>
            <a:r>
              <a:rPr lang="en-US" dirty="0" err="1"/>
              <a:t>mirnaQC</a:t>
            </a:r>
            <a:r>
              <a:rPr lang="en-US" dirty="0"/>
              <a:t> -&gt; </a:t>
            </a:r>
            <a:r>
              <a:rPr lang="en-US" dirty="0">
                <a:hlinkClick r:id="rId2"/>
              </a:rPr>
              <a:t>https://arn.ugr.es/mirnaqc/</a:t>
            </a:r>
            <a:endParaRPr lang="en-US" dirty="0"/>
          </a:p>
          <a:p>
            <a:r>
              <a:rPr lang="en-US" dirty="0" err="1"/>
              <a:t>sRNAbench</a:t>
            </a:r>
            <a:r>
              <a:rPr lang="en-US" dirty="0"/>
              <a:t> -&gt; </a:t>
            </a:r>
            <a:r>
              <a:rPr lang="en-US" dirty="0">
                <a:hlinkClick r:id="rId3"/>
              </a:rPr>
              <a:t>https://arn.ugr.es/srnatoolbox/newbench/</a:t>
            </a:r>
            <a:endParaRPr lang="en-US" dirty="0"/>
          </a:p>
          <a:p>
            <a:r>
              <a:rPr lang="en-US" dirty="0" err="1"/>
              <a:t>sRNAblast</a:t>
            </a:r>
            <a:r>
              <a:rPr lang="en-US" dirty="0"/>
              <a:t> -&gt; https://</a:t>
            </a:r>
            <a:r>
              <a:rPr lang="en-US" dirty="0" err="1"/>
              <a:t>arn.ugr.es</a:t>
            </a:r>
            <a:r>
              <a:rPr lang="en-US" dirty="0"/>
              <a:t>/</a:t>
            </a:r>
            <a:r>
              <a:rPr lang="en-US" dirty="0" err="1"/>
              <a:t>srnatoolbox</a:t>
            </a:r>
            <a:r>
              <a:rPr lang="en-US" dirty="0"/>
              <a:t>/</a:t>
            </a:r>
            <a:r>
              <a:rPr lang="en-US" dirty="0" err="1"/>
              <a:t>srnablast</a:t>
            </a:r>
            <a:r>
              <a:rPr lang="en-US" dirty="0"/>
              <a:t>/</a:t>
            </a:r>
          </a:p>
          <a:p>
            <a:r>
              <a:rPr lang="en-US" dirty="0" err="1"/>
              <a:t>mirNOVO</a:t>
            </a:r>
            <a:r>
              <a:rPr lang="en-US" dirty="0"/>
              <a:t> -&gt; https://</a:t>
            </a:r>
            <a:r>
              <a:rPr lang="en-US" dirty="0" err="1"/>
              <a:t>github.com</a:t>
            </a:r>
            <a:r>
              <a:rPr lang="en-US" dirty="0"/>
              <a:t>/</a:t>
            </a:r>
            <a:r>
              <a:rPr lang="en-US" dirty="0" err="1"/>
              <a:t>dvitsios</a:t>
            </a:r>
            <a:r>
              <a:rPr lang="en-US" dirty="0"/>
              <a:t>/</a:t>
            </a:r>
            <a:r>
              <a:rPr lang="en-US" dirty="0" err="1"/>
              <a:t>mirnovo?tab</a:t>
            </a:r>
            <a:r>
              <a:rPr lang="en-US" dirty="0"/>
              <a:t>=readme-</a:t>
            </a:r>
            <a:r>
              <a:rPr lang="en-US" dirty="0" err="1"/>
              <a:t>ov</a:t>
            </a:r>
            <a:r>
              <a:rPr lang="en-US" dirty="0"/>
              <a:t>-file</a:t>
            </a:r>
          </a:p>
          <a:p>
            <a:r>
              <a:rPr lang="en-US" dirty="0" err="1"/>
              <a:t>sRNAde</a:t>
            </a:r>
            <a:r>
              <a:rPr lang="en-US" dirty="0"/>
              <a:t>-&gt; https://</a:t>
            </a:r>
            <a:r>
              <a:rPr lang="en-US" dirty="0" err="1"/>
              <a:t>arn.ugr.es</a:t>
            </a:r>
            <a:r>
              <a:rPr lang="en-US" dirty="0"/>
              <a:t>/</a:t>
            </a:r>
            <a:r>
              <a:rPr lang="en-US" dirty="0" err="1"/>
              <a:t>srnatoolbox</a:t>
            </a:r>
            <a:r>
              <a:rPr lang="en-US" dirty="0"/>
              <a:t>/</a:t>
            </a:r>
            <a:r>
              <a:rPr lang="en-US" dirty="0" err="1"/>
              <a:t>srnade</a:t>
            </a:r>
            <a:r>
              <a:rPr lang="en-US" dirty="0"/>
              <a:t>/</a:t>
            </a:r>
          </a:p>
          <a:p>
            <a:endParaRPr lang="en-US" dirty="0"/>
          </a:p>
        </p:txBody>
      </p:sp>
      <p:pic>
        <p:nvPicPr>
          <p:cNvPr id="4" name="Picture 3">
            <a:extLst>
              <a:ext uri="{FF2B5EF4-FFF2-40B4-BE49-F238E27FC236}">
                <a16:creationId xmlns:a16="http://schemas.microsoft.com/office/drawing/2014/main" id="{DC4C7C2D-5104-390A-903B-23F11DB3ACB8}"/>
              </a:ext>
            </a:extLst>
          </p:cNvPr>
          <p:cNvPicPr>
            <a:picLocks noChangeAspect="1"/>
          </p:cNvPicPr>
          <p:nvPr/>
        </p:nvPicPr>
        <p:blipFill>
          <a:blip r:embed="rId4"/>
          <a:stretch>
            <a:fillRect/>
          </a:stretch>
        </p:blipFill>
        <p:spPr>
          <a:xfrm>
            <a:off x="12014200" y="457200"/>
            <a:ext cx="7493000" cy="5943600"/>
          </a:xfrm>
          <a:prstGeom prst="rect">
            <a:avLst/>
          </a:prstGeom>
        </p:spPr>
      </p:pic>
    </p:spTree>
    <p:extLst>
      <p:ext uri="{BB962C8B-B14F-4D97-AF65-F5344CB8AC3E}">
        <p14:creationId xmlns:p14="http://schemas.microsoft.com/office/powerpoint/2010/main" val="3691089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16800" cy="12801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918"/>
            <a:ext cx="20116797" cy="2941783"/>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3412614" y="65"/>
            <a:ext cx="6704186" cy="2942636"/>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87052" y="-8587050"/>
            <a:ext cx="2942699" cy="20116802"/>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11966" y="1840"/>
            <a:ext cx="7100646" cy="29408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1EE0C4-C3A3-68E9-F6DE-836310B01D91}"/>
              </a:ext>
            </a:extLst>
          </p:cNvPr>
          <p:cNvSpPr/>
          <p:nvPr/>
        </p:nvSpPr>
        <p:spPr bwMode="auto">
          <a:xfrm>
            <a:off x="590494" y="632675"/>
            <a:ext cx="11700645" cy="1677351"/>
          </a:xfrm>
          <a:prstGeom prst="rect">
            <a:avLst/>
          </a:prstGeom>
        </p:spPr>
        <p:txBody>
          <a:bodyPr vert="horz" lIns="91440" tIns="45720" rIns="91440" bIns="45720" rtlCol="0" anchor="ctr">
            <a:normAutofit/>
          </a:bodyPr>
          <a:lstStyle/>
          <a:p>
            <a:pPr defTabSz="914400">
              <a:lnSpc>
                <a:spcPct val="90000"/>
              </a:lnSpc>
              <a:spcBef>
                <a:spcPct val="0"/>
              </a:spcBef>
              <a:spcAft>
                <a:spcPts val="600"/>
              </a:spcAft>
              <a:defRPr/>
            </a:pPr>
            <a:r>
              <a:rPr lang="en-US" sz="5400" b="1" dirty="0" err="1">
                <a:solidFill>
                  <a:srgbClr val="FFFFFF"/>
                </a:solidFill>
                <a:effectLst>
                  <a:outerShdw blurRad="50800" dist="38100" dir="2700000" algn="tl" rotWithShape="0">
                    <a:prstClr val="black">
                      <a:alpha val="40000"/>
                    </a:prstClr>
                  </a:outerShdw>
                </a:effectLst>
                <a:latin typeface="+mj-lt"/>
                <a:ea typeface="+mj-ea"/>
                <a:cs typeface="+mj-cs"/>
              </a:rPr>
              <a:t>miRPlant</a:t>
            </a:r>
            <a:r>
              <a:rPr lang="en-US" sz="5400" b="1" dirty="0">
                <a:solidFill>
                  <a:srgbClr val="FFFFFF"/>
                </a:solidFill>
                <a:effectLst>
                  <a:outerShdw blurRad="50800" dist="38100" dir="2700000" algn="tl" rotWithShape="0">
                    <a:prstClr val="black">
                      <a:alpha val="40000"/>
                    </a:prstClr>
                  </a:outerShdw>
                </a:effectLst>
                <a:latin typeface="+mj-lt"/>
                <a:ea typeface="+mj-ea"/>
                <a:cs typeface="+mj-cs"/>
              </a:rPr>
              <a:t> GUI was tested and it was able to predict  novel mir targets in plants</a:t>
            </a:r>
          </a:p>
        </p:txBody>
      </p:sp>
      <p:pic>
        <p:nvPicPr>
          <p:cNvPr id="5" name="Picture 4">
            <a:extLst>
              <a:ext uri="{FF2B5EF4-FFF2-40B4-BE49-F238E27FC236}">
                <a16:creationId xmlns:a16="http://schemas.microsoft.com/office/drawing/2014/main" id="{E26C9221-3C49-8203-B738-F537B22F83A2}"/>
              </a:ext>
            </a:extLst>
          </p:cNvPr>
          <p:cNvPicPr>
            <a:picLocks noChangeAspect="1"/>
          </p:cNvPicPr>
          <p:nvPr/>
        </p:nvPicPr>
        <p:blipFill>
          <a:blip r:embed="rId3"/>
          <a:stretch>
            <a:fillRect/>
          </a:stretch>
        </p:blipFill>
        <p:spPr>
          <a:xfrm>
            <a:off x="322458" y="4024808"/>
            <a:ext cx="10147062" cy="3906617"/>
          </a:xfrm>
          <a:prstGeom prst="rect">
            <a:avLst/>
          </a:prstGeom>
        </p:spPr>
      </p:pic>
      <p:pic>
        <p:nvPicPr>
          <p:cNvPr id="6" name="Picture 5">
            <a:extLst>
              <a:ext uri="{FF2B5EF4-FFF2-40B4-BE49-F238E27FC236}">
                <a16:creationId xmlns:a16="http://schemas.microsoft.com/office/drawing/2014/main" id="{2262E0F1-7935-5E87-1A68-5245C5C1FE16}"/>
              </a:ext>
            </a:extLst>
          </p:cNvPr>
          <p:cNvPicPr>
            <a:picLocks noChangeAspect="1"/>
          </p:cNvPicPr>
          <p:nvPr/>
        </p:nvPicPr>
        <p:blipFill>
          <a:blip r:embed="rId4"/>
          <a:stretch>
            <a:fillRect/>
          </a:stretch>
        </p:blipFill>
        <p:spPr>
          <a:xfrm>
            <a:off x="11060013" y="4024808"/>
            <a:ext cx="8466293" cy="5227936"/>
          </a:xfrm>
          <a:prstGeom prst="rect">
            <a:avLst/>
          </a:prstGeom>
        </p:spPr>
      </p:pic>
      <p:sp>
        <p:nvSpPr>
          <p:cNvPr id="7" name="TextBox 6">
            <a:extLst>
              <a:ext uri="{FF2B5EF4-FFF2-40B4-BE49-F238E27FC236}">
                <a16:creationId xmlns:a16="http://schemas.microsoft.com/office/drawing/2014/main" id="{C34CE7F9-6C14-79C9-F0C4-3FD66F386666}"/>
              </a:ext>
            </a:extLst>
          </p:cNvPr>
          <p:cNvSpPr txBox="1"/>
          <p:nvPr/>
        </p:nvSpPr>
        <p:spPr>
          <a:xfrm>
            <a:off x="590494" y="9141148"/>
            <a:ext cx="16118370" cy="1740356"/>
          </a:xfrm>
          <a:prstGeom prst="rect">
            <a:avLst/>
          </a:prstGeom>
        </p:spPr>
        <p:txBody>
          <a:bodyPr vert="horz" lIns="91440" tIns="45720" rIns="91440" bIns="45720" rtlCol="0">
            <a:normAutofit lnSpcReduction="10000"/>
          </a:bodyPr>
          <a:lstStyle/>
          <a:p>
            <a:pPr defTabSz="914400">
              <a:lnSpc>
                <a:spcPct val="90000"/>
              </a:lnSpc>
            </a:pPr>
            <a:r>
              <a:rPr lang="en-US" sz="4400" b="0" i="0" dirty="0" err="1">
                <a:effectLst/>
              </a:rPr>
              <a:t>miRPlant</a:t>
            </a:r>
            <a:r>
              <a:rPr lang="en-US" sz="4400" b="0" i="0" dirty="0">
                <a:effectLst/>
              </a:rPr>
              <a:t> did not produce targets of novel microRNA predictions.</a:t>
            </a:r>
          </a:p>
          <a:p>
            <a:pPr defTabSz="914400">
              <a:lnSpc>
                <a:spcPct val="90000"/>
              </a:lnSpc>
            </a:pPr>
            <a:r>
              <a:rPr lang="en-US" sz="4400" b="0" i="0" dirty="0">
                <a:effectLst/>
              </a:rPr>
              <a:t>Also, didn’t provide quantification of known microRNAs.</a:t>
            </a:r>
          </a:p>
          <a:p>
            <a:pPr defTabSz="914400">
              <a:lnSpc>
                <a:spcPct val="90000"/>
              </a:lnSpc>
            </a:pPr>
            <a:r>
              <a:rPr lang="en-US" sz="4400" b="0" i="0" dirty="0">
                <a:effectLst/>
              </a:rPr>
              <a:t>Tangent . Ignore? </a:t>
            </a:r>
          </a:p>
        </p:txBody>
      </p:sp>
      <p:sp>
        <p:nvSpPr>
          <p:cNvPr id="9" name="TextBox 8">
            <a:extLst>
              <a:ext uri="{FF2B5EF4-FFF2-40B4-BE49-F238E27FC236}">
                <a16:creationId xmlns:a16="http://schemas.microsoft.com/office/drawing/2014/main" id="{8D14F7F1-8DE7-D870-85C3-CE078C3E7585}"/>
              </a:ext>
            </a:extLst>
          </p:cNvPr>
          <p:cNvSpPr txBox="1"/>
          <p:nvPr/>
        </p:nvSpPr>
        <p:spPr>
          <a:xfrm>
            <a:off x="279886" y="3100900"/>
            <a:ext cx="17031094" cy="1200329"/>
          </a:xfrm>
          <a:prstGeom prst="rect">
            <a:avLst/>
          </a:prstGeom>
          <a:noFill/>
        </p:spPr>
        <p:txBody>
          <a:bodyPr wrap="square">
            <a:spAutoFit/>
          </a:bodyPr>
          <a:lstStyle/>
          <a:p>
            <a:r>
              <a:rPr lang="en-US" sz="3600" dirty="0">
                <a:hlinkClick r:id="rId5"/>
              </a:rPr>
              <a:t>http://www.australianprostatecentre.org/research/software/mirplant</a:t>
            </a:r>
            <a:endParaRPr lang="en-US" sz="3600" dirty="0"/>
          </a:p>
          <a:p>
            <a:endParaRPr lang="en-US" sz="3600" dirty="0"/>
          </a:p>
        </p:txBody>
      </p:sp>
      <p:sp>
        <p:nvSpPr>
          <p:cNvPr id="12" name="TextBox 11">
            <a:extLst>
              <a:ext uri="{FF2B5EF4-FFF2-40B4-BE49-F238E27FC236}">
                <a16:creationId xmlns:a16="http://schemas.microsoft.com/office/drawing/2014/main" id="{5DCE2EC2-56FA-EF6E-DBA9-3F0436A27F5C}"/>
              </a:ext>
            </a:extLst>
          </p:cNvPr>
          <p:cNvSpPr txBox="1"/>
          <p:nvPr/>
        </p:nvSpPr>
        <p:spPr>
          <a:xfrm>
            <a:off x="411120" y="12091227"/>
            <a:ext cx="10058400" cy="646331"/>
          </a:xfrm>
          <a:prstGeom prst="rect">
            <a:avLst/>
          </a:prstGeom>
          <a:noFill/>
        </p:spPr>
        <p:txBody>
          <a:bodyPr wrap="square">
            <a:spAutoFit/>
          </a:bodyPr>
          <a:lstStyle/>
          <a:p>
            <a:r>
              <a:rPr lang="en-US" b="1" i="0" dirty="0">
                <a:solidFill>
                  <a:srgbClr val="000000"/>
                </a:solidFill>
                <a:effectLst/>
                <a:latin typeface="Calibri" panose="020F0502020204030204" pitchFamily="34" charset="0"/>
              </a:rPr>
              <a:t>An J, Lai J, </a:t>
            </a:r>
            <a:r>
              <a:rPr lang="en-US" b="1" i="0" dirty="0" err="1">
                <a:solidFill>
                  <a:srgbClr val="000000"/>
                </a:solidFill>
                <a:effectLst/>
                <a:latin typeface="Calibri" panose="020F0502020204030204" pitchFamily="34" charset="0"/>
              </a:rPr>
              <a:t>Sajjanhar</a:t>
            </a:r>
            <a:r>
              <a:rPr lang="en-US" b="1" i="0" dirty="0">
                <a:solidFill>
                  <a:srgbClr val="000000"/>
                </a:solidFill>
                <a:effectLst/>
                <a:latin typeface="Calibri" panose="020F0502020204030204" pitchFamily="34" charset="0"/>
              </a:rPr>
              <a:t> A, Lehman ML, Nelson CC: </a:t>
            </a:r>
            <a:r>
              <a:rPr lang="en-US" b="0" i="0" dirty="0" err="1">
                <a:solidFill>
                  <a:srgbClr val="000000"/>
                </a:solidFill>
                <a:effectLst/>
                <a:latin typeface="Calibri" panose="020F0502020204030204" pitchFamily="34" charset="0"/>
              </a:rPr>
              <a:t>miRPlant</a:t>
            </a:r>
            <a:r>
              <a:rPr lang="en-US" b="0" i="0" dirty="0">
                <a:solidFill>
                  <a:srgbClr val="000000"/>
                </a:solidFill>
                <a:effectLst/>
                <a:latin typeface="Calibri" panose="020F0502020204030204" pitchFamily="34" charset="0"/>
              </a:rPr>
              <a:t>: an integrated tool for identification of plant miRNA from RNA sequencing data</a:t>
            </a:r>
            <a:r>
              <a:rPr lang="en-US" b="1" i="0" dirty="0">
                <a:solidFill>
                  <a:srgbClr val="000000"/>
                </a:solidFill>
                <a:effectLst/>
                <a:latin typeface="Calibri" panose="020F0502020204030204" pitchFamily="34" charset="0"/>
              </a:rPr>
              <a:t>. </a:t>
            </a:r>
            <a:r>
              <a:rPr lang="en-US" b="1" i="1" u="none" strike="noStrike" dirty="0">
                <a:solidFill>
                  <a:srgbClr val="205C90"/>
                </a:solidFill>
                <a:effectLst/>
                <a:latin typeface="Calibri" panose="020F0502020204030204" pitchFamily="34" charset="0"/>
                <a:hlinkClick r:id="rId6"/>
              </a:rPr>
              <a:t>BMC bioinformatics </a:t>
            </a:r>
            <a:r>
              <a:rPr lang="en-US" b="1" i="0" u="none" strike="noStrike" dirty="0">
                <a:solidFill>
                  <a:srgbClr val="205C90"/>
                </a:solidFill>
                <a:effectLst/>
                <a:latin typeface="Calibri" panose="020F0502020204030204" pitchFamily="34" charset="0"/>
                <a:hlinkClick r:id="rId6"/>
              </a:rPr>
              <a:t>2014, </a:t>
            </a:r>
            <a:r>
              <a:rPr lang="en-US" b="0" i="0" u="none" strike="noStrike" dirty="0">
                <a:solidFill>
                  <a:srgbClr val="205C90"/>
                </a:solidFill>
                <a:effectLst/>
                <a:latin typeface="Calibri" panose="020F0502020204030204" pitchFamily="34" charset="0"/>
                <a:hlinkClick r:id="rId6"/>
              </a:rPr>
              <a:t>15</a:t>
            </a:r>
            <a:r>
              <a:rPr lang="en-US" b="1" i="0" u="none" strike="noStrike" dirty="0">
                <a:solidFill>
                  <a:srgbClr val="205C90"/>
                </a:solidFill>
                <a:effectLst/>
                <a:latin typeface="Calibri" panose="020F0502020204030204" pitchFamily="34" charset="0"/>
                <a:hlinkClick r:id="rId6"/>
              </a:rPr>
              <a:t>(1):275</a:t>
            </a:r>
            <a:r>
              <a:rPr lang="en-US" b="1" i="0" dirty="0">
                <a:solidFill>
                  <a:srgbClr val="000000"/>
                </a:solidFill>
                <a:effectLst/>
                <a:latin typeface="Calibri" panose="020F0502020204030204" pitchFamily="34" charset="0"/>
              </a:rPr>
              <a:t>.</a:t>
            </a:r>
            <a:endParaRPr lang="en-US" dirty="0"/>
          </a:p>
        </p:txBody>
      </p:sp>
    </p:spTree>
    <p:extLst>
      <p:ext uri="{BB962C8B-B14F-4D97-AF65-F5344CB8AC3E}">
        <p14:creationId xmlns:p14="http://schemas.microsoft.com/office/powerpoint/2010/main" val="2078287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CF59-D19A-53CB-892B-6E26E681B715}"/>
              </a:ext>
            </a:extLst>
          </p:cNvPr>
          <p:cNvSpPr>
            <a:spLocks noGrp="1"/>
          </p:cNvSpPr>
          <p:nvPr>
            <p:ph type="title"/>
          </p:nvPr>
        </p:nvSpPr>
        <p:spPr/>
        <p:txBody>
          <a:bodyPr>
            <a:normAutofit fontScale="90000"/>
          </a:bodyPr>
          <a:lstStyle/>
          <a:p>
            <a:r>
              <a:rPr lang="en-US" dirty="0">
                <a:hlinkClick r:id="rId2"/>
              </a:rPr>
              <a:t>strucVis</a:t>
            </a:r>
            <a:r>
              <a:rPr lang="en-US" dirty="0"/>
              <a:t> is python &amp; </a:t>
            </a:r>
            <a:r>
              <a:rPr lang="en-US" dirty="0" err="1"/>
              <a:t>perl</a:t>
            </a:r>
            <a:r>
              <a:rPr lang="en-US" dirty="0"/>
              <a:t> code that makes a visualization of the predicted small RNA structure</a:t>
            </a:r>
          </a:p>
        </p:txBody>
      </p:sp>
      <p:sp>
        <p:nvSpPr>
          <p:cNvPr id="3" name="Content Placeholder 2">
            <a:extLst>
              <a:ext uri="{FF2B5EF4-FFF2-40B4-BE49-F238E27FC236}">
                <a16:creationId xmlns:a16="http://schemas.microsoft.com/office/drawing/2014/main" id="{E6B602E9-1DD3-95A1-D663-3010A8B00698}"/>
              </a:ext>
            </a:extLst>
          </p:cNvPr>
          <p:cNvSpPr>
            <a:spLocks noGrp="1"/>
          </p:cNvSpPr>
          <p:nvPr>
            <p:ph idx="1"/>
          </p:nvPr>
        </p:nvSpPr>
        <p:spPr/>
        <p:txBody>
          <a:bodyPr/>
          <a:lstStyle/>
          <a:p>
            <a:pPr marL="0" indent="0">
              <a:buNone/>
            </a:pPr>
            <a:r>
              <a:rPr lang="en-US" b="1" dirty="0"/>
              <a:t>Not nessary but would be cool</a:t>
            </a:r>
          </a:p>
          <a:p>
            <a:endParaRPr lang="en-US" dirty="0"/>
          </a:p>
          <a:p>
            <a:r>
              <a:rPr lang="en-US" dirty="0"/>
              <a:t>https://github.com/MikeAxtell/strucVis</a:t>
            </a:r>
          </a:p>
          <a:p>
            <a:endParaRPr lang="en-US" dirty="0"/>
          </a:p>
          <a:p>
            <a:pPr algn="l">
              <a:buFont typeface="Arial" panose="020B0604020202020204" pitchFamily="34" charset="0"/>
              <a:buChar char="•"/>
            </a:pPr>
            <a:r>
              <a:rPr lang="en-US" b="0" i="0" dirty="0">
                <a:solidFill>
                  <a:srgbClr val="1F2328"/>
                </a:solidFill>
                <a:effectLst/>
                <a:latin typeface="-apple-system"/>
              </a:rPr>
              <a:t>perl5 (available at /</a:t>
            </a:r>
            <a:r>
              <a:rPr lang="en-US" b="0" i="0" dirty="0" err="1">
                <a:solidFill>
                  <a:srgbClr val="1F2328"/>
                </a:solidFill>
                <a:effectLst/>
                <a:latin typeface="-apple-system"/>
              </a:rPr>
              <a:t>usr</a:t>
            </a:r>
            <a:r>
              <a:rPr lang="en-US" b="0" i="0" dirty="0">
                <a:solidFill>
                  <a:srgbClr val="1F2328"/>
                </a:solidFill>
                <a:effectLst/>
                <a:latin typeface="-apple-system"/>
              </a:rPr>
              <a:t>/bin/env </a:t>
            </a:r>
            <a:r>
              <a:rPr lang="en-US" b="0" i="0" dirty="0" err="1">
                <a:solidFill>
                  <a:srgbClr val="1F2328"/>
                </a:solidFill>
                <a:effectLst/>
                <a:latin typeface="-apple-system"/>
              </a:rPr>
              <a:t>perl</a:t>
            </a:r>
            <a:r>
              <a:rPr lang="en-US" b="0" i="0" dirty="0">
                <a:solidFill>
                  <a:srgbClr val="1F2328"/>
                </a:solidFill>
                <a:effectLst/>
                <a:latin typeface="-apple-system"/>
              </a:rPr>
              <a:t>)</a:t>
            </a:r>
          </a:p>
          <a:p>
            <a:pPr algn="l">
              <a:buFont typeface="Arial" panose="020B0604020202020204" pitchFamily="34" charset="0"/>
              <a:buChar char="•"/>
            </a:pPr>
            <a:r>
              <a:rPr lang="en-US" b="0" i="0" dirty="0" err="1">
                <a:solidFill>
                  <a:srgbClr val="1F2328"/>
                </a:solidFill>
                <a:effectLst/>
                <a:latin typeface="-apple-system"/>
              </a:rPr>
              <a:t>samtools</a:t>
            </a:r>
            <a:r>
              <a:rPr lang="en-US" b="0" i="0" dirty="0">
                <a:solidFill>
                  <a:srgbClr val="1F2328"/>
                </a:solidFill>
                <a:effectLst/>
                <a:latin typeface="-apple-system"/>
              </a:rPr>
              <a:t> (installed in your PATH)</a:t>
            </a:r>
          </a:p>
          <a:p>
            <a:pPr algn="l">
              <a:buFont typeface="Arial" panose="020B0604020202020204" pitchFamily="34" charset="0"/>
              <a:buChar char="•"/>
            </a:pPr>
            <a:r>
              <a:rPr lang="en-US" b="0" i="0" dirty="0" err="1">
                <a:solidFill>
                  <a:srgbClr val="1F2328"/>
                </a:solidFill>
                <a:effectLst/>
                <a:latin typeface="-apple-system"/>
              </a:rPr>
              <a:t>RNAfold</a:t>
            </a:r>
            <a:r>
              <a:rPr lang="en-US" b="0" i="0" dirty="0">
                <a:solidFill>
                  <a:srgbClr val="1F2328"/>
                </a:solidFill>
                <a:effectLst/>
                <a:latin typeface="-apple-system"/>
              </a:rPr>
              <a:t> (installed in your PATH)</a:t>
            </a:r>
          </a:p>
          <a:p>
            <a:endParaRPr lang="en-US" dirty="0"/>
          </a:p>
          <a:p>
            <a:endParaRPr lang="en-US" dirty="0"/>
          </a:p>
        </p:txBody>
      </p:sp>
      <p:pic>
        <p:nvPicPr>
          <p:cNvPr id="25602" name="Picture 2" descr="strucVis_image">
            <a:extLst>
              <a:ext uri="{FF2B5EF4-FFF2-40B4-BE49-F238E27FC236}">
                <a16:creationId xmlns:a16="http://schemas.microsoft.com/office/drawing/2014/main" id="{6E15B015-462A-24E3-0D8E-DD8B42300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3233" y="3060700"/>
            <a:ext cx="7526730" cy="974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36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Tool comparison. Comparison of features provided by tools analyzing sncRNA-seq data. Improvements of miRMaster 2 in comparison to its original release are marked in green.">
            <a:extLst>
              <a:ext uri="{FF2B5EF4-FFF2-40B4-BE49-F238E27FC236}">
                <a16:creationId xmlns:a16="http://schemas.microsoft.com/office/drawing/2014/main" id="{11EB3C95-A8EE-2775-41A8-E6FD2BE16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078" y="0"/>
            <a:ext cx="11993563" cy="12801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8ADC18-3CEB-BEEE-E84C-C46B28404428}"/>
              </a:ext>
            </a:extLst>
          </p:cNvPr>
          <p:cNvSpPr txBox="1"/>
          <p:nvPr/>
        </p:nvSpPr>
        <p:spPr>
          <a:xfrm>
            <a:off x="0" y="554078"/>
            <a:ext cx="8138148" cy="1200329"/>
          </a:xfrm>
          <a:prstGeom prst="rect">
            <a:avLst/>
          </a:prstGeom>
          <a:noFill/>
        </p:spPr>
        <p:txBody>
          <a:bodyPr wrap="square">
            <a:spAutoFit/>
          </a:bodyPr>
          <a:lstStyle/>
          <a:p>
            <a:pPr algn="l"/>
            <a:r>
              <a:rPr lang="en-US" b="0" i="0" dirty="0">
                <a:solidFill>
                  <a:srgbClr val="212529"/>
                </a:solidFill>
                <a:effectLst/>
                <a:latin typeface="-apple-system"/>
              </a:rPr>
              <a:t>If you used </a:t>
            </a:r>
            <a:r>
              <a:rPr lang="en-US" b="0" i="0" dirty="0" err="1">
                <a:solidFill>
                  <a:srgbClr val="212529"/>
                </a:solidFill>
                <a:effectLst/>
                <a:latin typeface="-apple-system"/>
              </a:rPr>
              <a:t>miRMaster</a:t>
            </a:r>
            <a:r>
              <a:rPr lang="en-US" b="0" i="0" dirty="0">
                <a:solidFill>
                  <a:srgbClr val="212529"/>
                </a:solidFill>
                <a:effectLst/>
                <a:latin typeface="-apple-system"/>
              </a:rPr>
              <a:t> in your work </a:t>
            </a:r>
            <a:r>
              <a:rPr lang="en-US" b="1" i="0" dirty="0">
                <a:solidFill>
                  <a:srgbClr val="212529"/>
                </a:solidFill>
                <a:effectLst/>
                <a:latin typeface="-apple-system"/>
              </a:rPr>
              <a:t>please cite:</a:t>
            </a:r>
            <a:endParaRPr lang="en-US" b="0" i="0" dirty="0">
              <a:solidFill>
                <a:srgbClr val="212529"/>
              </a:solidFill>
              <a:effectLst/>
              <a:latin typeface="-apple-system"/>
            </a:endParaRPr>
          </a:p>
          <a:p>
            <a:pPr algn="l"/>
            <a:r>
              <a:rPr lang="en-US" b="0" i="0" dirty="0">
                <a:solidFill>
                  <a:srgbClr val="212529"/>
                </a:solidFill>
                <a:effectLst/>
                <a:latin typeface="-apple-system"/>
              </a:rPr>
              <a:t>T. </a:t>
            </a:r>
            <a:r>
              <a:rPr lang="en-US" b="0" i="0" dirty="0" err="1">
                <a:solidFill>
                  <a:srgbClr val="212529"/>
                </a:solidFill>
                <a:effectLst/>
                <a:latin typeface="-apple-system"/>
              </a:rPr>
              <a:t>Fehlmann</a:t>
            </a:r>
            <a:r>
              <a:rPr lang="en-US" b="0" i="0" dirty="0">
                <a:solidFill>
                  <a:srgbClr val="212529"/>
                </a:solidFill>
                <a:effectLst/>
                <a:latin typeface="-apple-system"/>
              </a:rPr>
              <a:t>, F. Kern, O. </a:t>
            </a:r>
            <a:r>
              <a:rPr lang="en-US" b="0" i="0" dirty="0" err="1">
                <a:solidFill>
                  <a:srgbClr val="212529"/>
                </a:solidFill>
                <a:effectLst/>
                <a:latin typeface="-apple-system"/>
              </a:rPr>
              <a:t>Laham</a:t>
            </a:r>
            <a:r>
              <a:rPr lang="en-US" b="0" i="0" dirty="0">
                <a:solidFill>
                  <a:srgbClr val="212529"/>
                </a:solidFill>
                <a:effectLst/>
                <a:latin typeface="-apple-system"/>
              </a:rPr>
              <a:t>, C. Backes, J. Solomon, P. Hirsch, C. Volz, R. Müller, A. Keller; </a:t>
            </a:r>
            <a:r>
              <a:rPr lang="en-US" b="0" i="0" u="none" strike="noStrike" dirty="0">
                <a:solidFill>
                  <a:srgbClr val="007BFF"/>
                </a:solidFill>
                <a:effectLst/>
                <a:latin typeface="-apple-system"/>
                <a:hlinkClick r:id="rId3"/>
              </a:rPr>
              <a:t>miRMaster 2.0: multi-species non-coding RNA sequencing analyses at scale</a:t>
            </a:r>
            <a:r>
              <a:rPr lang="en-US" b="0" i="0" dirty="0">
                <a:solidFill>
                  <a:srgbClr val="212529"/>
                </a:solidFill>
                <a:effectLst/>
                <a:latin typeface="-apple-system"/>
              </a:rPr>
              <a:t> </a:t>
            </a:r>
            <a:r>
              <a:rPr lang="en-US" b="0" i="1" dirty="0">
                <a:solidFill>
                  <a:srgbClr val="212529"/>
                </a:solidFill>
                <a:effectLst/>
                <a:latin typeface="-apple-system"/>
              </a:rPr>
              <a:t>Nucleic Acids Res 2021</a:t>
            </a:r>
            <a:r>
              <a:rPr lang="en-US" b="0" i="0" dirty="0">
                <a:solidFill>
                  <a:srgbClr val="212529"/>
                </a:solidFill>
                <a:effectLst/>
                <a:latin typeface="-apple-system"/>
              </a:rPr>
              <a:t>. </a:t>
            </a:r>
            <a:r>
              <a:rPr lang="en-US" b="0" i="0" dirty="0" err="1">
                <a:solidFill>
                  <a:srgbClr val="212529"/>
                </a:solidFill>
                <a:effectLst/>
                <a:latin typeface="-apple-system"/>
              </a:rPr>
              <a:t>doi</a:t>
            </a:r>
            <a:r>
              <a:rPr lang="en-US" b="0" i="0" dirty="0">
                <a:solidFill>
                  <a:srgbClr val="212529"/>
                </a:solidFill>
                <a:effectLst/>
                <a:latin typeface="-apple-system"/>
              </a:rPr>
              <a:t>: 10.1093/</a:t>
            </a:r>
            <a:r>
              <a:rPr lang="en-US" b="0" i="0" dirty="0" err="1">
                <a:solidFill>
                  <a:srgbClr val="212529"/>
                </a:solidFill>
                <a:effectLst/>
                <a:latin typeface="-apple-system"/>
              </a:rPr>
              <a:t>nar</a:t>
            </a:r>
            <a:r>
              <a:rPr lang="en-US" b="0" i="0" dirty="0">
                <a:solidFill>
                  <a:srgbClr val="212529"/>
                </a:solidFill>
                <a:effectLst/>
                <a:latin typeface="-apple-system"/>
              </a:rPr>
              <a:t>/gkab268</a:t>
            </a:r>
          </a:p>
        </p:txBody>
      </p:sp>
      <p:sp>
        <p:nvSpPr>
          <p:cNvPr id="7" name="TextBox 6">
            <a:extLst>
              <a:ext uri="{FF2B5EF4-FFF2-40B4-BE49-F238E27FC236}">
                <a16:creationId xmlns:a16="http://schemas.microsoft.com/office/drawing/2014/main" id="{969B1806-91AA-96F7-DD06-73F9EACC9D13}"/>
              </a:ext>
            </a:extLst>
          </p:cNvPr>
          <p:cNvSpPr txBox="1"/>
          <p:nvPr/>
        </p:nvSpPr>
        <p:spPr>
          <a:xfrm>
            <a:off x="-37474" y="0"/>
            <a:ext cx="10095874" cy="369332"/>
          </a:xfrm>
          <a:prstGeom prst="rect">
            <a:avLst/>
          </a:prstGeom>
          <a:noFill/>
        </p:spPr>
        <p:txBody>
          <a:bodyPr wrap="square">
            <a:spAutoFit/>
          </a:bodyPr>
          <a:lstStyle/>
          <a:p>
            <a:r>
              <a:rPr lang="en-US" b="1" i="0" dirty="0" err="1">
                <a:solidFill>
                  <a:srgbClr val="2A2A2A"/>
                </a:solidFill>
                <a:effectLst/>
                <a:latin typeface="Merriweather" pitchFamily="2" charset="77"/>
              </a:rPr>
              <a:t>miRMaster</a:t>
            </a:r>
            <a:r>
              <a:rPr lang="en-US" b="1" i="0" dirty="0">
                <a:solidFill>
                  <a:srgbClr val="2A2A2A"/>
                </a:solidFill>
                <a:effectLst/>
                <a:latin typeface="Merriweather" pitchFamily="2" charset="77"/>
              </a:rPr>
              <a:t> 2 </a:t>
            </a:r>
            <a:r>
              <a:rPr lang="en-US" b="0" i="0" dirty="0">
                <a:solidFill>
                  <a:srgbClr val="2A2A2A"/>
                </a:solidFill>
                <a:effectLst/>
                <a:latin typeface="Merriweather" pitchFamily="2" charset="77"/>
              </a:rPr>
              <a:t>is freely available at </a:t>
            </a:r>
            <a:r>
              <a:rPr lang="en-US" b="0" i="0" u="none" strike="noStrike" dirty="0">
                <a:solidFill>
                  <a:srgbClr val="006FB7"/>
                </a:solidFill>
                <a:effectLst/>
                <a:latin typeface="Merriweather" pitchFamily="2" charset="77"/>
                <a:hlinkClick r:id="rId4"/>
              </a:rPr>
              <a:t>https://www.ccb.uni-saarland.de/mirmaster2</a:t>
            </a:r>
            <a:r>
              <a:rPr lang="en-US" b="0" i="0" dirty="0">
                <a:solidFill>
                  <a:srgbClr val="2A2A2A"/>
                </a:solidFill>
                <a:effectLst/>
                <a:latin typeface="Merriweather" pitchFamily="2" charset="77"/>
              </a:rPr>
              <a:t>.</a:t>
            </a:r>
            <a:endParaRPr lang="en-US" dirty="0"/>
          </a:p>
        </p:txBody>
      </p:sp>
      <p:sp>
        <p:nvSpPr>
          <p:cNvPr id="9" name="TextBox 8">
            <a:extLst>
              <a:ext uri="{FF2B5EF4-FFF2-40B4-BE49-F238E27FC236}">
                <a16:creationId xmlns:a16="http://schemas.microsoft.com/office/drawing/2014/main" id="{F722BF74-33C1-E120-2060-CB2F03F3962C}"/>
              </a:ext>
            </a:extLst>
          </p:cNvPr>
          <p:cNvSpPr txBox="1"/>
          <p:nvPr/>
        </p:nvSpPr>
        <p:spPr>
          <a:xfrm>
            <a:off x="0" y="7824865"/>
            <a:ext cx="10103370" cy="461665"/>
          </a:xfrm>
          <a:prstGeom prst="rect">
            <a:avLst/>
          </a:prstGeom>
          <a:noFill/>
        </p:spPr>
        <p:txBody>
          <a:bodyPr wrap="square">
            <a:spAutoFit/>
          </a:bodyPr>
          <a:lstStyle/>
          <a:p>
            <a:r>
              <a:rPr lang="en-US" sz="2400" b="1" i="0" dirty="0">
                <a:solidFill>
                  <a:srgbClr val="2A2A2A"/>
                </a:solidFill>
                <a:effectLst/>
                <a:latin typeface="Merriweather" pitchFamily="2" charset="77"/>
              </a:rPr>
              <a:t>This paper compares </a:t>
            </a:r>
            <a:r>
              <a:rPr lang="en-US" sz="2400" b="1" i="0" dirty="0" err="1">
                <a:solidFill>
                  <a:srgbClr val="2A2A2A"/>
                </a:solidFill>
                <a:effectLst/>
                <a:latin typeface="Merriweather" pitchFamily="2" charset="77"/>
              </a:rPr>
              <a:t>sRNAbench</a:t>
            </a:r>
            <a:r>
              <a:rPr lang="en-US" sz="2400" b="1" i="0" dirty="0">
                <a:solidFill>
                  <a:srgbClr val="2A2A2A"/>
                </a:solidFill>
                <a:effectLst/>
                <a:latin typeface="Merriweather" pitchFamily="2" charset="77"/>
              </a:rPr>
              <a:t> to other </a:t>
            </a:r>
            <a:r>
              <a:rPr lang="en-US" sz="2400" b="1" i="0" dirty="0" err="1">
                <a:solidFill>
                  <a:srgbClr val="2A2A2A"/>
                </a:solidFill>
                <a:effectLst/>
                <a:latin typeface="Merriweather" pitchFamily="2" charset="77"/>
              </a:rPr>
              <a:t>mirtools</a:t>
            </a:r>
            <a:r>
              <a:rPr lang="en-US" sz="2400" b="1" i="0" dirty="0">
                <a:solidFill>
                  <a:srgbClr val="2A2A2A"/>
                </a:solidFill>
                <a:effectLst/>
                <a:latin typeface="Merriweather" pitchFamily="2" charset="77"/>
              </a:rPr>
              <a:t> -&gt; </a:t>
            </a:r>
            <a:endParaRPr lang="en-US" sz="2400" b="1" dirty="0"/>
          </a:p>
        </p:txBody>
      </p:sp>
    </p:spTree>
    <p:extLst>
      <p:ext uri="{BB962C8B-B14F-4D97-AF65-F5344CB8AC3E}">
        <p14:creationId xmlns:p14="http://schemas.microsoft.com/office/powerpoint/2010/main" val="1551236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1ECE19-5FEB-04DF-EB9D-9957CF13C016}"/>
              </a:ext>
            </a:extLst>
          </p:cNvPr>
          <p:cNvSpPr txBox="1"/>
          <p:nvPr/>
        </p:nvSpPr>
        <p:spPr>
          <a:xfrm>
            <a:off x="340658" y="2490455"/>
            <a:ext cx="9074332" cy="1200329"/>
          </a:xfrm>
          <a:prstGeom prst="rect">
            <a:avLst/>
          </a:prstGeom>
          <a:noFill/>
        </p:spPr>
        <p:txBody>
          <a:bodyPr wrap="square">
            <a:spAutoFit/>
          </a:bodyPr>
          <a:lstStyle/>
          <a:p>
            <a:pPr algn="l"/>
            <a:r>
              <a:rPr lang="en-US" b="0" i="0" dirty="0">
                <a:solidFill>
                  <a:srgbClr val="212529"/>
                </a:solidFill>
                <a:effectLst/>
                <a:latin typeface="-apple-system"/>
              </a:rPr>
              <a:t>If you used </a:t>
            </a:r>
            <a:r>
              <a:rPr lang="en-US" b="0" i="0" dirty="0" err="1">
                <a:solidFill>
                  <a:srgbClr val="212529"/>
                </a:solidFill>
                <a:effectLst/>
                <a:latin typeface="-apple-system"/>
              </a:rPr>
              <a:t>miRMaster</a:t>
            </a:r>
            <a:r>
              <a:rPr lang="en-US" b="0" i="0" dirty="0">
                <a:solidFill>
                  <a:srgbClr val="212529"/>
                </a:solidFill>
                <a:effectLst/>
                <a:latin typeface="-apple-system"/>
              </a:rPr>
              <a:t> in your work </a:t>
            </a:r>
            <a:r>
              <a:rPr lang="en-US" b="1" i="0" dirty="0">
                <a:solidFill>
                  <a:srgbClr val="212529"/>
                </a:solidFill>
                <a:effectLst/>
                <a:latin typeface="-apple-system"/>
              </a:rPr>
              <a:t>please cite:</a:t>
            </a:r>
            <a:endParaRPr lang="en-US" b="0" i="0" dirty="0">
              <a:solidFill>
                <a:srgbClr val="212529"/>
              </a:solidFill>
              <a:effectLst/>
              <a:latin typeface="-apple-system"/>
            </a:endParaRPr>
          </a:p>
          <a:p>
            <a:pPr algn="l"/>
            <a:r>
              <a:rPr lang="en-US" b="0" i="0" dirty="0">
                <a:solidFill>
                  <a:srgbClr val="212529"/>
                </a:solidFill>
                <a:effectLst/>
                <a:latin typeface="-apple-system"/>
              </a:rPr>
              <a:t>T. </a:t>
            </a:r>
            <a:r>
              <a:rPr lang="en-US" b="0" i="0" dirty="0" err="1">
                <a:solidFill>
                  <a:srgbClr val="212529"/>
                </a:solidFill>
                <a:effectLst/>
                <a:latin typeface="-apple-system"/>
              </a:rPr>
              <a:t>Fehlmann</a:t>
            </a:r>
            <a:r>
              <a:rPr lang="en-US" b="0" i="0" dirty="0">
                <a:solidFill>
                  <a:srgbClr val="212529"/>
                </a:solidFill>
                <a:effectLst/>
                <a:latin typeface="-apple-system"/>
              </a:rPr>
              <a:t>, F. Kern, O. </a:t>
            </a:r>
            <a:r>
              <a:rPr lang="en-US" b="0" i="0" dirty="0" err="1">
                <a:solidFill>
                  <a:srgbClr val="212529"/>
                </a:solidFill>
                <a:effectLst/>
                <a:latin typeface="-apple-system"/>
              </a:rPr>
              <a:t>Laham</a:t>
            </a:r>
            <a:r>
              <a:rPr lang="en-US" b="0" i="0" dirty="0">
                <a:solidFill>
                  <a:srgbClr val="212529"/>
                </a:solidFill>
                <a:effectLst/>
                <a:latin typeface="-apple-system"/>
              </a:rPr>
              <a:t>, C. Backes, J. Solomon, P. Hirsch, C. Volz, R. Müller, A. Keller; </a:t>
            </a:r>
            <a:r>
              <a:rPr lang="en-US" b="0" i="0" u="none" strike="noStrike" dirty="0">
                <a:solidFill>
                  <a:srgbClr val="007BFF"/>
                </a:solidFill>
                <a:effectLst/>
                <a:latin typeface="-apple-system"/>
                <a:hlinkClick r:id="rId2"/>
              </a:rPr>
              <a:t>miRMaster 2.0: multi-species non-coding RNA sequencing analyses at scale</a:t>
            </a:r>
            <a:r>
              <a:rPr lang="en-US" b="0" i="0" dirty="0">
                <a:solidFill>
                  <a:srgbClr val="212529"/>
                </a:solidFill>
                <a:effectLst/>
                <a:latin typeface="-apple-system"/>
              </a:rPr>
              <a:t> </a:t>
            </a:r>
            <a:r>
              <a:rPr lang="en-US" b="0" i="1" dirty="0">
                <a:solidFill>
                  <a:srgbClr val="212529"/>
                </a:solidFill>
                <a:effectLst/>
                <a:latin typeface="-apple-system"/>
              </a:rPr>
              <a:t>Nucleic Acids Res 2021</a:t>
            </a:r>
            <a:r>
              <a:rPr lang="en-US" b="0" i="0" dirty="0">
                <a:solidFill>
                  <a:srgbClr val="212529"/>
                </a:solidFill>
                <a:effectLst/>
                <a:latin typeface="-apple-system"/>
              </a:rPr>
              <a:t>. </a:t>
            </a:r>
            <a:r>
              <a:rPr lang="en-US" b="0" i="0" dirty="0" err="1">
                <a:solidFill>
                  <a:srgbClr val="212529"/>
                </a:solidFill>
                <a:effectLst/>
                <a:latin typeface="-apple-system"/>
              </a:rPr>
              <a:t>doi</a:t>
            </a:r>
            <a:r>
              <a:rPr lang="en-US" b="0" i="0" dirty="0">
                <a:solidFill>
                  <a:srgbClr val="212529"/>
                </a:solidFill>
                <a:effectLst/>
                <a:latin typeface="-apple-system"/>
              </a:rPr>
              <a:t>: 10.1093/</a:t>
            </a:r>
            <a:r>
              <a:rPr lang="en-US" b="0" i="0" dirty="0" err="1">
                <a:solidFill>
                  <a:srgbClr val="212529"/>
                </a:solidFill>
                <a:effectLst/>
                <a:latin typeface="-apple-system"/>
              </a:rPr>
              <a:t>nar</a:t>
            </a:r>
            <a:r>
              <a:rPr lang="en-US" b="0" i="0" dirty="0">
                <a:solidFill>
                  <a:srgbClr val="212529"/>
                </a:solidFill>
                <a:effectLst/>
                <a:latin typeface="-apple-system"/>
              </a:rPr>
              <a:t>/gkab268</a:t>
            </a:r>
          </a:p>
        </p:txBody>
      </p:sp>
      <p:pic>
        <p:nvPicPr>
          <p:cNvPr id="17410" name="Picture 2" descr="miRMaster 2 workflow. The workflow is split into three steps: data selection and compression, data upload and server-side processing.">
            <a:extLst>
              <a:ext uri="{FF2B5EF4-FFF2-40B4-BE49-F238E27FC236}">
                <a16:creationId xmlns:a16="http://schemas.microsoft.com/office/drawing/2014/main" id="{54FF676A-78C4-439A-C747-6BC712B74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74" y="3884399"/>
            <a:ext cx="8748322" cy="6411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ownstream analyses for AD and control samples. (A) Volcano plot displaying each microRNA as a dot. Colored dots are statistically significant (adjusted P-value &lt; 0.05). (B) For one significant marker (hsa-miR-1468–5p) the data are presented as boxplots. Again, single samples can be highlighted by moving the mouse over. (C) Box-plot for a novel miRNA candidate. (D) Precursor structure of this novel miRNA candidate and the minimum free energy. Users can switch between the representation of the precursor and the stem-loop. (E) Distribution of reads on the mature -3p miRNA of the same candidate precursor. Towards the end of the mature miRNA, the –3p heterogeneity that is typical for miRNAs can be recognized. (F) Representation of isoforms. The green bar denotes the precursor, the yellow bar the –5p mature form, the orange bar the –3p form. Each blue bar shows an isoform. The number of reads supporting the isoform can be dynamically adjusted by the user (here, at least 2 RPM are required). (G) If users zoom in the representation, the single base resolution per isoform is displayed (in this example, 1 RPM coverage is sufficient).">
            <a:extLst>
              <a:ext uri="{FF2B5EF4-FFF2-40B4-BE49-F238E27FC236}">
                <a16:creationId xmlns:a16="http://schemas.microsoft.com/office/drawing/2014/main" id="{1169F315-1CA0-DEA0-02E4-52C5944FB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0563" y="0"/>
            <a:ext cx="9266237" cy="12801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33DBF4-7B92-AA3F-E37B-8E209158D707}"/>
              </a:ext>
            </a:extLst>
          </p:cNvPr>
          <p:cNvSpPr txBox="1"/>
          <p:nvPr/>
        </p:nvSpPr>
        <p:spPr>
          <a:xfrm>
            <a:off x="303184" y="1936377"/>
            <a:ext cx="10095874" cy="369332"/>
          </a:xfrm>
          <a:prstGeom prst="rect">
            <a:avLst/>
          </a:prstGeom>
          <a:noFill/>
        </p:spPr>
        <p:txBody>
          <a:bodyPr wrap="square">
            <a:spAutoFit/>
          </a:bodyPr>
          <a:lstStyle/>
          <a:p>
            <a:r>
              <a:rPr lang="en-US" b="0" i="0" dirty="0" err="1">
                <a:solidFill>
                  <a:srgbClr val="2A2A2A"/>
                </a:solidFill>
                <a:effectLst/>
                <a:latin typeface="Merriweather" pitchFamily="2" charset="77"/>
              </a:rPr>
              <a:t>miRMaster</a:t>
            </a:r>
            <a:r>
              <a:rPr lang="en-US" b="0" i="0" dirty="0">
                <a:solidFill>
                  <a:srgbClr val="2A2A2A"/>
                </a:solidFill>
                <a:effectLst/>
                <a:latin typeface="Merriweather" pitchFamily="2" charset="77"/>
              </a:rPr>
              <a:t> 2 is freely available at </a:t>
            </a:r>
            <a:r>
              <a:rPr lang="en-US" b="0" i="0" u="none" strike="noStrike" dirty="0">
                <a:solidFill>
                  <a:srgbClr val="006FB7"/>
                </a:solidFill>
                <a:effectLst/>
                <a:latin typeface="Merriweather" pitchFamily="2" charset="77"/>
                <a:hlinkClick r:id="rId5"/>
              </a:rPr>
              <a:t>https://www.ccb.uni-saarland.de/mirmaster2</a:t>
            </a:r>
            <a:r>
              <a:rPr lang="en-US" b="0" i="0" dirty="0">
                <a:solidFill>
                  <a:srgbClr val="2A2A2A"/>
                </a:solidFill>
                <a:effectLst/>
                <a:latin typeface="Merriweather" pitchFamily="2" charset="77"/>
              </a:rPr>
              <a:t>.</a:t>
            </a:r>
            <a:endParaRPr lang="en-US" dirty="0"/>
          </a:p>
        </p:txBody>
      </p:sp>
      <p:sp>
        <p:nvSpPr>
          <p:cNvPr id="10" name="TextBox 9">
            <a:extLst>
              <a:ext uri="{FF2B5EF4-FFF2-40B4-BE49-F238E27FC236}">
                <a16:creationId xmlns:a16="http://schemas.microsoft.com/office/drawing/2014/main" id="{30F12AE2-25E4-95C4-6F41-E64442D8D608}"/>
              </a:ext>
            </a:extLst>
          </p:cNvPr>
          <p:cNvSpPr txBox="1"/>
          <p:nvPr/>
        </p:nvSpPr>
        <p:spPr>
          <a:xfrm>
            <a:off x="1050479" y="911765"/>
            <a:ext cx="8364511" cy="830997"/>
          </a:xfrm>
          <a:prstGeom prst="rect">
            <a:avLst/>
          </a:prstGeom>
          <a:noFill/>
        </p:spPr>
        <p:txBody>
          <a:bodyPr wrap="square">
            <a:spAutoFit/>
          </a:bodyPr>
          <a:lstStyle/>
          <a:p>
            <a:r>
              <a:rPr lang="en-US" sz="2400" b="1" i="0" dirty="0">
                <a:solidFill>
                  <a:srgbClr val="2A2A2A"/>
                </a:solidFill>
                <a:effectLst/>
                <a:latin typeface="Merriweather" pitchFamily="2" charset="77"/>
              </a:rPr>
              <a:t>It looks really good but I can’t find </a:t>
            </a:r>
            <a:r>
              <a:rPr lang="en-US" sz="2400" b="1" i="0" dirty="0" err="1">
                <a:solidFill>
                  <a:srgbClr val="2A2A2A"/>
                </a:solidFill>
                <a:effectLst/>
                <a:latin typeface="Merriweather" pitchFamily="2" charset="77"/>
              </a:rPr>
              <a:t>github</a:t>
            </a:r>
            <a:r>
              <a:rPr lang="en-US" sz="2400" b="1" i="0" dirty="0">
                <a:solidFill>
                  <a:srgbClr val="2A2A2A"/>
                </a:solidFill>
                <a:effectLst/>
                <a:latin typeface="Merriweather" pitchFamily="2" charset="77"/>
              </a:rPr>
              <a:t> repo or any other code deposit or command line tutorial</a:t>
            </a:r>
            <a:endParaRPr lang="en-US" sz="2400" b="1" dirty="0"/>
          </a:p>
        </p:txBody>
      </p:sp>
    </p:spTree>
    <p:extLst>
      <p:ext uri="{BB962C8B-B14F-4D97-AF65-F5344CB8AC3E}">
        <p14:creationId xmlns:p14="http://schemas.microsoft.com/office/powerpoint/2010/main" val="1574049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2CB19-E5F5-3EDA-85D1-CACDCA2E209B}"/>
              </a:ext>
            </a:extLst>
          </p:cNvPr>
          <p:cNvSpPr>
            <a:spLocks noGrp="1"/>
          </p:cNvSpPr>
          <p:nvPr>
            <p:ph type="title"/>
          </p:nvPr>
        </p:nvSpPr>
        <p:spPr>
          <a:xfrm>
            <a:off x="431800" y="261144"/>
            <a:ext cx="17350740" cy="2474384"/>
          </a:xfrm>
        </p:spPr>
        <p:txBody>
          <a:bodyPr/>
          <a:lstStyle/>
          <a:p>
            <a:r>
              <a:rPr lang="en-US" dirty="0"/>
              <a:t>IWA-miRNA</a:t>
            </a:r>
          </a:p>
        </p:txBody>
      </p:sp>
      <p:pic>
        <p:nvPicPr>
          <p:cNvPr id="20482" name="Picture 2">
            <a:extLst>
              <a:ext uri="{FF2B5EF4-FFF2-40B4-BE49-F238E27FC236}">
                <a16:creationId xmlns:a16="http://schemas.microsoft.com/office/drawing/2014/main" id="{23451ACD-9C55-AC0C-CE8C-991CD1D33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0" y="486832"/>
            <a:ext cx="9626600" cy="1163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080057-4F07-0F34-6713-AD078FE3B90C}"/>
              </a:ext>
            </a:extLst>
          </p:cNvPr>
          <p:cNvSpPr txBox="1"/>
          <p:nvPr/>
        </p:nvSpPr>
        <p:spPr>
          <a:xfrm>
            <a:off x="431800" y="2814114"/>
            <a:ext cx="10058400" cy="1600438"/>
          </a:xfrm>
          <a:prstGeom prst="rect">
            <a:avLst/>
          </a:prstGeom>
          <a:noFill/>
        </p:spPr>
        <p:txBody>
          <a:bodyPr wrap="square">
            <a:spAutoFit/>
          </a:bodyPr>
          <a:lstStyle/>
          <a:p>
            <a:r>
              <a:rPr lang="en-US" sz="4400" dirty="0">
                <a:hlinkClick r:id="rId3"/>
              </a:rPr>
              <a:t>Galaxy </a:t>
            </a:r>
          </a:p>
          <a:p>
            <a:endParaRPr lang="en-US" dirty="0">
              <a:hlinkClick r:id="rId3"/>
            </a:endParaRPr>
          </a:p>
          <a:p>
            <a:r>
              <a:rPr lang="en-US" dirty="0">
                <a:hlinkClick r:id="rId3"/>
              </a:rPr>
              <a:t>http://omicstudio.cloud:4005/</a:t>
            </a:r>
            <a:endParaRPr lang="en-US" dirty="0"/>
          </a:p>
          <a:p>
            <a:endParaRPr lang="en-US" dirty="0"/>
          </a:p>
        </p:txBody>
      </p:sp>
      <p:sp>
        <p:nvSpPr>
          <p:cNvPr id="6" name="TextBox 5">
            <a:extLst>
              <a:ext uri="{FF2B5EF4-FFF2-40B4-BE49-F238E27FC236}">
                <a16:creationId xmlns:a16="http://schemas.microsoft.com/office/drawing/2014/main" id="{757EDB76-EF9D-629F-C24E-ABB326F6F331}"/>
              </a:ext>
            </a:extLst>
          </p:cNvPr>
          <p:cNvSpPr txBox="1"/>
          <p:nvPr/>
        </p:nvSpPr>
        <p:spPr>
          <a:xfrm>
            <a:off x="431800" y="6452446"/>
            <a:ext cx="9626600" cy="1477328"/>
          </a:xfrm>
          <a:prstGeom prst="rect">
            <a:avLst/>
          </a:prstGeom>
          <a:noFill/>
        </p:spPr>
        <p:txBody>
          <a:bodyPr wrap="square" rtlCol="0">
            <a:spAutoFit/>
          </a:bodyPr>
          <a:lstStyle/>
          <a:p>
            <a:r>
              <a:rPr lang="en-US" dirty="0"/>
              <a:t>Zhang, T., </a:t>
            </a:r>
            <a:r>
              <a:rPr lang="en-US" dirty="0" err="1"/>
              <a:t>Zhai</a:t>
            </a:r>
            <a:r>
              <a:rPr lang="en-US" dirty="0"/>
              <a:t>, J., Zhang, X., Ling, L., Li, M., </a:t>
            </a:r>
            <a:r>
              <a:rPr lang="en-US" dirty="0" err="1"/>
              <a:t>Xie</a:t>
            </a:r>
            <a:r>
              <a:rPr lang="en-US" dirty="0"/>
              <a:t>, S., Song, M., &amp; Ma, C. (2022). Interactive Web-based Annotation of Plant MicroRNAs with </a:t>
            </a:r>
            <a:r>
              <a:rPr lang="en-US" dirty="0" err="1"/>
              <a:t>iwa</a:t>
            </a:r>
            <a:r>
              <a:rPr lang="en-US" dirty="0"/>
              <a:t>-miRNA. </a:t>
            </a:r>
            <a:r>
              <a:rPr lang="en-US" i="1" dirty="0"/>
              <a:t>Genomics, Proteomics &amp; Bioinformatics</a:t>
            </a:r>
            <a:r>
              <a:rPr lang="en-US" dirty="0"/>
              <a:t>, </a:t>
            </a:r>
            <a:r>
              <a:rPr lang="en-US" i="1" dirty="0"/>
              <a:t>20</a:t>
            </a:r>
            <a:r>
              <a:rPr lang="en-US" dirty="0"/>
              <a:t>(3), 557-567. </a:t>
            </a:r>
          </a:p>
          <a:p>
            <a:r>
              <a:rPr lang="en-US" dirty="0"/>
              <a:t> https://</a:t>
            </a:r>
            <a:r>
              <a:rPr lang="en-US" dirty="0" err="1"/>
              <a:t>doi.org</a:t>
            </a:r>
            <a:r>
              <a:rPr lang="en-US" dirty="0"/>
              <a:t>/10.1016/j.gpb.2021.02.010</a:t>
            </a:r>
          </a:p>
          <a:p>
            <a:endParaRPr lang="en-US" dirty="0"/>
          </a:p>
        </p:txBody>
      </p:sp>
      <p:sp>
        <p:nvSpPr>
          <p:cNvPr id="8" name="TextBox 7">
            <a:extLst>
              <a:ext uri="{FF2B5EF4-FFF2-40B4-BE49-F238E27FC236}">
                <a16:creationId xmlns:a16="http://schemas.microsoft.com/office/drawing/2014/main" id="{5E6E677E-F5F1-0AED-11A9-F300E7679C60}"/>
              </a:ext>
            </a:extLst>
          </p:cNvPr>
          <p:cNvSpPr txBox="1"/>
          <p:nvPr/>
        </p:nvSpPr>
        <p:spPr>
          <a:xfrm>
            <a:off x="431800" y="4510169"/>
            <a:ext cx="8922062" cy="923330"/>
          </a:xfrm>
          <a:prstGeom prst="rect">
            <a:avLst/>
          </a:prstGeom>
          <a:noFill/>
        </p:spPr>
        <p:txBody>
          <a:bodyPr wrap="square">
            <a:spAutoFit/>
          </a:bodyPr>
          <a:lstStyle/>
          <a:p>
            <a:pPr algn="l"/>
            <a:r>
              <a:rPr lang="en-US" b="0" i="0" dirty="0">
                <a:solidFill>
                  <a:srgbClr val="1F1F1F"/>
                </a:solidFill>
                <a:effectLst/>
                <a:latin typeface="ElsevierGulliver"/>
              </a:rPr>
              <a:t>Code availability</a:t>
            </a:r>
          </a:p>
          <a:p>
            <a:pPr algn="l"/>
            <a:r>
              <a:rPr lang="en-US" b="0" i="0" dirty="0" err="1">
                <a:solidFill>
                  <a:srgbClr val="1F1F1F"/>
                </a:solidFill>
                <a:effectLst/>
                <a:latin typeface="ElsevierGulliver"/>
              </a:rPr>
              <a:t>iwa</a:t>
            </a:r>
            <a:r>
              <a:rPr lang="en-US" b="0" i="0" dirty="0">
                <a:solidFill>
                  <a:srgbClr val="1F1F1F"/>
                </a:solidFill>
                <a:effectLst/>
                <a:latin typeface="ElsevierGulliver"/>
              </a:rPr>
              <a:t>-miRNA Docker image is available at </a:t>
            </a:r>
            <a:r>
              <a:rPr lang="en-US" b="0" i="0" u="none" strike="noStrike" dirty="0">
                <a:solidFill>
                  <a:srgbClr val="0272B1"/>
                </a:solidFill>
                <a:effectLst/>
                <a:latin typeface="ElsevierGulliver"/>
                <a:hlinkClick r:id="rId4"/>
              </a:rPr>
              <a:t>https://hub.docker.com/r/malab/iwa-mirna</a:t>
            </a:r>
            <a:r>
              <a:rPr lang="en-US" b="0" i="0" dirty="0">
                <a:solidFill>
                  <a:srgbClr val="1F1F1F"/>
                </a:solidFill>
                <a:effectLst/>
                <a:latin typeface="ElsevierGulliver"/>
              </a:rPr>
              <a:t>. </a:t>
            </a:r>
          </a:p>
          <a:p>
            <a:pPr algn="l"/>
            <a:r>
              <a:rPr lang="en-US" b="0" i="0" dirty="0">
                <a:solidFill>
                  <a:srgbClr val="1F1F1F"/>
                </a:solidFill>
                <a:effectLst/>
                <a:latin typeface="ElsevierGulliver"/>
              </a:rPr>
              <a:t>Source codes and user manuals are available at </a:t>
            </a:r>
            <a:r>
              <a:rPr lang="en-US" b="0" i="0" u="none" strike="noStrike" dirty="0">
                <a:solidFill>
                  <a:srgbClr val="0272B1"/>
                </a:solidFill>
                <a:effectLst/>
                <a:latin typeface="ElsevierGulliver"/>
                <a:hlinkClick r:id="rId5"/>
              </a:rPr>
              <a:t>https://github.com/cma2015/iwa-miRNA</a:t>
            </a:r>
            <a:endParaRPr lang="en-US" b="0" i="0" dirty="0">
              <a:solidFill>
                <a:srgbClr val="1F1F1F"/>
              </a:solidFill>
              <a:effectLst/>
              <a:latin typeface="ElsevierGulliver"/>
            </a:endParaRPr>
          </a:p>
        </p:txBody>
      </p:sp>
    </p:spTree>
    <p:extLst>
      <p:ext uri="{BB962C8B-B14F-4D97-AF65-F5344CB8AC3E}">
        <p14:creationId xmlns:p14="http://schemas.microsoft.com/office/powerpoint/2010/main" val="3995094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879A9C-5643-CB84-5D4D-DECB01C72DF1}"/>
              </a:ext>
            </a:extLst>
          </p:cNvPr>
          <p:cNvSpPr txBox="1"/>
          <p:nvPr/>
        </p:nvSpPr>
        <p:spPr>
          <a:xfrm>
            <a:off x="774700" y="0"/>
            <a:ext cx="10058400" cy="369332"/>
          </a:xfrm>
          <a:prstGeom prst="rect">
            <a:avLst/>
          </a:prstGeom>
          <a:noFill/>
        </p:spPr>
        <p:txBody>
          <a:bodyPr wrap="square">
            <a:spAutoFit/>
          </a:bodyPr>
          <a:lstStyle/>
          <a:p>
            <a:r>
              <a:rPr lang="en-US" b="0" i="0" dirty="0">
                <a:solidFill>
                  <a:srgbClr val="212121"/>
                </a:solidFill>
                <a:effectLst/>
                <a:latin typeface="system-ui"/>
              </a:rPr>
              <a:t>https://</a:t>
            </a:r>
            <a:r>
              <a:rPr lang="en-US" b="0" i="0" dirty="0" err="1">
                <a:solidFill>
                  <a:srgbClr val="212121"/>
                </a:solidFill>
                <a:effectLst/>
                <a:latin typeface="system-ui"/>
              </a:rPr>
              <a:t>github.com</a:t>
            </a:r>
            <a:r>
              <a:rPr lang="en-US" b="0" i="0" dirty="0">
                <a:solidFill>
                  <a:srgbClr val="212121"/>
                </a:solidFill>
                <a:effectLst/>
                <a:latin typeface="system-ui"/>
              </a:rPr>
              <a:t>/</a:t>
            </a:r>
            <a:r>
              <a:rPr lang="en-US" b="0" i="0" dirty="0" err="1">
                <a:solidFill>
                  <a:srgbClr val="212121"/>
                </a:solidFill>
                <a:effectLst/>
                <a:latin typeface="system-ui"/>
              </a:rPr>
              <a:t>junchaoshi</a:t>
            </a:r>
            <a:r>
              <a:rPr lang="en-US" b="0" i="0" dirty="0">
                <a:solidFill>
                  <a:srgbClr val="212121"/>
                </a:solidFill>
                <a:effectLst/>
                <a:latin typeface="system-ui"/>
              </a:rPr>
              <a:t>/sports1.0</a:t>
            </a:r>
            <a:endParaRPr lang="en-US" dirty="0"/>
          </a:p>
        </p:txBody>
      </p:sp>
      <p:pic>
        <p:nvPicPr>
          <p:cNvPr id="30722" name="Picture 2" descr="figure 1">
            <a:extLst>
              <a:ext uri="{FF2B5EF4-FFF2-40B4-BE49-F238E27FC236}">
                <a16:creationId xmlns:a16="http://schemas.microsoft.com/office/drawing/2014/main" id="{7EF75BFA-151F-AA63-8550-3B947AB5B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9950" y="647700"/>
            <a:ext cx="8699500" cy="11836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9F2904-82E6-AABB-4718-1C5664354B5C}"/>
              </a:ext>
            </a:extLst>
          </p:cNvPr>
          <p:cNvSpPr txBox="1"/>
          <p:nvPr/>
        </p:nvSpPr>
        <p:spPr>
          <a:xfrm>
            <a:off x="10350500" y="0"/>
            <a:ext cx="10058400" cy="369332"/>
          </a:xfrm>
          <a:prstGeom prst="rect">
            <a:avLst/>
          </a:prstGeom>
          <a:noFill/>
        </p:spPr>
        <p:txBody>
          <a:bodyPr wrap="square">
            <a:spAutoFit/>
          </a:bodyPr>
          <a:lstStyle/>
          <a:p>
            <a:pPr algn="l"/>
            <a:r>
              <a:rPr lang="en-US" b="1" i="0" dirty="0" err="1">
                <a:solidFill>
                  <a:srgbClr val="1B3051"/>
                </a:solidFill>
                <a:effectLst/>
                <a:latin typeface="Europa"/>
              </a:rPr>
              <a:t>sRNAPipe</a:t>
            </a:r>
            <a:r>
              <a:rPr lang="en-US" b="1" i="0" dirty="0">
                <a:solidFill>
                  <a:srgbClr val="1B3051"/>
                </a:solidFill>
                <a:effectLst/>
                <a:latin typeface="Europa"/>
              </a:rPr>
              <a:t>: a Galaxy-based pipeline for bioinformatic in-depth exploration of small </a:t>
            </a:r>
            <a:r>
              <a:rPr lang="en-US" b="1" i="0" dirty="0" err="1">
                <a:solidFill>
                  <a:srgbClr val="1B3051"/>
                </a:solidFill>
                <a:effectLst/>
                <a:latin typeface="Europa"/>
              </a:rPr>
              <a:t>RNAseq</a:t>
            </a:r>
            <a:r>
              <a:rPr lang="en-US" b="1" i="0" dirty="0">
                <a:solidFill>
                  <a:srgbClr val="1B3051"/>
                </a:solidFill>
                <a:effectLst/>
                <a:latin typeface="Europa"/>
              </a:rPr>
              <a:t> data</a:t>
            </a:r>
          </a:p>
        </p:txBody>
      </p:sp>
      <p:pic>
        <p:nvPicPr>
          <p:cNvPr id="30724" name="Picture 4">
            <a:extLst>
              <a:ext uri="{FF2B5EF4-FFF2-40B4-BE49-F238E27FC236}">
                <a16:creationId xmlns:a16="http://schemas.microsoft.com/office/drawing/2014/main" id="{0455CE42-A510-BEC9-D051-E4E1ABDA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50" y="2127250"/>
            <a:ext cx="8750300" cy="1016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7F2D16-FB12-4361-3168-EDA90B518BF4}"/>
              </a:ext>
            </a:extLst>
          </p:cNvPr>
          <p:cNvSpPr txBox="1"/>
          <p:nvPr/>
        </p:nvSpPr>
        <p:spPr>
          <a:xfrm>
            <a:off x="69851" y="514350"/>
            <a:ext cx="4310795" cy="369332"/>
          </a:xfrm>
          <a:prstGeom prst="rect">
            <a:avLst/>
          </a:prstGeom>
          <a:noFill/>
        </p:spPr>
        <p:txBody>
          <a:bodyPr wrap="none" rtlCol="0">
            <a:spAutoFit/>
          </a:bodyPr>
          <a:lstStyle/>
          <a:p>
            <a:r>
              <a:rPr lang="en-US" b="0" i="0" u="sng" dirty="0">
                <a:solidFill>
                  <a:srgbClr val="376FAA"/>
                </a:solidFill>
                <a:effectLst/>
                <a:latin typeface="Cambria" panose="02040503050406030204" pitchFamily="18" charset="0"/>
                <a:hlinkClick r:id="rId4"/>
              </a:rPr>
              <a:t>https://github.com/junchaoshi/sports1.0</a:t>
            </a:r>
            <a:endParaRPr lang="en-US" dirty="0"/>
          </a:p>
        </p:txBody>
      </p:sp>
      <p:sp>
        <p:nvSpPr>
          <p:cNvPr id="12" name="TextBox 11">
            <a:extLst>
              <a:ext uri="{FF2B5EF4-FFF2-40B4-BE49-F238E27FC236}">
                <a16:creationId xmlns:a16="http://schemas.microsoft.com/office/drawing/2014/main" id="{48A449CF-23F2-7183-10E5-D38DD7D5FCF5}"/>
              </a:ext>
            </a:extLst>
          </p:cNvPr>
          <p:cNvSpPr txBox="1"/>
          <p:nvPr/>
        </p:nvSpPr>
        <p:spPr>
          <a:xfrm>
            <a:off x="387350" y="1028700"/>
            <a:ext cx="6381750" cy="923330"/>
          </a:xfrm>
          <a:prstGeom prst="rect">
            <a:avLst/>
          </a:prstGeom>
          <a:noFill/>
        </p:spPr>
        <p:txBody>
          <a:bodyPr wrap="square">
            <a:spAutoFit/>
          </a:bodyPr>
          <a:lstStyle/>
          <a:p>
            <a:r>
              <a:rPr lang="en-US" b="0" i="0" dirty="0">
                <a:solidFill>
                  <a:srgbClr val="212121"/>
                </a:solidFill>
                <a:effectLst/>
                <a:latin typeface="Cambria" panose="02040503050406030204" pitchFamily="18" charset="0"/>
              </a:rPr>
              <a:t>SPORTS1.0 can apply to a wide-range of species and the annotation references of 68 species are precompiled for downloading (</a:t>
            </a:r>
            <a:r>
              <a:rPr lang="en-US" b="0" i="0" u="sng" dirty="0">
                <a:solidFill>
                  <a:srgbClr val="376FAA"/>
                </a:solidFill>
                <a:effectLst/>
                <a:latin typeface="Cambria" panose="02040503050406030204" pitchFamily="18" charset="0"/>
                <a:hlinkClick r:id="rId5"/>
              </a:rPr>
              <a:t>Table S1</a:t>
            </a:r>
            <a:r>
              <a:rPr lang="en-US" b="0" i="0" dirty="0">
                <a:solidFill>
                  <a:srgbClr val="212121"/>
                </a:solidFill>
                <a:effectLst/>
                <a:latin typeface="Cambria" panose="02040503050406030204" pitchFamily="18" charset="0"/>
              </a:rPr>
              <a:t>).</a:t>
            </a:r>
            <a:endParaRPr lang="en-US" dirty="0"/>
          </a:p>
        </p:txBody>
      </p:sp>
      <p:sp>
        <p:nvSpPr>
          <p:cNvPr id="14" name="TextBox 13">
            <a:extLst>
              <a:ext uri="{FF2B5EF4-FFF2-40B4-BE49-F238E27FC236}">
                <a16:creationId xmlns:a16="http://schemas.microsoft.com/office/drawing/2014/main" id="{C546608C-4F36-CF21-BD6A-6814AC339D5D}"/>
              </a:ext>
            </a:extLst>
          </p:cNvPr>
          <p:cNvSpPr txBox="1"/>
          <p:nvPr/>
        </p:nvSpPr>
        <p:spPr>
          <a:xfrm>
            <a:off x="3175" y="12299434"/>
            <a:ext cx="10204450" cy="646331"/>
          </a:xfrm>
          <a:prstGeom prst="rect">
            <a:avLst/>
          </a:prstGeom>
          <a:noFill/>
        </p:spPr>
        <p:txBody>
          <a:bodyPr wrap="square">
            <a:spAutoFit/>
          </a:bodyPr>
          <a:lstStyle/>
          <a:p>
            <a:r>
              <a:rPr lang="en-US" dirty="0">
                <a:hlinkClick r:id="rId6"/>
              </a:rPr>
              <a:t>https://mobilednajournal.biomedcentral.com/articles/10.1186/s13100-018-0130-7#Fig2</a:t>
            </a:r>
            <a:endParaRPr lang="en-US" dirty="0"/>
          </a:p>
          <a:p>
            <a:endParaRPr lang="en-US" dirty="0"/>
          </a:p>
        </p:txBody>
      </p:sp>
    </p:spTree>
    <p:extLst>
      <p:ext uri="{BB962C8B-B14F-4D97-AF65-F5344CB8AC3E}">
        <p14:creationId xmlns:p14="http://schemas.microsoft.com/office/powerpoint/2010/main" val="3430785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12AD-93F7-A34F-A2CE-83EC24AC46E2}"/>
              </a:ext>
            </a:extLst>
          </p:cNvPr>
          <p:cNvSpPr>
            <a:spLocks noGrp="1"/>
          </p:cNvSpPr>
          <p:nvPr>
            <p:ph type="title"/>
          </p:nvPr>
        </p:nvSpPr>
        <p:spPr>
          <a:xfrm>
            <a:off x="947602" y="0"/>
            <a:ext cx="17350740" cy="2474384"/>
          </a:xfrm>
        </p:spPr>
        <p:txBody>
          <a:bodyPr/>
          <a:lstStyle/>
          <a:p>
            <a:r>
              <a:rPr lang="en-US" b="1" dirty="0"/>
              <a:t>Quantification description </a:t>
            </a:r>
          </a:p>
        </p:txBody>
      </p:sp>
      <p:sp>
        <p:nvSpPr>
          <p:cNvPr id="3" name="Content Placeholder 2">
            <a:extLst>
              <a:ext uri="{FF2B5EF4-FFF2-40B4-BE49-F238E27FC236}">
                <a16:creationId xmlns:a16="http://schemas.microsoft.com/office/drawing/2014/main" id="{B15D4D2D-B14C-98E7-D433-47B74F0B081F}"/>
              </a:ext>
            </a:extLst>
          </p:cNvPr>
          <p:cNvSpPr>
            <a:spLocks noGrp="1"/>
          </p:cNvSpPr>
          <p:nvPr>
            <p:ph idx="1"/>
          </p:nvPr>
        </p:nvSpPr>
        <p:spPr>
          <a:xfrm>
            <a:off x="163285" y="3402765"/>
            <a:ext cx="19670486" cy="8839735"/>
          </a:xfrm>
        </p:spPr>
        <p:txBody>
          <a:bodyPr>
            <a:normAutofit/>
          </a:bodyPr>
          <a:lstStyle/>
          <a:p>
            <a:r>
              <a:rPr lang="en-US" dirty="0"/>
              <a:t>Deep dive mirDeep2 and </a:t>
            </a:r>
            <a:r>
              <a:rPr lang="en-US" dirty="0" err="1"/>
              <a:t>mirDeep</a:t>
            </a:r>
            <a:r>
              <a:rPr lang="en-US" dirty="0"/>
              <a:t>* alignment and quantification sequence.</a:t>
            </a:r>
          </a:p>
          <a:p>
            <a:r>
              <a:rPr lang="en-US" dirty="0"/>
              <a:t>Confirm versions of bowtie used during alignment? </a:t>
            </a:r>
          </a:p>
          <a:p>
            <a:pPr lvl="1"/>
            <a:r>
              <a:rPr lang="en-US" dirty="0"/>
              <a:t>Is there a way to make a BAM or SAM file from the mirDeep2 scripts?</a:t>
            </a:r>
          </a:p>
          <a:p>
            <a:pPr lvl="1"/>
            <a:r>
              <a:rPr lang="en-US" dirty="0"/>
              <a:t>Is .</a:t>
            </a:r>
            <a:r>
              <a:rPr lang="en-US" dirty="0" err="1"/>
              <a:t>arf</a:t>
            </a:r>
            <a:r>
              <a:rPr lang="en-US" dirty="0"/>
              <a:t> ok for the community as an alternative out put (Ask AWG)?</a:t>
            </a:r>
          </a:p>
          <a:p>
            <a:r>
              <a:rPr lang="en-US" dirty="0"/>
              <a:t>Find studies for other animal to test dive with mirDeep2 and </a:t>
            </a:r>
            <a:r>
              <a:rPr lang="en-US" dirty="0" err="1"/>
              <a:t>mirDeep</a:t>
            </a:r>
            <a:r>
              <a:rPr lang="en-US" dirty="0"/>
              <a:t>*</a:t>
            </a:r>
          </a:p>
          <a:p>
            <a:pPr lvl="1"/>
            <a:r>
              <a:rPr lang="en-US" dirty="0"/>
              <a:t>Get a tests datasets: are there synthetic spiked options ?</a:t>
            </a:r>
          </a:p>
          <a:p>
            <a:pPr lvl="2"/>
            <a:r>
              <a:rPr lang="en-US" i="1" dirty="0" err="1"/>
              <a:t>C.elegans</a:t>
            </a:r>
            <a:r>
              <a:rPr lang="en-US" i="1" dirty="0"/>
              <a:t> </a:t>
            </a:r>
          </a:p>
          <a:p>
            <a:pPr lvl="2"/>
            <a:r>
              <a:rPr lang="en-US" i="1" dirty="0" err="1"/>
              <a:t>D.melanogaster</a:t>
            </a:r>
            <a:endParaRPr lang="en-US" i="1" dirty="0"/>
          </a:p>
          <a:p>
            <a:r>
              <a:rPr lang="en-US" dirty="0"/>
              <a:t>Plant deep dive</a:t>
            </a:r>
          </a:p>
          <a:p>
            <a:pPr lvl="1"/>
            <a:r>
              <a:rPr lang="en-US" dirty="0"/>
              <a:t>Get a tests datasets: are there synthetic spiked options ?</a:t>
            </a:r>
          </a:p>
          <a:p>
            <a:pPr lvl="2"/>
            <a:r>
              <a:rPr lang="en-US" dirty="0"/>
              <a:t>Monocot </a:t>
            </a:r>
          </a:p>
          <a:p>
            <a:pPr lvl="2"/>
            <a:r>
              <a:rPr lang="en-US" dirty="0"/>
              <a:t>Dicot</a:t>
            </a:r>
          </a:p>
          <a:p>
            <a:endParaRPr lang="en-US" dirty="0"/>
          </a:p>
          <a:p>
            <a:endParaRPr lang="en-US" dirty="0"/>
          </a:p>
          <a:p>
            <a:endParaRPr lang="en-US" dirty="0"/>
          </a:p>
        </p:txBody>
      </p:sp>
    </p:spTree>
    <p:extLst>
      <p:ext uri="{BB962C8B-B14F-4D97-AF65-F5344CB8AC3E}">
        <p14:creationId xmlns:p14="http://schemas.microsoft.com/office/powerpoint/2010/main" val="172353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F291-7CED-0AC0-DA09-802205516AAC}"/>
              </a:ext>
            </a:extLst>
          </p:cNvPr>
          <p:cNvSpPr>
            <a:spLocks noGrp="1"/>
          </p:cNvSpPr>
          <p:nvPr>
            <p:ph type="title"/>
          </p:nvPr>
        </p:nvSpPr>
        <p:spPr/>
        <p:txBody>
          <a:bodyPr/>
          <a:lstStyle/>
          <a:p>
            <a:r>
              <a:rPr lang="en-US" dirty="0"/>
              <a:t>Source of plant data sets </a:t>
            </a:r>
          </a:p>
        </p:txBody>
      </p:sp>
      <p:sp>
        <p:nvSpPr>
          <p:cNvPr id="3" name="Content Placeholder 2">
            <a:extLst>
              <a:ext uri="{FF2B5EF4-FFF2-40B4-BE49-F238E27FC236}">
                <a16:creationId xmlns:a16="http://schemas.microsoft.com/office/drawing/2014/main" id="{565DB024-F103-C612-94C1-369FE97B4A89}"/>
              </a:ext>
            </a:extLst>
          </p:cNvPr>
          <p:cNvSpPr>
            <a:spLocks noGrp="1"/>
          </p:cNvSpPr>
          <p:nvPr>
            <p:ph idx="1"/>
          </p:nvPr>
        </p:nvSpPr>
        <p:spPr>
          <a:xfrm>
            <a:off x="1383029" y="3407833"/>
            <a:ext cx="18015314" cy="8122498"/>
          </a:xfrm>
        </p:spPr>
        <p:txBody>
          <a:bodyPr>
            <a:normAutofit/>
          </a:bodyPr>
          <a:lstStyle/>
          <a:p>
            <a:r>
              <a:rPr lang="en-US" i="1" dirty="0"/>
              <a:t>Arabidopsis thaliana</a:t>
            </a:r>
            <a:r>
              <a:rPr lang="en-US" dirty="0"/>
              <a:t>. (A–F) SRR1312888 (A), SRR1312898 (B), SRR1312896 (C), SRR1312899 (D), SRR1312897 (E), and SRR1312900 (F). </a:t>
            </a:r>
          </a:p>
          <a:p>
            <a:r>
              <a:rPr lang="en-US" i="1" dirty="0"/>
              <a:t>Oryza sativa</a:t>
            </a:r>
            <a:r>
              <a:rPr lang="en-US" dirty="0"/>
              <a:t>. (A–D) SRR1849766 (A), SRR1849769 (B), SRR1849767 (C), and SRR1849770 (D). </a:t>
            </a:r>
          </a:p>
          <a:p>
            <a:r>
              <a:rPr lang="en-US" i="1" dirty="0" err="1"/>
              <a:t>Zea</a:t>
            </a:r>
            <a:r>
              <a:rPr lang="en-US" i="1" dirty="0"/>
              <a:t> mays</a:t>
            </a:r>
            <a:r>
              <a:rPr lang="en-US" dirty="0"/>
              <a:t>. (A–F) SRR6939406 (A), SRR6939401 (B), SRR6939403 (C), SRR6939402 (D), SRR6939404 (E), and SRR6939409 (F).</a:t>
            </a:r>
          </a:p>
        </p:txBody>
      </p:sp>
      <p:sp>
        <p:nvSpPr>
          <p:cNvPr id="5" name="TextBox 4">
            <a:extLst>
              <a:ext uri="{FF2B5EF4-FFF2-40B4-BE49-F238E27FC236}">
                <a16:creationId xmlns:a16="http://schemas.microsoft.com/office/drawing/2014/main" id="{2261DE14-21F5-8907-3B46-097C905F84B4}"/>
              </a:ext>
            </a:extLst>
          </p:cNvPr>
          <p:cNvSpPr txBox="1"/>
          <p:nvPr/>
        </p:nvSpPr>
        <p:spPr>
          <a:xfrm>
            <a:off x="394447" y="9843220"/>
            <a:ext cx="19722353" cy="1938992"/>
          </a:xfrm>
          <a:prstGeom prst="rect">
            <a:avLst/>
          </a:prstGeom>
          <a:noFill/>
        </p:spPr>
        <p:txBody>
          <a:bodyPr wrap="square">
            <a:spAutoFit/>
          </a:bodyPr>
          <a:lstStyle/>
          <a:p>
            <a:r>
              <a:rPr lang="en-US" sz="4000" dirty="0"/>
              <a:t>“Evaluation and application of tools for the identification of known microRNAs in plants”</a:t>
            </a:r>
          </a:p>
          <a:p>
            <a:r>
              <a:rPr lang="en-US" sz="4000" dirty="0">
                <a:hlinkClick r:id="rId2"/>
              </a:rPr>
              <a:t>https://bsapubs.onlinelibrary.wiley.com/doi/pdf/10.1002/aps3.11414</a:t>
            </a:r>
            <a:endParaRPr lang="en-US" sz="4000" dirty="0"/>
          </a:p>
          <a:p>
            <a:r>
              <a:rPr lang="en-US" sz="4000" dirty="0"/>
              <a:t>Li </a:t>
            </a:r>
            <a:r>
              <a:rPr lang="en-US" sz="4000" i="1" dirty="0"/>
              <a:t>et al</a:t>
            </a:r>
            <a:r>
              <a:rPr lang="en-US" sz="4000" dirty="0"/>
              <a:t>., (2020)</a:t>
            </a:r>
          </a:p>
        </p:txBody>
      </p:sp>
    </p:spTree>
    <p:extLst>
      <p:ext uri="{BB962C8B-B14F-4D97-AF65-F5344CB8AC3E}">
        <p14:creationId xmlns:p14="http://schemas.microsoft.com/office/powerpoint/2010/main" val="3964723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A1538D-DBED-81F8-3491-D1C5507B4824}"/>
              </a:ext>
            </a:extLst>
          </p:cNvPr>
          <p:cNvSpPr txBox="1"/>
          <p:nvPr/>
        </p:nvSpPr>
        <p:spPr>
          <a:xfrm>
            <a:off x="1596452" y="4185925"/>
            <a:ext cx="16241843" cy="3539430"/>
          </a:xfrm>
          <a:prstGeom prst="rect">
            <a:avLst/>
          </a:prstGeom>
          <a:noFill/>
        </p:spPr>
        <p:txBody>
          <a:bodyPr wrap="square">
            <a:spAutoFit/>
          </a:bodyPr>
          <a:lstStyle/>
          <a:p>
            <a:pPr algn="just"/>
            <a:r>
              <a:rPr lang="en-US" sz="3200" b="0" i="0" u="none" strike="noStrike" dirty="0">
                <a:solidFill>
                  <a:srgbClr val="000000"/>
                </a:solidFill>
                <a:effectLst/>
                <a:latin typeface="Calibri" panose="020F0502020204030204" pitchFamily="34" charset="0"/>
                <a:cs typeface="Calibri" panose="020F0502020204030204" pitchFamily="34" charset="0"/>
              </a:rPr>
              <a:t>In conclusion, a small </a:t>
            </a:r>
            <a:r>
              <a:rPr lang="en-US" sz="3200" b="0" i="0" u="none" strike="noStrike" dirty="0" err="1">
                <a:solidFill>
                  <a:srgbClr val="000000"/>
                </a:solidFill>
                <a:effectLst/>
                <a:latin typeface="Calibri" panose="020F0502020204030204" pitchFamily="34" charset="0"/>
                <a:cs typeface="Calibri" panose="020F0502020204030204" pitchFamily="34" charset="0"/>
              </a:rPr>
              <a:t>RNAseq</a:t>
            </a:r>
            <a:r>
              <a:rPr lang="en-US" sz="3200" b="0" i="0" u="none" strike="noStrike" dirty="0">
                <a:solidFill>
                  <a:srgbClr val="000000"/>
                </a:solidFill>
                <a:effectLst/>
                <a:latin typeface="Calibri" panose="020F0502020204030204" pitchFamily="34" charset="0"/>
                <a:cs typeface="Calibri" panose="020F0502020204030204" pitchFamily="34" charset="0"/>
              </a:rPr>
              <a:t> analysis pipeline was optimized for the analysis of microRNA sequencing data. The minimal pipeline includes quality control, alignment, quantification and differential expression analysis. The pipeline was optimized using multiple tools and parameters. The accuracy of the results were compared to select the best approach, revealing increased accuracy and easier interpretation when microRNA specific libraries were used as templates instead of just using genome alignments. The pipeline provides an efficient solution for small RNA analysis using *.</a:t>
            </a:r>
            <a:r>
              <a:rPr lang="en-US" sz="3200" b="0" i="0" u="none" strike="noStrike" dirty="0" err="1">
                <a:solidFill>
                  <a:srgbClr val="000000"/>
                </a:solidFill>
                <a:effectLst/>
                <a:latin typeface="Calibri" panose="020F0502020204030204" pitchFamily="34" charset="0"/>
                <a:cs typeface="Calibri" panose="020F0502020204030204" pitchFamily="34" charset="0"/>
              </a:rPr>
              <a:t>fastq</a:t>
            </a:r>
            <a:r>
              <a:rPr lang="en-US" sz="3200" b="0" i="0" u="none" strike="noStrike" dirty="0">
                <a:solidFill>
                  <a:srgbClr val="000000"/>
                </a:solidFill>
                <a:effectLst/>
                <a:latin typeface="Calibri" panose="020F0502020204030204" pitchFamily="34" charset="0"/>
                <a:cs typeface="Calibri" panose="020F0502020204030204" pitchFamily="34" charset="0"/>
              </a:rPr>
              <a:t> files from either </a:t>
            </a:r>
            <a:r>
              <a:rPr lang="en-US" sz="3200" b="0" i="0" u="none" strike="noStrike" dirty="0" err="1">
                <a:solidFill>
                  <a:srgbClr val="000000"/>
                </a:solidFill>
                <a:effectLst/>
                <a:latin typeface="Calibri" panose="020F0502020204030204" pitchFamily="34" charset="0"/>
                <a:cs typeface="Calibri" panose="020F0502020204030204" pitchFamily="34" charset="0"/>
              </a:rPr>
              <a:t>smallRNAseq</a:t>
            </a:r>
            <a:r>
              <a:rPr lang="en-US" sz="3200" b="0" i="0" u="none" strike="noStrike" dirty="0">
                <a:solidFill>
                  <a:srgbClr val="000000"/>
                </a:solidFill>
                <a:effectLst/>
                <a:latin typeface="Calibri" panose="020F0502020204030204" pitchFamily="34" charset="0"/>
                <a:cs typeface="Calibri" panose="020F0502020204030204" pitchFamily="34" charset="0"/>
              </a:rPr>
              <a:t> or total </a:t>
            </a:r>
            <a:r>
              <a:rPr lang="en-US" sz="3200" b="0" i="0" u="none" strike="noStrike" dirty="0" err="1">
                <a:solidFill>
                  <a:srgbClr val="000000"/>
                </a:solidFill>
                <a:effectLst/>
                <a:latin typeface="Calibri" panose="020F0502020204030204" pitchFamily="34" charset="0"/>
                <a:cs typeface="Calibri" panose="020F0502020204030204" pitchFamily="34" charset="0"/>
              </a:rPr>
              <a:t>RNAseq</a:t>
            </a:r>
            <a:r>
              <a:rPr lang="en-US" sz="3200" b="0" i="0" u="none" strike="noStrike" dirty="0">
                <a:solidFill>
                  <a:srgbClr val="000000"/>
                </a:solidFill>
                <a:effectLst/>
                <a:latin typeface="Calibri" panose="020F0502020204030204" pitchFamily="34" charset="0"/>
                <a:cs typeface="Calibri" panose="020F0502020204030204" pitchFamily="34" charset="0"/>
              </a:rPr>
              <a:t> as inputs.</a:t>
            </a:r>
            <a:endParaRPr lang="en-US" sz="3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2BBDB8B-6223-D0C7-1D94-51D6D450FC19}"/>
              </a:ext>
            </a:extLst>
          </p:cNvPr>
          <p:cNvSpPr/>
          <p:nvPr/>
        </p:nvSpPr>
        <p:spPr bwMode="auto">
          <a:xfrm>
            <a:off x="2058753" y="1099703"/>
            <a:ext cx="14274800" cy="121920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Conclusion</a:t>
            </a:r>
          </a:p>
        </p:txBody>
      </p:sp>
    </p:spTree>
    <p:extLst>
      <p:ext uri="{BB962C8B-B14F-4D97-AF65-F5344CB8AC3E}">
        <p14:creationId xmlns:p14="http://schemas.microsoft.com/office/powerpoint/2010/main" val="2041321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49A4801A-A133-9A9E-434F-A1DA27F09FCC}"/>
              </a:ext>
            </a:extLst>
          </p:cNvPr>
          <p:cNvSpPr>
            <a:spLocks noChangeArrowheads="1"/>
          </p:cNvSpPr>
          <p:nvPr/>
        </p:nvSpPr>
        <p:spPr bwMode="auto">
          <a:xfrm>
            <a:off x="372532" y="2299448"/>
            <a:ext cx="19033067" cy="268715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182880" tIns="182880" rIns="182880" bIns="182880"/>
          <a:lstStyle>
            <a:lvl1pPr defTabSz="4279900">
              <a:defRPr sz="3000">
                <a:solidFill>
                  <a:schemeClr val="tx1"/>
                </a:solidFill>
                <a:latin typeface="Arial" panose="020B0604020202020204" pitchFamily="34" charset="0"/>
                <a:ea typeface="ＭＳ Ｐゴシック" panose="020B0600070205080204" pitchFamily="34" charset="-128"/>
              </a:defRPr>
            </a:lvl1pPr>
            <a:lvl2pPr defTabSz="4279900">
              <a:defRPr sz="3000">
                <a:solidFill>
                  <a:schemeClr val="tx1"/>
                </a:solidFill>
                <a:latin typeface="Arial" panose="020B0604020202020204" pitchFamily="34" charset="0"/>
                <a:ea typeface="ＭＳ Ｐゴシック" panose="020B0600070205080204" pitchFamily="34" charset="-128"/>
              </a:defRPr>
            </a:lvl2pPr>
            <a:lvl3pPr defTabSz="4279900">
              <a:defRPr sz="3000">
                <a:solidFill>
                  <a:schemeClr val="tx1"/>
                </a:solidFill>
                <a:latin typeface="Arial" panose="020B0604020202020204" pitchFamily="34" charset="0"/>
                <a:ea typeface="ＭＳ Ｐゴシック" panose="020B0600070205080204" pitchFamily="34" charset="-128"/>
              </a:defRPr>
            </a:lvl3pPr>
            <a:lvl4pPr defTabSz="4279900">
              <a:defRPr sz="3000">
                <a:solidFill>
                  <a:schemeClr val="tx1"/>
                </a:solidFill>
                <a:latin typeface="Arial" panose="020B0604020202020204" pitchFamily="34" charset="0"/>
                <a:ea typeface="ＭＳ Ｐゴシック" panose="020B0600070205080204" pitchFamily="34" charset="-128"/>
              </a:defRPr>
            </a:lvl4pPr>
            <a:lvl5pPr defTabSz="4279900">
              <a:defRPr sz="3000">
                <a:solidFill>
                  <a:schemeClr val="tx1"/>
                </a:solidFill>
                <a:latin typeface="Arial" panose="020B0604020202020204" pitchFamily="34" charset="0"/>
                <a:ea typeface="ＭＳ Ｐゴシック" panose="020B0600070205080204" pitchFamily="34" charset="-128"/>
              </a:defRPr>
            </a:lvl5pPr>
            <a:lvl6pPr marL="22240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6pPr>
            <a:lvl7pPr marL="26812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7pPr>
            <a:lvl8pPr marL="31384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8pPr>
            <a:lvl9pPr marL="35956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9pPr>
          </a:lstStyle>
          <a:p>
            <a:pPr marL="0" marR="0">
              <a:spcBef>
                <a:spcPts val="0"/>
              </a:spcBef>
              <a:spcAft>
                <a:spcPts val="0"/>
              </a:spcAft>
            </a:pPr>
            <a:r>
              <a:rPr lang="en-US" sz="2800" dirty="0">
                <a:effectLst/>
                <a:latin typeface="Calibri" panose="020F0502020204030204" pitchFamily="34" charset="0"/>
                <a:ea typeface="Calibri" panose="020F0502020204030204" pitchFamily="34" charset="0"/>
                <a:cs typeface="Calibri" panose="020F0502020204030204" pitchFamily="34" charset="0"/>
              </a:rPr>
              <a:t>Campos ÁL, et al., (2016). </a:t>
            </a:r>
            <a:r>
              <a:rPr lang="en-US" sz="2800" b="1" dirty="0">
                <a:effectLst/>
                <a:latin typeface="Calibri" panose="020F0502020204030204" pitchFamily="34" charset="0"/>
                <a:ea typeface="Calibri" panose="020F0502020204030204" pitchFamily="34" charset="0"/>
                <a:cs typeface="Calibri" panose="020F0502020204030204" pitchFamily="34" charset="0"/>
              </a:rPr>
              <a:t>Tools for Sequence-Based miRNA Target Prediction: What to Choose</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b="0" i="0" dirty="0">
                <a:solidFill>
                  <a:srgbClr val="212121"/>
                </a:solidFill>
                <a:effectLst/>
                <a:latin typeface="Calibri" panose="020F0502020204030204" pitchFamily="34" charset="0"/>
                <a:cs typeface="Calibri" panose="020F0502020204030204" pitchFamily="34" charset="0"/>
              </a:rPr>
              <a:t>Int J Mol Sci. 9;17(12):1987.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r>
              <a:rPr lang="en-US" sz="2800" dirty="0" err="1">
                <a:effectLst/>
                <a:latin typeface="Calibri" panose="020F0502020204030204" pitchFamily="34" charset="0"/>
                <a:ea typeface="Calibri" panose="020F0502020204030204" pitchFamily="34" charset="0"/>
                <a:cs typeface="Calibri" panose="020F0502020204030204" pitchFamily="34" charset="0"/>
              </a:rPr>
              <a:t>Ziemann</a:t>
            </a:r>
            <a:r>
              <a:rPr lang="en-US" sz="2800" dirty="0">
                <a:effectLst/>
                <a:latin typeface="Calibri" panose="020F0502020204030204" pitchFamily="34" charset="0"/>
                <a:ea typeface="Calibri" panose="020F0502020204030204" pitchFamily="34" charset="0"/>
                <a:cs typeface="Calibri" panose="020F0502020204030204" pitchFamily="34" charset="0"/>
              </a:rPr>
              <a:t> M, </a:t>
            </a:r>
            <a:r>
              <a:rPr lang="en-US" sz="2800" dirty="0" err="1">
                <a:effectLst/>
                <a:latin typeface="Calibri" panose="020F0502020204030204" pitchFamily="34" charset="0"/>
                <a:ea typeface="Calibri" panose="020F0502020204030204" pitchFamily="34" charset="0"/>
                <a:cs typeface="Calibri" panose="020F0502020204030204" pitchFamily="34" charset="0"/>
              </a:rPr>
              <a:t>Kaspi</a:t>
            </a:r>
            <a:r>
              <a:rPr lang="en-US" sz="2800" dirty="0">
                <a:effectLst/>
                <a:latin typeface="Calibri" panose="020F0502020204030204" pitchFamily="34" charset="0"/>
                <a:ea typeface="Calibri" panose="020F0502020204030204" pitchFamily="34" charset="0"/>
                <a:cs typeface="Calibri" panose="020F0502020204030204" pitchFamily="34" charset="0"/>
              </a:rPr>
              <a:t> A, El-</a:t>
            </a:r>
            <a:r>
              <a:rPr lang="en-US" sz="2800" dirty="0" err="1">
                <a:effectLst/>
                <a:latin typeface="Calibri" panose="020F0502020204030204" pitchFamily="34" charset="0"/>
                <a:ea typeface="Calibri" panose="020F0502020204030204" pitchFamily="34" charset="0"/>
                <a:cs typeface="Calibri" panose="020F0502020204030204" pitchFamily="34" charset="0"/>
              </a:rPr>
              <a:t>Osta</a:t>
            </a:r>
            <a:r>
              <a:rPr lang="en-US" sz="2800" dirty="0">
                <a:effectLst/>
                <a:latin typeface="Calibri" panose="020F0502020204030204" pitchFamily="34" charset="0"/>
                <a:ea typeface="Calibri" panose="020F0502020204030204" pitchFamily="34" charset="0"/>
                <a:cs typeface="Calibri" panose="020F0502020204030204" pitchFamily="34" charset="0"/>
              </a:rPr>
              <a:t> A. (2016)</a:t>
            </a:r>
            <a:r>
              <a:rPr lang="en-US" sz="2800" b="1" dirty="0">
                <a:effectLst/>
                <a:latin typeface="Calibri" panose="020F0502020204030204" pitchFamily="34" charset="0"/>
                <a:ea typeface="Calibri" panose="020F0502020204030204" pitchFamily="34" charset="0"/>
                <a:cs typeface="Calibri" panose="020F0502020204030204" pitchFamily="34" charset="0"/>
              </a:rPr>
              <a:t> Evaluation of microRNA alignment techniques. </a:t>
            </a:r>
            <a:r>
              <a:rPr lang="en-US" sz="2800" dirty="0">
                <a:effectLst/>
                <a:latin typeface="Calibri" panose="020F0502020204030204" pitchFamily="34" charset="0"/>
                <a:ea typeface="Calibri" panose="020F0502020204030204" pitchFamily="34" charset="0"/>
                <a:cs typeface="Calibri" panose="020F0502020204030204" pitchFamily="34" charset="0"/>
              </a:rPr>
              <a:t>RNA. </a:t>
            </a:r>
            <a:r>
              <a:rPr lang="en-US" sz="2800" b="0" i="0" dirty="0">
                <a:solidFill>
                  <a:srgbClr val="212121"/>
                </a:solidFill>
                <a:effectLst/>
                <a:latin typeface="Calibri" panose="020F0502020204030204" pitchFamily="34" charset="0"/>
                <a:cs typeface="Calibri" panose="020F0502020204030204" pitchFamily="34" charset="0"/>
              </a:rPr>
              <a:t>22(8): 1120–1138.</a:t>
            </a:r>
            <a:r>
              <a:rPr lang="en-US" sz="2800" dirty="0">
                <a:effectLst/>
                <a:latin typeface="Calibri" panose="020F0502020204030204" pitchFamily="34" charset="0"/>
                <a:ea typeface="Calibri" panose="020F0502020204030204" pitchFamily="34" charset="0"/>
                <a:cs typeface="Calibri" panose="020F0502020204030204" pitchFamily="34" charset="0"/>
              </a:rPr>
              <a:t>  </a:t>
            </a:r>
          </a:p>
          <a:p>
            <a:pPr marL="0" marR="0">
              <a:spcBef>
                <a:spcPts val="0"/>
              </a:spcBef>
              <a:spcAft>
                <a:spcPts val="0"/>
              </a:spcAft>
            </a:pPr>
            <a:r>
              <a:rPr lang="en-US" sz="2800" dirty="0">
                <a:effectLst/>
                <a:latin typeface="Calibri" panose="020F0502020204030204" pitchFamily="34" charset="0"/>
                <a:ea typeface="Calibri" panose="020F0502020204030204" pitchFamily="34" charset="0"/>
                <a:cs typeface="Calibri" panose="020F0502020204030204" pitchFamily="34" charset="0"/>
              </a:rPr>
              <a:t>Griffiths-Jones, </a:t>
            </a:r>
            <a:r>
              <a:rPr lang="en-US" sz="2800" dirty="0" err="1">
                <a:effectLst/>
                <a:latin typeface="Calibri" panose="020F0502020204030204" pitchFamily="34" charset="0"/>
                <a:ea typeface="Calibri" panose="020F0502020204030204" pitchFamily="34" charset="0"/>
                <a:cs typeface="Calibri" panose="020F0502020204030204" pitchFamily="34" charset="0"/>
              </a:rPr>
              <a:t>Grocock</a:t>
            </a:r>
            <a:r>
              <a:rPr lang="en-US" sz="2800" dirty="0">
                <a:effectLst/>
                <a:latin typeface="Calibri" panose="020F0502020204030204" pitchFamily="34" charset="0"/>
                <a:ea typeface="Calibri" panose="020F0502020204030204" pitchFamily="34" charset="0"/>
                <a:cs typeface="Calibri" panose="020F0502020204030204" pitchFamily="34" charset="0"/>
              </a:rPr>
              <a:t>, van </a:t>
            </a:r>
            <a:r>
              <a:rPr lang="en-US" sz="2800" dirty="0" err="1">
                <a:effectLst/>
                <a:latin typeface="Calibri" panose="020F0502020204030204" pitchFamily="34" charset="0"/>
                <a:ea typeface="Calibri" panose="020F0502020204030204" pitchFamily="34" charset="0"/>
                <a:cs typeface="Calibri" panose="020F0502020204030204" pitchFamily="34" charset="0"/>
              </a:rPr>
              <a:t>Dongen</a:t>
            </a:r>
            <a:r>
              <a:rPr lang="en-US" sz="2800" dirty="0">
                <a:effectLst/>
                <a:latin typeface="Calibri" panose="020F0502020204030204" pitchFamily="34" charset="0"/>
                <a:ea typeface="Calibri" panose="020F0502020204030204" pitchFamily="34" charset="0"/>
                <a:cs typeface="Calibri" panose="020F0502020204030204" pitchFamily="34" charset="0"/>
              </a:rPr>
              <a:t>, Bateman, and Enright (2006). </a:t>
            </a:r>
            <a:r>
              <a:rPr lang="en-US" sz="2800" b="1" dirty="0" err="1">
                <a:effectLst/>
                <a:latin typeface="Calibri" panose="020F0502020204030204" pitchFamily="34" charset="0"/>
                <a:ea typeface="Calibri" panose="020F0502020204030204" pitchFamily="34" charset="0"/>
                <a:cs typeface="Calibri" panose="020F0502020204030204" pitchFamily="34" charset="0"/>
              </a:rPr>
              <a:t>miRBase</a:t>
            </a:r>
            <a:r>
              <a:rPr lang="en-US" sz="2800" b="1" dirty="0">
                <a:effectLst/>
                <a:latin typeface="Calibri" panose="020F0502020204030204" pitchFamily="34" charset="0"/>
                <a:ea typeface="Calibri" panose="020F0502020204030204" pitchFamily="34" charset="0"/>
                <a:cs typeface="Calibri" panose="020F0502020204030204" pitchFamily="34" charset="0"/>
              </a:rPr>
              <a:t>: microRNA sequences, targets and gene nomenclature. </a:t>
            </a:r>
            <a:r>
              <a:rPr lang="en-US" sz="2800" dirty="0">
                <a:effectLst/>
                <a:latin typeface="Calibri" panose="020F0502020204030204" pitchFamily="34" charset="0"/>
                <a:ea typeface="Calibri" panose="020F0502020204030204" pitchFamily="34" charset="0"/>
                <a:cs typeface="Calibri" panose="020F0502020204030204" pitchFamily="34" charset="0"/>
              </a:rPr>
              <a:t>Nucleic Acids Res. 1;34 (Database issue).</a:t>
            </a:r>
          </a:p>
          <a:p>
            <a:pPr>
              <a:spcBef>
                <a:spcPts val="0"/>
              </a:spcBef>
              <a:spcAft>
                <a:spcPts val="0"/>
              </a:spcAft>
            </a:pPr>
            <a:r>
              <a:rPr lang="en-US" sz="28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Sethupathy</a:t>
            </a:r>
            <a:r>
              <a:rPr lang="en-US" sz="28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Corda, and </a:t>
            </a:r>
            <a:r>
              <a:rPr lang="en-US" sz="28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Hatzigeorgiou</a:t>
            </a:r>
            <a:r>
              <a:rPr lang="en-US" sz="28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(2006). </a:t>
            </a:r>
            <a:r>
              <a:rPr lang="en-US" sz="2800" b="1"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TarBase</a:t>
            </a:r>
            <a:r>
              <a:rPr lang="en-US" sz="2800" b="1"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 comprehensive database of experimentally supported animal microRNA targets</a:t>
            </a:r>
            <a:r>
              <a:rPr lang="en-US" sz="28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RNA. 12(2):192-7.</a:t>
            </a:r>
          </a:p>
          <a:p>
            <a:pPr>
              <a:spcBef>
                <a:spcPts val="0"/>
              </a:spcBef>
              <a:spcAft>
                <a:spcPts val="0"/>
              </a:spcAft>
            </a:pPr>
            <a:r>
              <a:rPr lang="en-US" sz="2800" b="0" i="0" dirty="0">
                <a:solidFill>
                  <a:srgbClr val="000000"/>
                </a:solidFill>
                <a:effectLst/>
                <a:latin typeface="Calibri" panose="020F0502020204030204" pitchFamily="34" charset="0"/>
                <a:cs typeface="Calibri" panose="020F0502020204030204" pitchFamily="34" charset="0"/>
              </a:rPr>
              <a:t>Love MI, Huber W, Anders S (2014). </a:t>
            </a:r>
            <a:r>
              <a:rPr lang="en-US" sz="2800" b="1" i="0" dirty="0">
                <a:solidFill>
                  <a:srgbClr val="000000"/>
                </a:solidFill>
                <a:effectLst/>
                <a:latin typeface="Calibri" panose="020F0502020204030204" pitchFamily="34" charset="0"/>
                <a:cs typeface="Calibri" panose="020F0502020204030204" pitchFamily="34" charset="0"/>
              </a:rPr>
              <a:t>Moderated estimation of fold change and dispersion for RNA-seq data with DESeq2</a:t>
            </a:r>
            <a:r>
              <a:rPr lang="en-US" sz="2800" b="0" i="0" dirty="0">
                <a:solidFill>
                  <a:srgbClr val="000000"/>
                </a:solidFill>
                <a:effectLst/>
                <a:latin typeface="Calibri" panose="020F0502020204030204" pitchFamily="34" charset="0"/>
                <a:cs typeface="Calibri" panose="020F0502020204030204" pitchFamily="34" charset="0"/>
              </a:rPr>
              <a:t>. </a:t>
            </a:r>
            <a:r>
              <a:rPr lang="en-US" sz="2800" b="0" i="1" dirty="0">
                <a:solidFill>
                  <a:srgbClr val="000000"/>
                </a:solidFill>
                <a:effectLst/>
                <a:latin typeface="Calibri" panose="020F0502020204030204" pitchFamily="34" charset="0"/>
                <a:cs typeface="Calibri" panose="020F0502020204030204" pitchFamily="34" charset="0"/>
              </a:rPr>
              <a:t>Genome Biology</a:t>
            </a:r>
            <a:r>
              <a:rPr lang="en-US" sz="2800" b="0" i="0" dirty="0">
                <a:solidFill>
                  <a:srgbClr val="000000"/>
                </a:solidFill>
                <a:effectLst/>
                <a:latin typeface="Calibri" panose="020F0502020204030204" pitchFamily="34" charset="0"/>
                <a:cs typeface="Calibri" panose="020F0502020204030204" pitchFamily="34" charset="0"/>
              </a:rPr>
              <a:t>, </a:t>
            </a:r>
            <a:r>
              <a:rPr lang="en-US" sz="2800" b="1" i="0" dirty="0">
                <a:solidFill>
                  <a:srgbClr val="000000"/>
                </a:solidFill>
                <a:effectLst/>
                <a:latin typeface="Calibri" panose="020F0502020204030204" pitchFamily="34" charset="0"/>
                <a:cs typeface="Calibri" panose="020F0502020204030204" pitchFamily="34" charset="0"/>
              </a:rPr>
              <a:t>15</a:t>
            </a:r>
            <a:r>
              <a:rPr lang="en-US" sz="2800" b="0" i="0" dirty="0">
                <a:solidFill>
                  <a:srgbClr val="000000"/>
                </a:solidFill>
                <a:effectLst/>
                <a:latin typeface="Calibri" panose="020F0502020204030204" pitchFamily="34" charset="0"/>
                <a:cs typeface="Calibri" panose="020F0502020204030204" pitchFamily="34" charset="0"/>
              </a:rPr>
              <a:t>, 550.</a:t>
            </a:r>
          </a:p>
          <a:p>
            <a:pPr>
              <a:spcBef>
                <a:spcPts val="0"/>
              </a:spcBef>
              <a:spcAft>
                <a:spcPts val="0"/>
              </a:spcAft>
            </a:pPr>
            <a:r>
              <a:rPr lang="en-US" sz="2800" b="0" i="0" dirty="0" err="1">
                <a:solidFill>
                  <a:srgbClr val="212121"/>
                </a:solidFill>
                <a:effectLst/>
                <a:latin typeface="Calibri" panose="020F0502020204030204" pitchFamily="34" charset="0"/>
                <a:cs typeface="Calibri" panose="020F0502020204030204" pitchFamily="34" charset="0"/>
              </a:rPr>
              <a:t>Hassani</a:t>
            </a:r>
            <a:r>
              <a:rPr lang="en-US" sz="2800" b="0" i="0" dirty="0">
                <a:solidFill>
                  <a:srgbClr val="212121"/>
                </a:solidFill>
                <a:effectLst/>
                <a:latin typeface="Calibri" panose="020F0502020204030204" pitchFamily="34" charset="0"/>
                <a:cs typeface="Calibri" panose="020F0502020204030204" pitchFamily="34" charset="0"/>
              </a:rPr>
              <a:t>-Pak et al., (2021</a:t>
            </a:r>
            <a:r>
              <a:rPr lang="en-US" sz="2800" b="1" i="0" dirty="0">
                <a:solidFill>
                  <a:srgbClr val="212121"/>
                </a:solidFill>
                <a:effectLst/>
                <a:latin typeface="Calibri" panose="020F0502020204030204" pitchFamily="34" charset="0"/>
                <a:cs typeface="Calibri" panose="020F0502020204030204" pitchFamily="34" charset="0"/>
              </a:rPr>
              <a:t>). </a:t>
            </a:r>
            <a:r>
              <a:rPr lang="en-US" sz="2800" b="1" i="0" dirty="0" err="1">
                <a:solidFill>
                  <a:srgbClr val="212121"/>
                </a:solidFill>
                <a:effectLst/>
                <a:latin typeface="Calibri" panose="020F0502020204030204" pitchFamily="34" charset="0"/>
                <a:cs typeface="Calibri" panose="020F0502020204030204" pitchFamily="34" charset="0"/>
              </a:rPr>
              <a:t>KnetMiner</a:t>
            </a:r>
            <a:r>
              <a:rPr lang="en-US" sz="2800" b="1" i="0" dirty="0">
                <a:solidFill>
                  <a:srgbClr val="212121"/>
                </a:solidFill>
                <a:effectLst/>
                <a:latin typeface="Calibri" panose="020F0502020204030204" pitchFamily="34" charset="0"/>
                <a:cs typeface="Calibri" panose="020F0502020204030204" pitchFamily="34" charset="0"/>
              </a:rPr>
              <a:t>: a comprehensive approach for supporting evidence-based gene discovery and complex trait analysis across species.</a:t>
            </a:r>
            <a:r>
              <a:rPr lang="en-US" sz="2800" b="0" i="0" dirty="0">
                <a:solidFill>
                  <a:srgbClr val="212121"/>
                </a:solidFill>
                <a:effectLst/>
                <a:latin typeface="Calibri" panose="020F0502020204030204" pitchFamily="34" charset="0"/>
                <a:cs typeface="Calibri" panose="020F0502020204030204" pitchFamily="34" charset="0"/>
              </a:rPr>
              <a:t> Plant </a:t>
            </a:r>
            <a:r>
              <a:rPr lang="en-US" sz="2800" b="0" i="0" dirty="0" err="1">
                <a:solidFill>
                  <a:srgbClr val="212121"/>
                </a:solidFill>
                <a:effectLst/>
                <a:latin typeface="Calibri" panose="020F0502020204030204" pitchFamily="34" charset="0"/>
                <a:cs typeface="Calibri" panose="020F0502020204030204" pitchFamily="34" charset="0"/>
              </a:rPr>
              <a:t>Biotechnol</a:t>
            </a:r>
            <a:r>
              <a:rPr lang="en-US" sz="2800" b="0" i="0" dirty="0">
                <a:solidFill>
                  <a:srgbClr val="212121"/>
                </a:solidFill>
                <a:effectLst/>
                <a:latin typeface="Calibri" panose="020F0502020204030204" pitchFamily="34" charset="0"/>
                <a:cs typeface="Calibri" panose="020F0502020204030204" pitchFamily="34" charset="0"/>
              </a:rPr>
              <a:t> </a:t>
            </a:r>
            <a:r>
              <a:rPr lang="en-US" sz="2800" b="0" i="0" dirty="0" err="1">
                <a:solidFill>
                  <a:srgbClr val="212121"/>
                </a:solidFill>
                <a:effectLst/>
                <a:latin typeface="Calibri" panose="020F0502020204030204" pitchFamily="34" charset="0"/>
                <a:cs typeface="Calibri" panose="020F0502020204030204" pitchFamily="34" charset="0"/>
              </a:rPr>
              <a:t>Journel</a:t>
            </a:r>
            <a:r>
              <a:rPr lang="en-US" sz="2800" b="0" i="0" dirty="0">
                <a:solidFill>
                  <a:srgbClr val="212121"/>
                </a:solidFill>
                <a:effectLst/>
                <a:latin typeface="Calibri" panose="020F0502020204030204" pitchFamily="34" charset="0"/>
                <a:cs typeface="Calibri" panose="020F0502020204030204" pitchFamily="34" charset="0"/>
              </a:rPr>
              <a:t>. 1670-1678. </a:t>
            </a:r>
            <a:r>
              <a:rPr lang="en-US" sz="2800" b="0" i="0" dirty="0" err="1">
                <a:solidFill>
                  <a:srgbClr val="212121"/>
                </a:solidFill>
                <a:effectLst/>
                <a:latin typeface="Calibri" panose="020F0502020204030204" pitchFamily="34" charset="0"/>
                <a:cs typeface="Calibri" panose="020F0502020204030204" pitchFamily="34" charset="0"/>
              </a:rPr>
              <a:t>doi</a:t>
            </a:r>
            <a:r>
              <a:rPr lang="en-US" sz="2800" b="0" i="0" dirty="0">
                <a:solidFill>
                  <a:srgbClr val="212121"/>
                </a:solidFill>
                <a:effectLst/>
                <a:latin typeface="Calibri" panose="020F0502020204030204" pitchFamily="34" charset="0"/>
                <a:cs typeface="Calibri" panose="020F0502020204030204" pitchFamily="34" charset="0"/>
              </a:rPr>
              <a:t>: 10.1111/pbi.13583. </a:t>
            </a:r>
          </a:p>
          <a:p>
            <a:pPr>
              <a:spcBef>
                <a:spcPts val="0"/>
              </a:spcBef>
              <a:spcAft>
                <a:spcPts val="0"/>
              </a:spcAft>
            </a:pPr>
            <a:endParaRPr lang="en-US" sz="2800" dirty="0">
              <a:solidFill>
                <a:srgbClr val="212121"/>
              </a:solidFill>
              <a:latin typeface="Calibri" panose="020F0502020204030204" pitchFamily="34" charset="0"/>
              <a:cs typeface="Calibri" panose="020F0502020204030204" pitchFamily="34" charset="0"/>
            </a:endParaRPr>
          </a:p>
          <a:p>
            <a:pPr>
              <a:spcBef>
                <a:spcPts val="0"/>
              </a:spcBef>
              <a:spcAft>
                <a:spcPts val="0"/>
              </a:spcAft>
            </a:pPr>
            <a:endParaRPr lang="en-US" sz="2800" dirty="0">
              <a:solidFill>
                <a:srgbClr val="212121"/>
              </a:solidFill>
              <a:latin typeface="Calibri" panose="020F0502020204030204" pitchFamily="34" charset="0"/>
              <a:cs typeface="Calibri" panose="020F0502020204030204" pitchFamily="34" charset="0"/>
            </a:endParaRPr>
          </a:p>
          <a:p>
            <a:pPr>
              <a:spcBef>
                <a:spcPts val="0"/>
              </a:spcBef>
              <a:spcAft>
                <a:spcPts val="0"/>
              </a:spcAft>
            </a:pPr>
            <a:r>
              <a:rPr lang="en-US" sz="2800" b="0" i="0" dirty="0">
                <a:solidFill>
                  <a:srgbClr val="212121"/>
                </a:solidFill>
                <a:effectLst/>
                <a:latin typeface="Calibri" panose="020F0502020204030204" pitchFamily="34" charset="0"/>
                <a:cs typeface="Calibri" panose="020F0502020204030204" pitchFamily="34" charset="0"/>
                <a:hlinkClick r:id="rId2"/>
              </a:rPr>
              <a:t>https://academic.oup.com/nar/article/40/1/37/1275937</a:t>
            </a:r>
            <a:endParaRPr lang="en-US" sz="2800" b="0" i="0" dirty="0">
              <a:solidFill>
                <a:srgbClr val="212121"/>
              </a:solidFill>
              <a:effectLst/>
              <a:latin typeface="Calibri" panose="020F0502020204030204" pitchFamily="34" charset="0"/>
              <a:cs typeface="Calibri" panose="020F0502020204030204" pitchFamily="34" charset="0"/>
            </a:endParaRPr>
          </a:p>
          <a:p>
            <a:pPr>
              <a:spcBef>
                <a:spcPts val="0"/>
              </a:spcBef>
              <a:spcAft>
                <a:spcPts val="0"/>
              </a:spcAft>
            </a:pPr>
            <a:endParaRPr lang="en-US" sz="2800" dirty="0">
              <a:solidFill>
                <a:srgbClr val="212121"/>
              </a:solidFill>
              <a:latin typeface="Calibri" panose="020F0502020204030204" pitchFamily="34" charset="0"/>
              <a:cs typeface="Calibri" panose="020F0502020204030204" pitchFamily="34" charset="0"/>
            </a:endParaRPr>
          </a:p>
          <a:p>
            <a:r>
              <a:rPr lang="en-US" sz="2800" b="0" i="0" dirty="0">
                <a:solidFill>
                  <a:srgbClr val="333238"/>
                </a:solidFill>
                <a:effectLst/>
                <a:latin typeface="GitLab Sans"/>
              </a:rPr>
              <a:t>“Characterization of statistical features for plant microRNA prediction” –</a:t>
            </a:r>
          </a:p>
          <a:p>
            <a:r>
              <a:rPr lang="en-US" sz="2800" b="0" i="0" dirty="0">
                <a:solidFill>
                  <a:srgbClr val="333238"/>
                </a:solidFill>
                <a:effectLst/>
                <a:latin typeface="GitLab Sans"/>
              </a:rPr>
              <a:t>Thakur, </a:t>
            </a:r>
            <a:r>
              <a:rPr lang="en-US" sz="2800" b="0" i="1" dirty="0">
                <a:solidFill>
                  <a:srgbClr val="333238"/>
                </a:solidFill>
                <a:effectLst/>
                <a:latin typeface="GitLab Sans"/>
              </a:rPr>
              <a:t>et al., </a:t>
            </a:r>
            <a:r>
              <a:rPr lang="en-US" sz="2800" b="0" dirty="0">
                <a:solidFill>
                  <a:srgbClr val="333238"/>
                </a:solidFill>
                <a:effectLst/>
                <a:latin typeface="GitLab Sans"/>
              </a:rPr>
              <a:t>(2011)</a:t>
            </a:r>
            <a:r>
              <a:rPr lang="en-US" sz="2800" b="0" i="0" dirty="0">
                <a:solidFill>
                  <a:srgbClr val="333238"/>
                </a:solidFill>
                <a:effectLst/>
                <a:latin typeface="GitLab Sans"/>
              </a:rPr>
              <a:t> </a:t>
            </a:r>
            <a:r>
              <a:rPr lang="en-US" sz="2800" dirty="0">
                <a:hlinkClick r:id="rId3"/>
              </a:rPr>
              <a:t>https://bmcgenomics.biomedcentral.com/articles/10.1186/1471-2164-12-108</a:t>
            </a:r>
            <a:endParaRPr lang="en-US" sz="2800" dirty="0"/>
          </a:p>
          <a:p>
            <a:pPr defTabSz="914400">
              <a:lnSpc>
                <a:spcPct val="90000"/>
              </a:lnSpc>
            </a:pPr>
            <a:r>
              <a:rPr lang="en-US" sz="2800" b="0" i="0" dirty="0" err="1">
                <a:effectLst/>
              </a:rPr>
              <a:t>mirDeep</a:t>
            </a:r>
            <a:r>
              <a:rPr lang="en-US" sz="2800" b="0" i="0" dirty="0">
                <a:effectLst/>
              </a:rPr>
              <a:t>* &amp; An </a:t>
            </a:r>
            <a:r>
              <a:rPr lang="en-US" sz="2800" b="0" i="1" dirty="0">
                <a:effectLst/>
              </a:rPr>
              <a:t>et al</a:t>
            </a:r>
            <a:r>
              <a:rPr lang="en-US" sz="2800" b="0" i="0" dirty="0">
                <a:effectLst/>
              </a:rPr>
              <a:t>., (2012) </a:t>
            </a:r>
            <a:r>
              <a:rPr lang="en-US" sz="2800" b="0" i="0" dirty="0" err="1">
                <a:solidFill>
                  <a:srgbClr val="000000"/>
                </a:solidFill>
                <a:effectLst/>
              </a:rPr>
              <a:t>miRDeep</a:t>
            </a:r>
            <a:r>
              <a:rPr lang="en-US" sz="2800" b="0" i="0" dirty="0">
                <a:solidFill>
                  <a:srgbClr val="000000"/>
                </a:solidFill>
                <a:effectLst/>
              </a:rPr>
              <a:t>*: an integrated application tool for miRNA identification from RNA sequencing data. </a:t>
            </a:r>
            <a:r>
              <a:rPr lang="en-US" sz="2800" b="0" i="0" dirty="0" err="1">
                <a:effectLst/>
              </a:rPr>
              <a:t>doi</a:t>
            </a:r>
            <a:r>
              <a:rPr lang="en-US" sz="2800" b="0" i="0" dirty="0">
                <a:effectLst/>
              </a:rPr>
              <a:t>: </a:t>
            </a:r>
            <a:r>
              <a:rPr lang="en-US" sz="2800" b="0" i="0" u="sng" dirty="0">
                <a:effectLst/>
                <a:hlinkClick r:id="rId4"/>
              </a:rPr>
              <a:t>10.1093/nar/gks1187</a:t>
            </a:r>
            <a:endParaRPr lang="en-US" sz="2800" b="0" i="0" dirty="0">
              <a:effectLst/>
            </a:endParaRPr>
          </a:p>
          <a:p>
            <a:pPr indent="-228600" defTabSz="914400">
              <a:lnSpc>
                <a:spcPct val="90000"/>
              </a:lnSpc>
              <a:spcBef>
                <a:spcPts val="2000"/>
              </a:spcBef>
              <a:spcAft>
                <a:spcPts val="1000"/>
              </a:spcAft>
              <a:buFont typeface="Arial" panose="020B0604020202020204" pitchFamily="34" charset="0"/>
              <a:buChar char="•"/>
            </a:pPr>
            <a:r>
              <a:rPr lang="en-US" sz="2800" b="1" i="0" dirty="0" err="1">
                <a:effectLst/>
              </a:rPr>
              <a:t>miRDeep</a:t>
            </a:r>
            <a:r>
              <a:rPr lang="en-US" sz="2800" b="1" i="0" dirty="0">
                <a:effectLst/>
              </a:rPr>
              <a:t>*: </a:t>
            </a:r>
            <a:r>
              <a:rPr lang="en-US" sz="2800" b="0" i="0" dirty="0">
                <a:effectLst/>
              </a:rPr>
              <a:t>an integrated application</a:t>
            </a:r>
            <a:endParaRPr lang="en-US" sz="2800" dirty="0"/>
          </a:p>
          <a:p>
            <a:r>
              <a:rPr lang="en-US" sz="2800" dirty="0">
                <a:hlinkClick r:id="rId5"/>
              </a:rPr>
              <a:t>http://www.australianprostatecentre.org/research/software/mirdeep-star</a:t>
            </a:r>
            <a:endParaRPr lang="en-US" sz="2800" dirty="0"/>
          </a:p>
          <a:p>
            <a:r>
              <a:rPr lang="en-US" sz="2800" dirty="0">
                <a:hlinkClick r:id="rId6"/>
              </a:rPr>
              <a:t>http://www.australianprostatecentre.org/research/software/mirplant</a:t>
            </a:r>
            <a:endParaRPr lang="en-US" sz="2800" dirty="0"/>
          </a:p>
          <a:p>
            <a:r>
              <a:rPr lang="en-US" sz="2800" dirty="0">
                <a:hlinkClick r:id="rId7"/>
              </a:rPr>
              <a:t>https://forgemia.inra.fr/martine.da-rocha/dicot_specific_mirdeep2</a:t>
            </a:r>
            <a:endParaRPr lang="en-US" sz="2800" dirty="0"/>
          </a:p>
          <a:p>
            <a:endParaRPr lang="en-US" sz="2800" dirty="0"/>
          </a:p>
          <a:p>
            <a:endParaRPr lang="en-US" sz="2800" dirty="0"/>
          </a:p>
          <a:p>
            <a:endParaRPr lang="en-US" sz="2800" dirty="0"/>
          </a:p>
          <a:p>
            <a:pPr>
              <a:spcBef>
                <a:spcPts val="0"/>
              </a:spcBef>
              <a:spcAft>
                <a:spcPts val="0"/>
              </a:spcAft>
            </a:pPr>
            <a:endParaRPr lang="en-US" sz="2800" dirty="0">
              <a:latin typeface="Calibri" panose="020F0502020204030204" pitchFamily="34" charset="0"/>
              <a:cs typeface="Calibri" panose="020F0502020204030204" pitchFamily="34" charset="0"/>
            </a:endParaRPr>
          </a:p>
          <a:p>
            <a:pPr>
              <a:spcBef>
                <a:spcPts val="0"/>
              </a:spcBef>
              <a:spcAft>
                <a:spcPts val="0"/>
              </a:spcAft>
            </a:pPr>
            <a:endParaRPr lang="en-US" sz="2800" dirty="0">
              <a:effectLst/>
              <a:latin typeface="Calibri" panose="020F0502020204030204" pitchFamily="34" charset="0"/>
              <a:ea typeface="Calibri" panose="020F0502020204030204" pitchFamily="34" charset="0"/>
              <a:cs typeface="Calibri" panose="020F0502020204030204" pitchFamily="34" charset="0"/>
            </a:endParaRPr>
          </a:p>
          <a:p>
            <a:pPr marL="0" marR="0">
              <a:spcBef>
                <a:spcPts val="0"/>
              </a:spcBef>
              <a:spcAft>
                <a:spcPts val="0"/>
              </a:spcAft>
            </a:pPr>
            <a:endParaRPr lang="en-US" sz="2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93DA1D4-3A3D-1CB2-8B07-8D19F3EC8698}"/>
              </a:ext>
            </a:extLst>
          </p:cNvPr>
          <p:cNvSpPr/>
          <p:nvPr/>
        </p:nvSpPr>
        <p:spPr bwMode="auto">
          <a:xfrm>
            <a:off x="2641578" y="661669"/>
            <a:ext cx="14291777" cy="121920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References</a:t>
            </a:r>
          </a:p>
        </p:txBody>
      </p:sp>
    </p:spTree>
    <p:extLst>
      <p:ext uri="{BB962C8B-B14F-4D97-AF65-F5344CB8AC3E}">
        <p14:creationId xmlns:p14="http://schemas.microsoft.com/office/powerpoint/2010/main" val="49708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DD1F7F3-CF50-1762-6F18-2FA396FDD6DC}"/>
              </a:ext>
            </a:extLst>
          </p:cNvPr>
          <p:cNvSpPr txBox="1">
            <a:spLocks noChangeArrowheads="1"/>
          </p:cNvSpPr>
          <p:nvPr/>
        </p:nvSpPr>
        <p:spPr bwMode="auto">
          <a:xfrm>
            <a:off x="2867522" y="9322895"/>
            <a:ext cx="14489907" cy="2873675"/>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182880" tIns="182880" rIns="182880" bIns="182880"/>
          <a:lstStyle>
            <a:lvl1pPr defTabSz="4279900">
              <a:defRPr sz="3000">
                <a:solidFill>
                  <a:schemeClr val="tx1"/>
                </a:solidFill>
                <a:latin typeface="Arial" panose="020B0604020202020204" pitchFamily="34" charset="0"/>
                <a:ea typeface="ＭＳ Ｐゴシック" panose="020B0600070205080204" pitchFamily="34" charset="-128"/>
              </a:defRPr>
            </a:lvl1pPr>
            <a:lvl2pPr defTabSz="4279900">
              <a:defRPr sz="3000">
                <a:solidFill>
                  <a:schemeClr val="tx1"/>
                </a:solidFill>
                <a:latin typeface="Arial" panose="020B0604020202020204" pitchFamily="34" charset="0"/>
                <a:ea typeface="ＭＳ Ｐゴシック" panose="020B0600070205080204" pitchFamily="34" charset="-128"/>
              </a:defRPr>
            </a:lvl2pPr>
            <a:lvl3pPr defTabSz="4279900">
              <a:defRPr sz="3000">
                <a:solidFill>
                  <a:schemeClr val="tx1"/>
                </a:solidFill>
                <a:latin typeface="Arial" panose="020B0604020202020204" pitchFamily="34" charset="0"/>
                <a:ea typeface="ＭＳ Ｐゴシック" panose="020B0600070205080204" pitchFamily="34" charset="-128"/>
              </a:defRPr>
            </a:lvl3pPr>
            <a:lvl4pPr defTabSz="4279900">
              <a:defRPr sz="3000">
                <a:solidFill>
                  <a:schemeClr val="tx1"/>
                </a:solidFill>
                <a:latin typeface="Arial" panose="020B0604020202020204" pitchFamily="34" charset="0"/>
                <a:ea typeface="ＭＳ Ｐゴシック" panose="020B0600070205080204" pitchFamily="34" charset="-128"/>
              </a:defRPr>
            </a:lvl4pPr>
            <a:lvl5pPr defTabSz="4279900">
              <a:defRPr sz="3000">
                <a:solidFill>
                  <a:schemeClr val="tx1"/>
                </a:solidFill>
                <a:latin typeface="Arial" panose="020B0604020202020204" pitchFamily="34" charset="0"/>
                <a:ea typeface="ＭＳ Ｐゴシック" panose="020B0600070205080204" pitchFamily="34" charset="-128"/>
              </a:defRPr>
            </a:lvl5pPr>
            <a:lvl6pPr marL="22240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6pPr>
            <a:lvl7pPr marL="26812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7pPr>
            <a:lvl8pPr marL="31384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8pPr>
            <a:lvl9pPr marL="3595688" indent="85725" defTabSz="4279900" eaLnBrk="0" fontAlgn="base" hangingPunct="0">
              <a:spcBef>
                <a:spcPct val="0"/>
              </a:spcBef>
              <a:spcAft>
                <a:spcPct val="0"/>
              </a:spcAft>
              <a:defRPr sz="3000">
                <a:solidFill>
                  <a:schemeClr val="tx1"/>
                </a:solidFill>
                <a:latin typeface="Arial" panose="020B0604020202020204" pitchFamily="34" charset="0"/>
                <a:ea typeface="ＭＳ Ｐゴシック" panose="020B0600070205080204" pitchFamily="34" charset="-128"/>
              </a:defRPr>
            </a:lvl9pPr>
          </a:lstStyle>
          <a:p>
            <a:pPr rtl="0">
              <a:spcBef>
                <a:spcPts val="0"/>
              </a:spcBef>
              <a:spcAft>
                <a:spcPts val="0"/>
              </a:spcAft>
            </a:pPr>
            <a:r>
              <a:rPr lang="en-US" altLang="en-US" sz="2900" b="1" dirty="0">
                <a:solidFill>
                  <a:srgbClr val="000000"/>
                </a:solidFill>
                <a:latin typeface="Calibri" panose="020F0502020204030204" pitchFamily="34" charset="0"/>
                <a:cs typeface="Calibri" panose="020F0502020204030204" pitchFamily="34" charset="0"/>
              </a:rPr>
              <a:t>Figure 1: </a:t>
            </a:r>
            <a:r>
              <a:rPr lang="en-US" sz="2900" b="0" i="0" u="none" strike="noStrike" dirty="0">
                <a:solidFill>
                  <a:srgbClr val="222222"/>
                </a:solidFill>
                <a:effectLst/>
                <a:latin typeface="Calibri" panose="020F0502020204030204" pitchFamily="34" charset="0"/>
                <a:cs typeface="Calibri" panose="020F0502020204030204" pitchFamily="34" charset="0"/>
              </a:rPr>
              <a:t>Regulator ncRNAs biogenesis landscape and functions in plants. The inside of the circle represents the nucleus, and the outside represents cytoplasm. All ncRNAs types are marked in purple. The background of each color represents biogenesis and functions of (</a:t>
            </a:r>
            <a:r>
              <a:rPr lang="en-US" sz="2900" b="1" i="0" u="none" strike="noStrike" dirty="0">
                <a:solidFill>
                  <a:srgbClr val="222222"/>
                </a:solidFill>
                <a:effectLst/>
                <a:latin typeface="Calibri" panose="020F0502020204030204" pitchFamily="34" charset="0"/>
                <a:cs typeface="Calibri" panose="020F0502020204030204" pitchFamily="34" charset="0"/>
              </a:rPr>
              <a:t>A</a:t>
            </a:r>
            <a:r>
              <a:rPr lang="en-US" sz="2900" b="0" i="0" u="none" strike="noStrike" dirty="0">
                <a:solidFill>
                  <a:srgbClr val="222222"/>
                </a:solidFill>
                <a:effectLst/>
                <a:latin typeface="Calibri" panose="020F0502020204030204" pitchFamily="34" charset="0"/>
                <a:cs typeface="Calibri" panose="020F0502020204030204" pitchFamily="34" charset="0"/>
              </a:rPr>
              <a:t>) miRNA; (</a:t>
            </a:r>
            <a:r>
              <a:rPr lang="en-US" sz="2900" b="1" i="0" u="none" strike="noStrike" dirty="0">
                <a:solidFill>
                  <a:srgbClr val="222222"/>
                </a:solidFill>
                <a:effectLst/>
                <a:latin typeface="Calibri" panose="020F0502020204030204" pitchFamily="34" charset="0"/>
                <a:cs typeface="Calibri" panose="020F0502020204030204" pitchFamily="34" charset="0"/>
              </a:rPr>
              <a:t>B</a:t>
            </a:r>
            <a:r>
              <a:rPr lang="en-US" sz="2900" b="0" i="0" u="none" strike="noStrike" dirty="0">
                <a:solidFill>
                  <a:srgbClr val="222222"/>
                </a:solidFill>
                <a:effectLst/>
                <a:latin typeface="Calibri" panose="020F0502020204030204" pitchFamily="34" charset="0"/>
                <a:cs typeface="Calibri" panose="020F0502020204030204" pitchFamily="34" charset="0"/>
              </a:rPr>
              <a:t>) siRNA; (</a:t>
            </a:r>
            <a:r>
              <a:rPr lang="en-US" sz="2900" b="1" i="0" u="none" strike="noStrike" dirty="0">
                <a:solidFill>
                  <a:srgbClr val="222222"/>
                </a:solidFill>
                <a:effectLst/>
                <a:latin typeface="Calibri" panose="020F0502020204030204" pitchFamily="34" charset="0"/>
                <a:cs typeface="Calibri" panose="020F0502020204030204" pitchFamily="34" charset="0"/>
              </a:rPr>
              <a:t>C</a:t>
            </a:r>
            <a:r>
              <a:rPr lang="en-US" sz="2900" b="0" i="0" u="none" strike="noStrike" dirty="0">
                <a:solidFill>
                  <a:srgbClr val="222222"/>
                </a:solidFill>
                <a:effectLst/>
                <a:latin typeface="Calibri" panose="020F0502020204030204" pitchFamily="34" charset="0"/>
                <a:cs typeface="Calibri" panose="020F0502020204030204" pitchFamily="34" charset="0"/>
              </a:rPr>
              <a:t>) </a:t>
            </a:r>
            <a:r>
              <a:rPr lang="en-US" sz="2900" b="0" i="0" u="none" strike="noStrike" dirty="0" err="1">
                <a:solidFill>
                  <a:srgbClr val="222222"/>
                </a:solidFill>
                <a:effectLst/>
                <a:latin typeface="Calibri" panose="020F0502020204030204" pitchFamily="34" charset="0"/>
                <a:cs typeface="Calibri" panose="020F0502020204030204" pitchFamily="34" charset="0"/>
              </a:rPr>
              <a:t>tsRNA</a:t>
            </a:r>
            <a:r>
              <a:rPr lang="en-US" sz="2900" b="0" i="0" u="none" strike="noStrike" dirty="0">
                <a:solidFill>
                  <a:srgbClr val="222222"/>
                </a:solidFill>
                <a:effectLst/>
                <a:latin typeface="Calibri" panose="020F0502020204030204" pitchFamily="34" charset="0"/>
                <a:cs typeface="Calibri" panose="020F0502020204030204" pitchFamily="34" charset="0"/>
              </a:rPr>
              <a:t>; (</a:t>
            </a:r>
            <a:r>
              <a:rPr lang="en-US" sz="2900" b="1" i="0" u="none" strike="noStrike" dirty="0">
                <a:solidFill>
                  <a:srgbClr val="222222"/>
                </a:solidFill>
                <a:effectLst/>
                <a:latin typeface="Calibri" panose="020F0502020204030204" pitchFamily="34" charset="0"/>
                <a:cs typeface="Calibri" panose="020F0502020204030204" pitchFamily="34" charset="0"/>
              </a:rPr>
              <a:t>D</a:t>
            </a:r>
            <a:r>
              <a:rPr lang="en-US" sz="2900" b="0" i="0" u="none" strike="noStrike" dirty="0">
                <a:solidFill>
                  <a:srgbClr val="222222"/>
                </a:solidFill>
                <a:effectLst/>
                <a:latin typeface="Calibri" panose="020F0502020204030204" pitchFamily="34" charset="0"/>
                <a:cs typeface="Calibri" panose="020F0502020204030204" pitchFamily="34" charset="0"/>
              </a:rPr>
              <a:t>) </a:t>
            </a:r>
            <a:r>
              <a:rPr lang="en-US" sz="2900" b="0" i="0" u="none" strike="noStrike" dirty="0" err="1">
                <a:solidFill>
                  <a:srgbClr val="222222"/>
                </a:solidFill>
                <a:effectLst/>
                <a:latin typeface="Calibri" panose="020F0502020204030204" pitchFamily="34" charset="0"/>
                <a:cs typeface="Calibri" panose="020F0502020204030204" pitchFamily="34" charset="0"/>
              </a:rPr>
              <a:t>circRNA</a:t>
            </a:r>
            <a:r>
              <a:rPr lang="en-US" sz="2900" b="0" i="0" u="none" strike="noStrike" dirty="0">
                <a:solidFill>
                  <a:srgbClr val="222222"/>
                </a:solidFill>
                <a:effectLst/>
                <a:latin typeface="Calibri" panose="020F0502020204030204" pitchFamily="34" charset="0"/>
                <a:cs typeface="Calibri" panose="020F0502020204030204" pitchFamily="34" charset="0"/>
              </a:rPr>
              <a:t>; (</a:t>
            </a:r>
            <a:r>
              <a:rPr lang="en-US" sz="2900" b="1" i="0" u="none" strike="noStrike" dirty="0">
                <a:solidFill>
                  <a:srgbClr val="222222"/>
                </a:solidFill>
                <a:effectLst/>
                <a:latin typeface="Calibri" panose="020F0502020204030204" pitchFamily="34" charset="0"/>
                <a:cs typeface="Calibri" panose="020F0502020204030204" pitchFamily="34" charset="0"/>
              </a:rPr>
              <a:t>E</a:t>
            </a:r>
            <a:r>
              <a:rPr lang="en-US" sz="2900" b="0" i="0" u="none" strike="noStrike" dirty="0">
                <a:solidFill>
                  <a:srgbClr val="222222"/>
                </a:solidFill>
                <a:effectLst/>
                <a:latin typeface="Calibri" panose="020F0502020204030204" pitchFamily="34" charset="0"/>
                <a:cs typeface="Calibri" panose="020F0502020204030204" pitchFamily="34" charset="0"/>
              </a:rPr>
              <a:t>) lncRNA, respectively. </a:t>
            </a:r>
            <a:r>
              <a:rPr lang="en-US" altLang="en-US" sz="2900" dirty="0">
                <a:solidFill>
                  <a:srgbClr val="000000"/>
                </a:solidFill>
                <a:latin typeface="Calibri" panose="020F0502020204030204" pitchFamily="34" charset="0"/>
                <a:cs typeface="Calibri" panose="020F0502020204030204" pitchFamily="34" charset="0"/>
              </a:rPr>
              <a:t>Reproduced from recent review by </a:t>
            </a:r>
            <a:r>
              <a:rPr lang="en-US" sz="2900" b="0" i="0" u="none" strike="noStrike" dirty="0">
                <a:solidFill>
                  <a:srgbClr val="212121"/>
                </a:solidFill>
                <a:effectLst/>
                <a:latin typeface="Calibri" panose="020F0502020204030204" pitchFamily="34" charset="0"/>
                <a:cs typeface="Calibri" panose="020F0502020204030204" pitchFamily="34" charset="0"/>
              </a:rPr>
              <a:t>Campos ÁL, et al., (2016). </a:t>
            </a:r>
            <a:br>
              <a:rPr lang="en-US" sz="2900" dirty="0">
                <a:latin typeface="Calibri" panose="020F0502020204030204" pitchFamily="34" charset="0"/>
                <a:cs typeface="Calibri" panose="020F0502020204030204" pitchFamily="34" charset="0"/>
              </a:rPr>
            </a:br>
            <a:endParaRPr lang="en-US" altLang="en-US" sz="2900" dirty="0">
              <a:solidFill>
                <a:srgbClr val="0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ECB7C7D-3828-8DF6-6DCE-F6CCC0C8E347}"/>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smallRNA</a:t>
            </a: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 processing</a:t>
            </a:r>
          </a:p>
        </p:txBody>
      </p:sp>
      <p:grpSp>
        <p:nvGrpSpPr>
          <p:cNvPr id="6" name="Group 5">
            <a:extLst>
              <a:ext uri="{FF2B5EF4-FFF2-40B4-BE49-F238E27FC236}">
                <a16:creationId xmlns:a16="http://schemas.microsoft.com/office/drawing/2014/main" id="{A08299CA-A703-67D3-3265-4C2BD6D67472}"/>
              </a:ext>
            </a:extLst>
          </p:cNvPr>
          <p:cNvGrpSpPr/>
          <p:nvPr/>
        </p:nvGrpSpPr>
        <p:grpSpPr>
          <a:xfrm>
            <a:off x="2758160" y="1698729"/>
            <a:ext cx="15018135" cy="6339335"/>
            <a:chOff x="1075359" y="17727553"/>
            <a:chExt cx="16852512" cy="7113647"/>
          </a:xfrm>
        </p:grpSpPr>
        <p:grpSp>
          <p:nvGrpSpPr>
            <p:cNvPr id="7" name="Google Shape;99;p25">
              <a:extLst>
                <a:ext uri="{FF2B5EF4-FFF2-40B4-BE49-F238E27FC236}">
                  <a16:creationId xmlns:a16="http://schemas.microsoft.com/office/drawing/2014/main" id="{70FE2F93-3871-9713-1C6C-087D4DFB90A3}"/>
                </a:ext>
              </a:extLst>
            </p:cNvPr>
            <p:cNvGrpSpPr/>
            <p:nvPr/>
          </p:nvGrpSpPr>
          <p:grpSpPr>
            <a:xfrm>
              <a:off x="1113837" y="17727553"/>
              <a:ext cx="16259763" cy="7113647"/>
              <a:chOff x="152400" y="152400"/>
              <a:chExt cx="8839204" cy="3867152"/>
            </a:xfrm>
          </p:grpSpPr>
          <p:pic>
            <p:nvPicPr>
              <p:cNvPr id="30" name="Google Shape;100;p25">
                <a:extLst>
                  <a:ext uri="{FF2B5EF4-FFF2-40B4-BE49-F238E27FC236}">
                    <a16:creationId xmlns:a16="http://schemas.microsoft.com/office/drawing/2014/main" id="{DEEA40D5-0069-7F01-E457-612B0F37EDAC}"/>
                  </a:ext>
                </a:extLst>
              </p:cNvPr>
              <p:cNvPicPr preferRelativeResize="0"/>
              <p:nvPr/>
            </p:nvPicPr>
            <p:blipFill>
              <a:blip r:embed="rId2">
                <a:alphaModFix/>
              </a:blip>
              <a:stretch>
                <a:fillRect/>
              </a:stretch>
            </p:blipFill>
            <p:spPr>
              <a:xfrm>
                <a:off x="152400" y="152400"/>
                <a:ext cx="8839204" cy="3867152"/>
              </a:xfrm>
              <a:prstGeom prst="rect">
                <a:avLst/>
              </a:prstGeom>
              <a:noFill/>
              <a:ln>
                <a:noFill/>
              </a:ln>
            </p:spPr>
          </p:pic>
          <p:pic>
            <p:nvPicPr>
              <p:cNvPr id="31" name="Google Shape;101;p25">
                <a:extLst>
                  <a:ext uri="{FF2B5EF4-FFF2-40B4-BE49-F238E27FC236}">
                    <a16:creationId xmlns:a16="http://schemas.microsoft.com/office/drawing/2014/main" id="{F4CEE367-BBC0-A7ED-B308-AA208C3738C7}"/>
                  </a:ext>
                </a:extLst>
              </p:cNvPr>
              <p:cNvPicPr preferRelativeResize="0"/>
              <p:nvPr/>
            </p:nvPicPr>
            <p:blipFill>
              <a:blip r:embed="rId3">
                <a:alphaModFix amt="50000"/>
              </a:blip>
              <a:stretch>
                <a:fillRect/>
              </a:stretch>
            </p:blipFill>
            <p:spPr>
              <a:xfrm>
                <a:off x="152400" y="152400"/>
                <a:ext cx="8839204" cy="3867152"/>
              </a:xfrm>
              <a:prstGeom prst="rect">
                <a:avLst/>
              </a:prstGeom>
              <a:noFill/>
              <a:ln>
                <a:noFill/>
              </a:ln>
            </p:spPr>
          </p:pic>
        </p:grpSp>
        <p:sp>
          <p:nvSpPr>
            <p:cNvPr id="8" name="Google Shape;102;p25">
              <a:extLst>
                <a:ext uri="{FF2B5EF4-FFF2-40B4-BE49-F238E27FC236}">
                  <a16:creationId xmlns:a16="http://schemas.microsoft.com/office/drawing/2014/main" id="{C3C894B2-BDDE-1ED3-A1AC-274675D949E8}"/>
                </a:ext>
              </a:extLst>
            </p:cNvPr>
            <p:cNvSpPr txBox="1"/>
            <p:nvPr/>
          </p:nvSpPr>
          <p:spPr>
            <a:xfrm>
              <a:off x="1075359" y="22780365"/>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Nucleus </a:t>
              </a:r>
              <a:endParaRPr sz="2000" dirty="0"/>
            </a:p>
          </p:txBody>
        </p:sp>
        <p:sp>
          <p:nvSpPr>
            <p:cNvPr id="9" name="Google Shape;103;p25">
              <a:extLst>
                <a:ext uri="{FF2B5EF4-FFF2-40B4-BE49-F238E27FC236}">
                  <a16:creationId xmlns:a16="http://schemas.microsoft.com/office/drawing/2014/main" id="{954C77FC-C5D1-E793-1464-777663EE826D}"/>
                </a:ext>
              </a:extLst>
            </p:cNvPr>
            <p:cNvSpPr txBox="1"/>
            <p:nvPr/>
          </p:nvSpPr>
          <p:spPr>
            <a:xfrm>
              <a:off x="1106918" y="23569109"/>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Cytoplasm</a:t>
              </a:r>
              <a:endParaRPr sz="2000" dirty="0"/>
            </a:p>
          </p:txBody>
        </p:sp>
        <p:sp>
          <p:nvSpPr>
            <p:cNvPr id="10" name="Google Shape;104;p25">
              <a:extLst>
                <a:ext uri="{FF2B5EF4-FFF2-40B4-BE49-F238E27FC236}">
                  <a16:creationId xmlns:a16="http://schemas.microsoft.com/office/drawing/2014/main" id="{F5C2131C-9E3A-7F30-5EC9-4DD6C3D3E243}"/>
                </a:ext>
              </a:extLst>
            </p:cNvPr>
            <p:cNvSpPr txBox="1"/>
            <p:nvPr/>
          </p:nvSpPr>
          <p:spPr>
            <a:xfrm>
              <a:off x="4791914" y="17825799"/>
              <a:ext cx="3880072"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err="1"/>
                <a:t>mirGene</a:t>
              </a:r>
              <a:r>
                <a:rPr lang="en" sz="2000" b="1" dirty="0"/>
                <a:t> or intron</a:t>
              </a:r>
              <a:endParaRPr sz="2000" b="1" dirty="0"/>
            </a:p>
          </p:txBody>
        </p:sp>
        <p:sp>
          <p:nvSpPr>
            <p:cNvPr id="11" name="Google Shape;105;p25">
              <a:extLst>
                <a:ext uri="{FF2B5EF4-FFF2-40B4-BE49-F238E27FC236}">
                  <a16:creationId xmlns:a16="http://schemas.microsoft.com/office/drawing/2014/main" id="{12D1BC6E-4130-7408-088E-CDA234BE48DE}"/>
                </a:ext>
              </a:extLst>
            </p:cNvPr>
            <p:cNvSpPr txBox="1"/>
            <p:nvPr/>
          </p:nvSpPr>
          <p:spPr>
            <a:xfrm>
              <a:off x="6072719" y="23462078"/>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Maturation</a:t>
              </a:r>
              <a:endParaRPr sz="2000" dirty="0"/>
            </a:p>
          </p:txBody>
        </p:sp>
        <p:sp>
          <p:nvSpPr>
            <p:cNvPr id="12" name="Google Shape;106;p25">
              <a:extLst>
                <a:ext uri="{FF2B5EF4-FFF2-40B4-BE49-F238E27FC236}">
                  <a16:creationId xmlns:a16="http://schemas.microsoft.com/office/drawing/2014/main" id="{7E6CBFD4-AB18-81EE-CB3D-F95F880AC8E7}"/>
                </a:ext>
              </a:extLst>
            </p:cNvPr>
            <p:cNvSpPr txBox="1"/>
            <p:nvPr/>
          </p:nvSpPr>
          <p:spPr>
            <a:xfrm>
              <a:off x="3702715" y="18525487"/>
              <a:ext cx="2523067" cy="8979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pre-microRNA</a:t>
              </a:r>
            </a:p>
            <a:p>
              <a:pPr marL="0" lvl="0" indent="0" algn="l" rtl="0">
                <a:spcBef>
                  <a:spcPts val="0"/>
                </a:spcBef>
                <a:spcAft>
                  <a:spcPts val="0"/>
                </a:spcAft>
                <a:buNone/>
              </a:pPr>
              <a:r>
                <a:rPr lang="en" sz="2000" b="1" dirty="0"/>
                <a:t>“Hairpin”</a:t>
              </a:r>
              <a:endParaRPr sz="2000" b="1" dirty="0"/>
            </a:p>
          </p:txBody>
        </p:sp>
        <p:sp>
          <p:nvSpPr>
            <p:cNvPr id="13" name="Google Shape;107;p25">
              <a:extLst>
                <a:ext uri="{FF2B5EF4-FFF2-40B4-BE49-F238E27FC236}">
                  <a16:creationId xmlns:a16="http://schemas.microsoft.com/office/drawing/2014/main" id="{AFEC985B-0931-7728-F8F8-54AD9649DE82}"/>
                </a:ext>
              </a:extLst>
            </p:cNvPr>
            <p:cNvSpPr txBox="1"/>
            <p:nvPr/>
          </p:nvSpPr>
          <p:spPr>
            <a:xfrm>
              <a:off x="8544572" y="20290990"/>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Ribosome</a:t>
              </a:r>
              <a:endParaRPr sz="2000" dirty="0"/>
            </a:p>
          </p:txBody>
        </p:sp>
        <p:sp>
          <p:nvSpPr>
            <p:cNvPr id="14" name="Google Shape;108;p25">
              <a:extLst>
                <a:ext uri="{FF2B5EF4-FFF2-40B4-BE49-F238E27FC236}">
                  <a16:creationId xmlns:a16="http://schemas.microsoft.com/office/drawing/2014/main" id="{0F81DB44-698C-84D3-E501-1F3DD6E30DDB}"/>
                </a:ext>
              </a:extLst>
            </p:cNvPr>
            <p:cNvSpPr txBox="1"/>
            <p:nvPr/>
          </p:nvSpPr>
          <p:spPr>
            <a:xfrm>
              <a:off x="9329141" y="18782554"/>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ORF  CDS</a:t>
              </a:r>
              <a:endParaRPr sz="2000" dirty="0"/>
            </a:p>
          </p:txBody>
        </p:sp>
        <p:sp>
          <p:nvSpPr>
            <p:cNvPr id="15" name="Google Shape;109;p25">
              <a:extLst>
                <a:ext uri="{FF2B5EF4-FFF2-40B4-BE49-F238E27FC236}">
                  <a16:creationId xmlns:a16="http://schemas.microsoft.com/office/drawing/2014/main" id="{F1CC665F-D765-5242-2B16-978CE09A84A2}"/>
                </a:ext>
              </a:extLst>
            </p:cNvPr>
            <p:cNvSpPr txBox="1"/>
            <p:nvPr/>
          </p:nvSpPr>
          <p:spPr>
            <a:xfrm>
              <a:off x="14088528" y="23683395"/>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Degradation</a:t>
              </a:r>
              <a:endParaRPr sz="2000"/>
            </a:p>
          </p:txBody>
        </p:sp>
        <p:sp>
          <p:nvSpPr>
            <p:cNvPr id="16" name="Google Shape;110;p25">
              <a:extLst>
                <a:ext uri="{FF2B5EF4-FFF2-40B4-BE49-F238E27FC236}">
                  <a16:creationId xmlns:a16="http://schemas.microsoft.com/office/drawing/2014/main" id="{A9ED22A3-9DC5-0D1F-2B46-2124A7A061EB}"/>
                </a:ext>
              </a:extLst>
            </p:cNvPr>
            <p:cNvSpPr txBox="1"/>
            <p:nvPr/>
          </p:nvSpPr>
          <p:spPr>
            <a:xfrm>
              <a:off x="14599733" y="18460872"/>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err="1"/>
                <a:t>Deadenylation</a:t>
              </a:r>
              <a:r>
                <a:rPr lang="en" sz="2000" dirty="0"/>
                <a:t> </a:t>
              </a:r>
              <a:endParaRPr sz="2000" dirty="0"/>
            </a:p>
          </p:txBody>
        </p:sp>
        <p:sp>
          <p:nvSpPr>
            <p:cNvPr id="17" name="Google Shape;111;p25">
              <a:extLst>
                <a:ext uri="{FF2B5EF4-FFF2-40B4-BE49-F238E27FC236}">
                  <a16:creationId xmlns:a16="http://schemas.microsoft.com/office/drawing/2014/main" id="{CF5275E6-D1FC-F68D-14B5-3E02727CDB2F}"/>
                </a:ext>
              </a:extLst>
            </p:cNvPr>
            <p:cNvSpPr txBox="1"/>
            <p:nvPr/>
          </p:nvSpPr>
          <p:spPr>
            <a:xfrm>
              <a:off x="15404804" y="22401541"/>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err="1"/>
                <a:t>mRISK</a:t>
              </a:r>
              <a:endParaRPr sz="2000" dirty="0"/>
            </a:p>
          </p:txBody>
        </p:sp>
        <p:sp>
          <p:nvSpPr>
            <p:cNvPr id="18" name="Google Shape;112;p25">
              <a:extLst>
                <a:ext uri="{FF2B5EF4-FFF2-40B4-BE49-F238E27FC236}">
                  <a16:creationId xmlns:a16="http://schemas.microsoft.com/office/drawing/2014/main" id="{DD8E7F4F-A690-3880-AD78-DC526039F9BF}"/>
                </a:ext>
              </a:extLst>
            </p:cNvPr>
            <p:cNvSpPr txBox="1"/>
            <p:nvPr/>
          </p:nvSpPr>
          <p:spPr>
            <a:xfrm>
              <a:off x="11878293" y="23523545"/>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err="1"/>
                <a:t>Argonaute</a:t>
              </a:r>
              <a:endParaRPr sz="2000" dirty="0"/>
            </a:p>
          </p:txBody>
        </p:sp>
        <p:sp>
          <p:nvSpPr>
            <p:cNvPr id="19" name="Google Shape;113;p25">
              <a:extLst>
                <a:ext uri="{FF2B5EF4-FFF2-40B4-BE49-F238E27FC236}">
                  <a16:creationId xmlns:a16="http://schemas.microsoft.com/office/drawing/2014/main" id="{44C33365-8A32-125C-1148-9B859E6E55A8}"/>
                </a:ext>
              </a:extLst>
            </p:cNvPr>
            <p:cNvSpPr txBox="1"/>
            <p:nvPr/>
          </p:nvSpPr>
          <p:spPr>
            <a:xfrm>
              <a:off x="14122455" y="20286818"/>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‘Seed’ sequence</a:t>
              </a:r>
              <a:endParaRPr sz="2000" dirty="0"/>
            </a:p>
          </p:txBody>
        </p:sp>
        <p:sp>
          <p:nvSpPr>
            <p:cNvPr id="20" name="Google Shape;114;p25">
              <a:extLst>
                <a:ext uri="{FF2B5EF4-FFF2-40B4-BE49-F238E27FC236}">
                  <a16:creationId xmlns:a16="http://schemas.microsoft.com/office/drawing/2014/main" id="{EF757AA6-92DF-5B7E-2036-41937FB1C3A4}"/>
                </a:ext>
              </a:extLst>
            </p:cNvPr>
            <p:cNvSpPr txBox="1"/>
            <p:nvPr/>
          </p:nvSpPr>
          <p:spPr>
            <a:xfrm>
              <a:off x="11227017" y="18002633"/>
              <a:ext cx="2705175" cy="8979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Complimentary targeting system</a:t>
              </a:r>
              <a:endParaRPr sz="2000" dirty="0"/>
            </a:p>
          </p:txBody>
        </p:sp>
        <p:sp>
          <p:nvSpPr>
            <p:cNvPr id="21" name="Google Shape;115;p25">
              <a:extLst>
                <a:ext uri="{FF2B5EF4-FFF2-40B4-BE49-F238E27FC236}">
                  <a16:creationId xmlns:a16="http://schemas.microsoft.com/office/drawing/2014/main" id="{AADF59C8-8D6A-CFA0-1E7F-DC904656AC5A}"/>
                </a:ext>
              </a:extLst>
            </p:cNvPr>
            <p:cNvSpPr txBox="1"/>
            <p:nvPr/>
          </p:nvSpPr>
          <p:spPr>
            <a:xfrm>
              <a:off x="8149099" y="21501063"/>
              <a:ext cx="3441894"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Dicer (In animals)</a:t>
              </a:r>
              <a:endParaRPr sz="2000" b="1" dirty="0"/>
            </a:p>
          </p:txBody>
        </p:sp>
        <p:sp>
          <p:nvSpPr>
            <p:cNvPr id="22" name="Google Shape;116;p25">
              <a:extLst>
                <a:ext uri="{FF2B5EF4-FFF2-40B4-BE49-F238E27FC236}">
                  <a16:creationId xmlns:a16="http://schemas.microsoft.com/office/drawing/2014/main" id="{11F47320-FEF1-0290-88E2-AB303D2752C2}"/>
                </a:ext>
              </a:extLst>
            </p:cNvPr>
            <p:cNvSpPr txBox="1"/>
            <p:nvPr/>
          </p:nvSpPr>
          <p:spPr>
            <a:xfrm>
              <a:off x="6018046" y="20455164"/>
              <a:ext cx="2523067"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Exportin</a:t>
              </a:r>
              <a:endParaRPr sz="2000" dirty="0"/>
            </a:p>
          </p:txBody>
        </p:sp>
        <p:sp>
          <p:nvSpPr>
            <p:cNvPr id="23" name="Google Shape;117;p25">
              <a:extLst>
                <a:ext uri="{FF2B5EF4-FFF2-40B4-BE49-F238E27FC236}">
                  <a16:creationId xmlns:a16="http://schemas.microsoft.com/office/drawing/2014/main" id="{24C2E4A4-88E5-CA44-B2C1-BDFECC715B1C}"/>
                </a:ext>
              </a:extLst>
            </p:cNvPr>
            <p:cNvSpPr txBox="1"/>
            <p:nvPr/>
          </p:nvSpPr>
          <p:spPr>
            <a:xfrm>
              <a:off x="6251569" y="18678433"/>
              <a:ext cx="1549600"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Splicing</a:t>
              </a:r>
              <a:endParaRPr sz="2000" dirty="0"/>
            </a:p>
          </p:txBody>
        </p:sp>
        <p:sp>
          <p:nvSpPr>
            <p:cNvPr id="24" name="Google Shape;118;p25">
              <a:extLst>
                <a:ext uri="{FF2B5EF4-FFF2-40B4-BE49-F238E27FC236}">
                  <a16:creationId xmlns:a16="http://schemas.microsoft.com/office/drawing/2014/main" id="{2392B935-7BC2-AE69-CE2D-E9532ADE142B}"/>
                </a:ext>
              </a:extLst>
            </p:cNvPr>
            <p:cNvSpPr txBox="1"/>
            <p:nvPr/>
          </p:nvSpPr>
          <p:spPr>
            <a:xfrm>
              <a:off x="1137493" y="20705473"/>
              <a:ext cx="2036334"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Processing</a:t>
              </a:r>
              <a:endParaRPr sz="2000" dirty="0"/>
            </a:p>
          </p:txBody>
        </p:sp>
        <p:sp>
          <p:nvSpPr>
            <p:cNvPr id="25" name="Google Shape;119;p25">
              <a:extLst>
                <a:ext uri="{FF2B5EF4-FFF2-40B4-BE49-F238E27FC236}">
                  <a16:creationId xmlns:a16="http://schemas.microsoft.com/office/drawing/2014/main" id="{79AF3264-2992-4F3F-421E-F12288B2E26D}"/>
                </a:ext>
              </a:extLst>
            </p:cNvPr>
            <p:cNvSpPr txBox="1"/>
            <p:nvPr/>
          </p:nvSpPr>
          <p:spPr>
            <a:xfrm>
              <a:off x="2368452" y="19534891"/>
              <a:ext cx="2036334"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err="1"/>
                <a:t>Pri</a:t>
              </a:r>
              <a:r>
                <a:rPr lang="en" sz="2000" dirty="0"/>
                <a:t>-miRNA</a:t>
              </a:r>
              <a:endParaRPr sz="2000" dirty="0"/>
            </a:p>
          </p:txBody>
        </p:sp>
        <p:sp>
          <p:nvSpPr>
            <p:cNvPr id="26" name="Google Shape;120;p25">
              <a:extLst>
                <a:ext uri="{FF2B5EF4-FFF2-40B4-BE49-F238E27FC236}">
                  <a16:creationId xmlns:a16="http://schemas.microsoft.com/office/drawing/2014/main" id="{E81CA4AE-6B01-6090-722C-9CB8E123F387}"/>
                </a:ext>
              </a:extLst>
            </p:cNvPr>
            <p:cNvSpPr txBox="1"/>
            <p:nvPr/>
          </p:nvSpPr>
          <p:spPr>
            <a:xfrm>
              <a:off x="10208456" y="22134424"/>
              <a:ext cx="3880072"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microRNA duplex</a:t>
              </a:r>
              <a:endParaRPr sz="2000" dirty="0"/>
            </a:p>
          </p:txBody>
        </p:sp>
        <p:sp>
          <p:nvSpPr>
            <p:cNvPr id="27" name="Google Shape;121;p25">
              <a:extLst>
                <a:ext uri="{FF2B5EF4-FFF2-40B4-BE49-F238E27FC236}">
                  <a16:creationId xmlns:a16="http://schemas.microsoft.com/office/drawing/2014/main" id="{5FF0D0E2-9657-92C9-2167-11134E69B40E}"/>
                </a:ext>
              </a:extLst>
            </p:cNvPr>
            <p:cNvSpPr txBox="1"/>
            <p:nvPr/>
          </p:nvSpPr>
          <p:spPr>
            <a:xfrm>
              <a:off x="8241446" y="18829805"/>
              <a:ext cx="1430400"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2"/>
                  </a:solidFill>
                </a:rPr>
                <a:t>5’UTR</a:t>
              </a:r>
              <a:endParaRPr sz="2000" dirty="0">
                <a:solidFill>
                  <a:schemeClr val="dk2"/>
                </a:solidFill>
              </a:endParaRPr>
            </a:p>
          </p:txBody>
        </p:sp>
        <p:sp>
          <p:nvSpPr>
            <p:cNvPr id="28" name="Google Shape;122;p25">
              <a:extLst>
                <a:ext uri="{FF2B5EF4-FFF2-40B4-BE49-F238E27FC236}">
                  <a16:creationId xmlns:a16="http://schemas.microsoft.com/office/drawing/2014/main" id="{427A9623-6C1E-E1E1-7274-ACB8DBB125D5}"/>
                </a:ext>
              </a:extLst>
            </p:cNvPr>
            <p:cNvSpPr txBox="1"/>
            <p:nvPr/>
          </p:nvSpPr>
          <p:spPr>
            <a:xfrm>
              <a:off x="10955235" y="18894082"/>
              <a:ext cx="1430400"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2"/>
                  </a:solidFill>
                </a:rPr>
                <a:t>3’UTR</a:t>
              </a:r>
              <a:endParaRPr sz="2000" dirty="0">
                <a:solidFill>
                  <a:schemeClr val="dk2"/>
                </a:solidFill>
              </a:endParaRPr>
            </a:p>
          </p:txBody>
        </p:sp>
        <p:sp>
          <p:nvSpPr>
            <p:cNvPr id="29" name="Google Shape;123;p25">
              <a:extLst>
                <a:ext uri="{FF2B5EF4-FFF2-40B4-BE49-F238E27FC236}">
                  <a16:creationId xmlns:a16="http://schemas.microsoft.com/office/drawing/2014/main" id="{C8D2D6E1-65E0-B565-F5E9-ECF98B22169E}"/>
                </a:ext>
              </a:extLst>
            </p:cNvPr>
            <p:cNvSpPr txBox="1"/>
            <p:nvPr/>
          </p:nvSpPr>
          <p:spPr>
            <a:xfrm>
              <a:off x="12491552" y="20261065"/>
              <a:ext cx="1352038" cy="5525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a:t>
              </a:r>
              <a:r>
                <a:rPr lang="en" sz="2000" dirty="0" err="1"/>
                <a:t>Bulg</a:t>
              </a:r>
              <a:r>
                <a:rPr lang="en" sz="2000" dirty="0"/>
                <a:t>’</a:t>
              </a:r>
              <a:endParaRPr sz="2000" dirty="0"/>
            </a:p>
          </p:txBody>
        </p:sp>
      </p:grpSp>
      <p:sp>
        <p:nvSpPr>
          <p:cNvPr id="32" name="Google Shape;115;p25">
            <a:extLst>
              <a:ext uri="{FF2B5EF4-FFF2-40B4-BE49-F238E27FC236}">
                <a16:creationId xmlns:a16="http://schemas.microsoft.com/office/drawing/2014/main" id="{E93988CD-7EBE-2402-0763-C5B5D5328737}"/>
              </a:ext>
            </a:extLst>
          </p:cNvPr>
          <p:cNvSpPr txBox="1"/>
          <p:nvPr/>
        </p:nvSpPr>
        <p:spPr>
          <a:xfrm>
            <a:off x="2737246" y="4794439"/>
            <a:ext cx="181468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t>Dicer </a:t>
            </a:r>
          </a:p>
          <a:p>
            <a:pPr marL="0" lvl="0" indent="0" algn="l" rtl="0">
              <a:spcBef>
                <a:spcPts val="0"/>
              </a:spcBef>
              <a:spcAft>
                <a:spcPts val="0"/>
              </a:spcAft>
              <a:buNone/>
            </a:pPr>
            <a:r>
              <a:rPr lang="en" sz="2000" b="1" dirty="0"/>
              <a:t>(In plants)</a:t>
            </a:r>
            <a:endParaRPr sz="2000" b="1" dirty="0"/>
          </a:p>
        </p:txBody>
      </p:sp>
    </p:spTree>
    <p:extLst>
      <p:ext uri="{BB962C8B-B14F-4D97-AF65-F5344CB8AC3E}">
        <p14:creationId xmlns:p14="http://schemas.microsoft.com/office/powerpoint/2010/main" val="61368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A61C-7208-0317-E1E7-C73A47E5627F}"/>
              </a:ext>
            </a:extLst>
          </p:cNvPr>
          <p:cNvSpPr>
            <a:spLocks noGrp="1"/>
          </p:cNvSpPr>
          <p:nvPr>
            <p:ph type="title"/>
          </p:nvPr>
        </p:nvSpPr>
        <p:spPr>
          <a:xfrm>
            <a:off x="377687" y="2033290"/>
            <a:ext cx="18117543" cy="2474384"/>
          </a:xfrm>
        </p:spPr>
        <p:txBody>
          <a:bodyPr>
            <a:noAutofit/>
          </a:bodyPr>
          <a:lstStyle/>
          <a:p>
            <a:r>
              <a:rPr lang="en-US" sz="4400" dirty="0"/>
              <a:t>miRDeep2 </a:t>
            </a:r>
            <a:r>
              <a:rPr lang="en-US" sz="4400" dirty="0" err="1"/>
              <a:t>resultsXXXX.csv</a:t>
            </a:r>
            <a:r>
              <a:rPr lang="en-US" sz="4400" dirty="0"/>
              <a:t> contains 4 tables, these can be split with the following command.</a:t>
            </a:r>
            <a:br>
              <a:rPr lang="en-US" sz="4400" dirty="0"/>
            </a:br>
            <a:r>
              <a:rPr lang="en-US" sz="4400" b="1" dirty="0"/>
              <a:t>Future work: </a:t>
            </a:r>
            <a:r>
              <a:rPr lang="en-US" sz="4400" dirty="0"/>
              <a:t>“</a:t>
            </a:r>
            <a:r>
              <a:rPr lang="en-US" sz="4400" i="1" dirty="0"/>
              <a:t>make a loop that </a:t>
            </a:r>
            <a:r>
              <a:rPr lang="en-US" sz="4400" i="1" dirty="0" err="1"/>
              <a:t>addes</a:t>
            </a:r>
            <a:r>
              <a:rPr lang="en-US" sz="4400" i="1" dirty="0"/>
              <a:t> the sample name”</a:t>
            </a:r>
          </a:p>
        </p:txBody>
      </p:sp>
      <p:sp>
        <p:nvSpPr>
          <p:cNvPr id="3" name="Content Placeholder 2">
            <a:extLst>
              <a:ext uri="{FF2B5EF4-FFF2-40B4-BE49-F238E27FC236}">
                <a16:creationId xmlns:a16="http://schemas.microsoft.com/office/drawing/2014/main" id="{4C086DF2-201C-FF77-7EB6-D62DE8C09595}"/>
              </a:ext>
            </a:extLst>
          </p:cNvPr>
          <p:cNvSpPr>
            <a:spLocks noGrp="1"/>
          </p:cNvSpPr>
          <p:nvPr>
            <p:ph idx="1"/>
          </p:nvPr>
        </p:nvSpPr>
        <p:spPr>
          <a:xfrm>
            <a:off x="377687" y="4507673"/>
            <a:ext cx="19480696" cy="7755705"/>
          </a:xfrm>
        </p:spPr>
        <p:txBody>
          <a:bodyPr>
            <a:normAutofit/>
          </a:bodyPr>
          <a:lstStyle/>
          <a:p>
            <a:pPr marL="0" indent="0">
              <a:buNone/>
            </a:pPr>
            <a:r>
              <a:rPr lang="en-US" sz="3600" b="0" dirty="0">
                <a:solidFill>
                  <a:srgbClr val="FFEA6B"/>
                </a:solidFill>
                <a:effectLst/>
                <a:latin typeface="Menlo" panose="020B0609030804020204" pitchFamily="49" charset="0"/>
              </a:rPr>
              <a:t>awk</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-v</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RS=</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-v</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PATTERN="result_04_12_2023_t_11_25_34"</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'{FILE=</a:t>
            </a:r>
            <a:r>
              <a:rPr lang="en-US" sz="3600" b="0" dirty="0" err="1">
                <a:solidFill>
                  <a:srgbClr val="5BEC95"/>
                </a:solidFill>
                <a:effectLst/>
                <a:latin typeface="Menlo" panose="020B0609030804020204" pitchFamily="49" charset="0"/>
              </a:rPr>
              <a:t>sprintf</a:t>
            </a:r>
            <a:r>
              <a:rPr lang="en-US" sz="3600" b="0" dirty="0">
                <a:solidFill>
                  <a:srgbClr val="5BEC95"/>
                </a:solidFill>
                <a:effectLst/>
                <a:latin typeface="Menlo" panose="020B0609030804020204" pitchFamily="49" charset="0"/>
              </a:rPr>
              <a:t>("%s-%</a:t>
            </a:r>
            <a:r>
              <a:rPr lang="en-US" sz="3600" b="0" dirty="0" err="1">
                <a:solidFill>
                  <a:srgbClr val="5BEC95"/>
                </a:solidFill>
                <a:effectLst/>
                <a:latin typeface="Menlo" panose="020B0609030804020204" pitchFamily="49" charset="0"/>
              </a:rPr>
              <a:t>d.csv</a:t>
            </a:r>
            <a:r>
              <a:rPr lang="en-US" sz="3600" b="0" dirty="0">
                <a:solidFill>
                  <a:srgbClr val="5BEC95"/>
                </a:solidFill>
                <a:effectLst/>
                <a:latin typeface="Menlo" panose="020B0609030804020204" pitchFamily="49" charset="0"/>
              </a:rPr>
              <a:t>", PATTERN, NR); print &gt; FILE}'</a:t>
            </a:r>
            <a:r>
              <a:rPr lang="en-US" sz="3600" b="0" dirty="0">
                <a:solidFill>
                  <a:srgbClr val="939DA5"/>
                </a:solidFill>
                <a:effectLst/>
                <a:latin typeface="Menlo" panose="020B0609030804020204" pitchFamily="49" charset="0"/>
              </a:rPr>
              <a:t> </a:t>
            </a:r>
            <a:r>
              <a:rPr lang="en-US" sz="3600" b="0" dirty="0">
                <a:solidFill>
                  <a:srgbClr val="5BEC95"/>
                </a:solidFill>
                <a:effectLst/>
                <a:latin typeface="Menlo" panose="020B0609030804020204" pitchFamily="49" charset="0"/>
              </a:rPr>
              <a:t>"/Users/</a:t>
            </a:r>
            <a:r>
              <a:rPr lang="en-US" sz="3600" b="0" dirty="0" err="1">
                <a:solidFill>
                  <a:srgbClr val="5BEC95"/>
                </a:solidFill>
                <a:effectLst/>
                <a:latin typeface="Menlo" panose="020B0609030804020204" pitchFamily="49" charset="0"/>
              </a:rPr>
              <a:t>rjbarker</a:t>
            </a:r>
            <a:r>
              <a:rPr lang="en-US" sz="3600" b="0" dirty="0">
                <a:solidFill>
                  <a:srgbClr val="5BEC95"/>
                </a:solidFill>
                <a:effectLst/>
                <a:latin typeface="Menlo" panose="020B0609030804020204" pitchFamily="49" charset="0"/>
              </a:rPr>
              <a:t>/mirdeep2/V5_Test_run_local_version_WORKED_locally/result_04_12_2023_t_11_25_34.csv”</a:t>
            </a:r>
          </a:p>
          <a:p>
            <a:pPr marL="0" indent="0">
              <a:buNone/>
            </a:pPr>
            <a:endParaRPr lang="en-US" sz="3600" dirty="0">
              <a:solidFill>
                <a:srgbClr val="5BEC95"/>
              </a:solidFill>
              <a:latin typeface="Menlo" panose="020B0609030804020204" pitchFamily="49" charset="0"/>
            </a:endParaRPr>
          </a:p>
          <a:p>
            <a:pPr marL="0" indent="0">
              <a:buNone/>
            </a:pPr>
            <a:r>
              <a:rPr lang="en-US" sz="3600" b="0" dirty="0">
                <a:effectLst/>
                <a:latin typeface="Menlo" panose="020B0609030804020204" pitchFamily="49" charset="0"/>
              </a:rPr>
              <a:t>Bind counts (2 tables)</a:t>
            </a:r>
          </a:p>
          <a:p>
            <a:pPr marL="0" indent="0">
              <a:buNone/>
            </a:pPr>
            <a:r>
              <a:rPr lang="en-US" sz="3600" dirty="0">
                <a:latin typeface="Menlo" panose="020B0609030804020204" pitchFamily="49" charset="0"/>
              </a:rPr>
              <a:t>1 for known microRNA</a:t>
            </a:r>
          </a:p>
          <a:p>
            <a:pPr marL="0" indent="0">
              <a:buNone/>
            </a:pPr>
            <a:r>
              <a:rPr lang="en-US" sz="3600" b="0" dirty="0">
                <a:effectLst/>
                <a:latin typeface="Menlo" panose="020B0609030804020204" pitchFamily="49" charset="0"/>
              </a:rPr>
              <a:t>2 for </a:t>
            </a:r>
            <a:r>
              <a:rPr lang="en-US" sz="3600" dirty="0">
                <a:latin typeface="Menlo" panose="020B0609030804020204" pitchFamily="49" charset="0"/>
              </a:rPr>
              <a:t>novel microRNA</a:t>
            </a:r>
            <a:endParaRPr lang="en-US" sz="3600" b="0" dirty="0">
              <a:effectLst/>
              <a:latin typeface="Menlo" panose="020B0609030804020204" pitchFamily="49" charset="0"/>
            </a:endParaRPr>
          </a:p>
          <a:p>
            <a:pPr marL="0" indent="0">
              <a:buNone/>
            </a:pPr>
            <a:endParaRPr lang="en-US" sz="3600" dirty="0">
              <a:latin typeface="Menlo" panose="020B0609030804020204" pitchFamily="49" charset="0"/>
            </a:endParaRPr>
          </a:p>
          <a:p>
            <a:pPr marL="0" indent="0">
              <a:buNone/>
            </a:pPr>
            <a:r>
              <a:rPr lang="en-US" sz="3600" dirty="0">
                <a:latin typeface="Menlo" panose="020B0609030804020204" pitchFamily="49" charset="0"/>
              </a:rPr>
              <a:t>Parse to DESeq2 with factors table </a:t>
            </a:r>
          </a:p>
          <a:p>
            <a:pPr marL="0" indent="0">
              <a:buNone/>
            </a:pPr>
            <a:r>
              <a:rPr lang="en-US" sz="3600" dirty="0">
                <a:latin typeface="Menlo" panose="020B0609030804020204" pitchFamily="49" charset="0"/>
              </a:rPr>
              <a:t>(2x once for known and again for novel?)</a:t>
            </a:r>
            <a:endParaRPr lang="en-US" sz="3600" b="0" dirty="0">
              <a:effectLst/>
              <a:latin typeface="Menlo" panose="020B0609030804020204" pitchFamily="49" charset="0"/>
            </a:endParaRPr>
          </a:p>
          <a:p>
            <a:endParaRPr lang="en-US" sz="3600" dirty="0"/>
          </a:p>
        </p:txBody>
      </p:sp>
      <p:sp>
        <p:nvSpPr>
          <p:cNvPr id="4" name="Rectangle 3">
            <a:extLst>
              <a:ext uri="{FF2B5EF4-FFF2-40B4-BE49-F238E27FC236}">
                <a16:creationId xmlns:a16="http://schemas.microsoft.com/office/drawing/2014/main" id="{D4925340-9A84-7ABB-47E8-07648819DCD0}"/>
              </a:ext>
            </a:extLst>
          </p:cNvPr>
          <p:cNvSpPr/>
          <p:nvPr/>
        </p:nvSpPr>
        <p:spPr bwMode="auto">
          <a:xfrm>
            <a:off x="1255060" y="538222"/>
            <a:ext cx="17642540"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Future tangents Compiling data challenge</a:t>
            </a:r>
          </a:p>
        </p:txBody>
      </p:sp>
    </p:spTree>
    <p:extLst>
      <p:ext uri="{BB962C8B-B14F-4D97-AF65-F5344CB8AC3E}">
        <p14:creationId xmlns:p14="http://schemas.microsoft.com/office/powerpoint/2010/main" val="3890121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EFEAB-FDBA-C122-A7E9-0F57F52A8E63}"/>
              </a:ext>
            </a:extLst>
          </p:cNvPr>
          <p:cNvSpPr>
            <a:spLocks noGrp="1"/>
          </p:cNvSpPr>
          <p:nvPr>
            <p:ph idx="1"/>
          </p:nvPr>
        </p:nvSpPr>
        <p:spPr>
          <a:xfrm>
            <a:off x="599257" y="1502832"/>
            <a:ext cx="18348309" cy="10009614"/>
          </a:xfrm>
        </p:spPr>
        <p:txBody>
          <a:bodyPr>
            <a:normAutofit/>
          </a:bodyPr>
          <a:lstStyle/>
          <a:p>
            <a:pPr marL="0" indent="0" algn="l">
              <a:buNone/>
            </a:pPr>
            <a:r>
              <a:rPr lang="en-US" sz="2400" b="1" dirty="0">
                <a:solidFill>
                  <a:srgbClr val="374151"/>
                </a:solidFill>
                <a:latin typeface="Söhne"/>
              </a:rPr>
              <a:t>DRB </a:t>
            </a:r>
            <a:r>
              <a:rPr lang="en-US" sz="2400" b="1" i="0" dirty="0">
                <a:solidFill>
                  <a:srgbClr val="374151"/>
                </a:solidFill>
                <a:effectLst/>
                <a:latin typeface="Söhne"/>
              </a:rPr>
              <a:t>to-do list for miRNA analysis:</a:t>
            </a:r>
          </a:p>
          <a:p>
            <a:pPr algn="l">
              <a:buFont typeface="+mj-lt"/>
              <a:buAutoNum type="arabicPeriod"/>
            </a:pPr>
            <a:r>
              <a:rPr lang="en-US" sz="2400" b="1" i="0" dirty="0">
                <a:solidFill>
                  <a:srgbClr val="374151"/>
                </a:solidFill>
                <a:effectLst/>
                <a:latin typeface="Söhne"/>
              </a:rPr>
              <a:t>Deep-Dive into mirDeep2 and </a:t>
            </a:r>
            <a:r>
              <a:rPr lang="en-US" sz="2400" b="1" i="0" dirty="0" err="1">
                <a:solidFill>
                  <a:srgbClr val="374151"/>
                </a:solidFill>
                <a:effectLst/>
                <a:latin typeface="Söhne"/>
              </a:rPr>
              <a:t>mirDeep</a:t>
            </a:r>
            <a:r>
              <a:rPr lang="en-US" sz="2400" b="1" i="0" dirty="0">
                <a:solidFill>
                  <a:srgbClr val="374151"/>
                </a:solidFill>
                <a:effectLst/>
                <a:latin typeface="Söhne"/>
              </a:rPr>
              <a:t>* Tools</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Thoroughly review the documentation for mirDeep2 and </a:t>
            </a:r>
            <a:r>
              <a:rPr lang="en-US" sz="2000" b="0" i="0" dirty="0" err="1">
                <a:solidFill>
                  <a:srgbClr val="374151"/>
                </a:solidFill>
                <a:effectLst/>
                <a:latin typeface="Söhne"/>
              </a:rPr>
              <a:t>mirDeep</a:t>
            </a:r>
            <a:r>
              <a:rPr lang="en-US" sz="2000" b="0" i="0" dirty="0">
                <a:solidFill>
                  <a:srgbClr val="374151"/>
                </a:solidFill>
                <a:effectLst/>
                <a:latin typeface="Söhne"/>
              </a:rPr>
              <a:t>* to understand their algorithms, dependencies, and output formats.</a:t>
            </a:r>
          </a:p>
          <a:p>
            <a:pPr marL="742950" lvl="1" indent="-285750" algn="l">
              <a:buFont typeface="+mj-lt"/>
              <a:buAutoNum type="arabicPeriod"/>
            </a:pPr>
            <a:r>
              <a:rPr lang="en-US" sz="2000" b="0" i="0" dirty="0">
                <a:solidFill>
                  <a:srgbClr val="374151"/>
                </a:solidFill>
                <a:effectLst/>
                <a:latin typeface="Söhne"/>
              </a:rPr>
              <a:t>Compare the alignment and quantification methodologies of both tools.</a:t>
            </a:r>
          </a:p>
          <a:p>
            <a:pPr algn="l">
              <a:buFont typeface="+mj-lt"/>
              <a:buAutoNum type="arabicPeriod"/>
            </a:pPr>
            <a:r>
              <a:rPr lang="en-US" sz="2400" b="1" i="0" dirty="0">
                <a:solidFill>
                  <a:srgbClr val="374151"/>
                </a:solidFill>
                <a:effectLst/>
                <a:latin typeface="Söhne"/>
              </a:rPr>
              <a:t>Version Confirmation and Compatibility of Bowtie versions</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Verify the versions of bowtie (or other alignment tools) compatible with the current versions of mirDeep2 and </a:t>
            </a:r>
            <a:r>
              <a:rPr lang="en-US" sz="2000" b="0" i="0" dirty="0" err="1">
                <a:solidFill>
                  <a:srgbClr val="374151"/>
                </a:solidFill>
                <a:effectLst/>
                <a:latin typeface="Söhne"/>
              </a:rPr>
              <a:t>mirDeep</a:t>
            </a:r>
            <a:r>
              <a:rPr lang="en-US" sz="2000" b="0" i="0" dirty="0">
                <a:solidFill>
                  <a:srgbClr val="374151"/>
                </a:solidFill>
                <a:effectLst/>
                <a:latin typeface="Söhne"/>
              </a:rPr>
              <a:t>* to ensure optimal functionality.</a:t>
            </a:r>
          </a:p>
          <a:p>
            <a:pPr marL="742950" lvl="1" indent="-285750" algn="l">
              <a:buFont typeface="+mj-lt"/>
              <a:buAutoNum type="arabicPeriod"/>
            </a:pPr>
            <a:r>
              <a:rPr lang="en-US" sz="2000" b="0" i="0" dirty="0">
                <a:solidFill>
                  <a:srgbClr val="374151"/>
                </a:solidFill>
                <a:effectLst/>
                <a:latin typeface="Söhne"/>
              </a:rPr>
              <a:t>Check for any updates or patches that might affect performance or results.</a:t>
            </a:r>
          </a:p>
          <a:p>
            <a:pPr algn="l">
              <a:buFont typeface="+mj-lt"/>
              <a:buAutoNum type="arabicPeriod"/>
            </a:pPr>
            <a:r>
              <a:rPr lang="en-US" sz="2400" b="1" i="0" dirty="0">
                <a:solidFill>
                  <a:srgbClr val="374151"/>
                </a:solidFill>
                <a:effectLst/>
                <a:latin typeface="Söhne"/>
              </a:rPr>
              <a:t>File Conversion and Output Management</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Investigate the possibility of generating BAM or SAM files directly from mirDeep2 scripts, potentially writing a custom script if necessary.</a:t>
            </a:r>
          </a:p>
          <a:p>
            <a:pPr marL="742950" lvl="1" indent="-285750" algn="l">
              <a:buFont typeface="+mj-lt"/>
              <a:buAutoNum type="arabicPeriod"/>
            </a:pPr>
            <a:r>
              <a:rPr lang="en-US" sz="2000" b="0" i="0" dirty="0">
                <a:solidFill>
                  <a:srgbClr val="374151"/>
                </a:solidFill>
                <a:effectLst/>
                <a:latin typeface="Söhne"/>
              </a:rPr>
              <a:t>Evaluate the acceptance of .</a:t>
            </a:r>
            <a:r>
              <a:rPr lang="en-US" sz="2000" b="0" i="0" dirty="0" err="1">
                <a:solidFill>
                  <a:srgbClr val="374151"/>
                </a:solidFill>
                <a:effectLst/>
                <a:latin typeface="Söhne"/>
              </a:rPr>
              <a:t>arf</a:t>
            </a:r>
            <a:r>
              <a:rPr lang="en-US" sz="2000" b="0" i="0" dirty="0">
                <a:solidFill>
                  <a:srgbClr val="374151"/>
                </a:solidFill>
                <a:effectLst/>
                <a:latin typeface="Söhne"/>
              </a:rPr>
              <a:t> files within the bioinformatics community and consult with the Analysis Working Group (AWG) for standard practices.</a:t>
            </a:r>
          </a:p>
          <a:p>
            <a:pPr algn="l">
              <a:buFont typeface="+mj-lt"/>
              <a:buAutoNum type="arabicPeriod"/>
            </a:pPr>
            <a:r>
              <a:rPr lang="en-US" sz="2400" b="1" i="0" dirty="0">
                <a:solidFill>
                  <a:srgbClr val="374151"/>
                </a:solidFill>
                <a:effectLst/>
                <a:latin typeface="Söhne"/>
              </a:rPr>
              <a:t>Cross-Species Analysis Exploration</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Identify published studies that have used mirDeep2 and </a:t>
            </a:r>
            <a:r>
              <a:rPr lang="en-US" sz="2000" b="0" i="0" dirty="0" err="1">
                <a:solidFill>
                  <a:srgbClr val="374151"/>
                </a:solidFill>
                <a:effectLst/>
                <a:latin typeface="Söhne"/>
              </a:rPr>
              <a:t>mirDeep</a:t>
            </a:r>
            <a:r>
              <a:rPr lang="en-US" sz="2000" b="0" i="0" dirty="0">
                <a:solidFill>
                  <a:srgbClr val="374151"/>
                </a:solidFill>
                <a:effectLst/>
                <a:latin typeface="Söhne"/>
              </a:rPr>
              <a:t>* for non-human animal miRNA analysis to gather insights on cross-species applicability.</a:t>
            </a:r>
          </a:p>
          <a:p>
            <a:pPr marL="742950" lvl="1" indent="-285750" algn="l">
              <a:buFont typeface="+mj-lt"/>
              <a:buAutoNum type="arabicPeriod"/>
            </a:pPr>
            <a:r>
              <a:rPr lang="en-US" sz="2000" b="0" i="0" dirty="0">
                <a:solidFill>
                  <a:srgbClr val="374151"/>
                </a:solidFill>
                <a:effectLst/>
                <a:latin typeface="Söhne"/>
              </a:rPr>
              <a:t>Acquire datasets for </a:t>
            </a:r>
            <a:r>
              <a:rPr lang="en-US" sz="2000" b="0" i="1" dirty="0">
                <a:solidFill>
                  <a:srgbClr val="374151"/>
                </a:solidFill>
                <a:effectLst/>
                <a:latin typeface="Söhne"/>
              </a:rPr>
              <a:t>C. elegans, D. melanogaster, </a:t>
            </a:r>
            <a:r>
              <a:rPr lang="en-US" sz="2000" b="0" i="0" dirty="0">
                <a:solidFill>
                  <a:srgbClr val="374151"/>
                </a:solidFill>
                <a:effectLst/>
                <a:latin typeface="Söhne"/>
              </a:rPr>
              <a:t>and other relevant species for comparative studies.</a:t>
            </a:r>
          </a:p>
          <a:p>
            <a:pPr algn="l">
              <a:buFont typeface="+mj-lt"/>
              <a:buAutoNum type="arabicPeriod"/>
            </a:pPr>
            <a:r>
              <a:rPr lang="en-US" sz="2400" b="1" i="0" dirty="0">
                <a:solidFill>
                  <a:srgbClr val="374151"/>
                </a:solidFill>
                <a:effectLst/>
                <a:latin typeface="Söhne"/>
              </a:rPr>
              <a:t>Test Dataset Procurement</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Source test datasets for both animal and plant miRNA analysis. Look for synthetic datasets with spiked-in controls to aid in method validation.</a:t>
            </a:r>
          </a:p>
          <a:p>
            <a:pPr marL="742950" lvl="1" indent="-285750" algn="l">
              <a:buFont typeface="+mj-lt"/>
              <a:buAutoNum type="arabicPeriod"/>
            </a:pPr>
            <a:r>
              <a:rPr lang="en-US" sz="2000" b="0" i="0" dirty="0">
                <a:solidFill>
                  <a:srgbClr val="374151"/>
                </a:solidFill>
                <a:effectLst/>
                <a:latin typeface="Söhne"/>
              </a:rPr>
              <a:t>Ensure datasets cover a range of complexity, including monocots and dicots for plant studies.</a:t>
            </a:r>
          </a:p>
          <a:p>
            <a:pPr algn="l">
              <a:buFont typeface="+mj-lt"/>
              <a:buAutoNum type="arabicPeriod"/>
            </a:pPr>
            <a:r>
              <a:rPr lang="en-US" sz="2400" b="1" i="0" dirty="0">
                <a:solidFill>
                  <a:srgbClr val="374151"/>
                </a:solidFill>
                <a:effectLst/>
                <a:latin typeface="Söhne"/>
              </a:rPr>
              <a:t>Experimental Design and Validation</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Design a series of validation experiments using the sourced datasets to benchmark the performance of mirDeep2 and </a:t>
            </a:r>
            <a:r>
              <a:rPr lang="en-US" sz="2000" b="0" i="0" dirty="0" err="1">
                <a:solidFill>
                  <a:srgbClr val="374151"/>
                </a:solidFill>
                <a:effectLst/>
                <a:latin typeface="Söhne"/>
              </a:rPr>
              <a:t>mirDeep</a:t>
            </a:r>
            <a:r>
              <a:rPr lang="en-US" sz="2000" b="0" i="0" dirty="0">
                <a:solidFill>
                  <a:srgbClr val="374151"/>
                </a:solidFill>
                <a:effectLst/>
                <a:latin typeface="Söhne"/>
              </a:rPr>
              <a:t>*.</a:t>
            </a:r>
          </a:p>
          <a:p>
            <a:pPr marL="742950" lvl="1" indent="-285750" algn="l">
              <a:buFont typeface="+mj-lt"/>
              <a:buAutoNum type="arabicPeriod"/>
            </a:pPr>
            <a:r>
              <a:rPr lang="en-US" sz="2000" b="0" i="0" dirty="0">
                <a:solidFill>
                  <a:srgbClr val="374151"/>
                </a:solidFill>
                <a:effectLst/>
                <a:latin typeface="Söhne"/>
              </a:rPr>
              <a:t>Incorporate a variety of miRNA sequence types, including both conserved and novel miRNAs, to assess the tools' detection capabilities.</a:t>
            </a:r>
          </a:p>
          <a:p>
            <a:pPr algn="l">
              <a:buFont typeface="+mj-lt"/>
              <a:buAutoNum type="arabicPeriod"/>
            </a:pPr>
            <a:r>
              <a:rPr lang="en-US" sz="2400" b="1" i="0" dirty="0">
                <a:solidFill>
                  <a:srgbClr val="374151"/>
                </a:solidFill>
                <a:effectLst/>
                <a:latin typeface="Söhne"/>
              </a:rPr>
              <a:t>Documentation and Reporting</a:t>
            </a:r>
            <a:endParaRPr lang="en-US" sz="2400" b="0" i="0" dirty="0">
              <a:solidFill>
                <a:srgbClr val="374151"/>
              </a:solidFill>
              <a:effectLst/>
              <a:latin typeface="Söhne"/>
            </a:endParaRPr>
          </a:p>
          <a:p>
            <a:pPr marL="742950" lvl="1" indent="-285750" algn="l">
              <a:buFont typeface="+mj-lt"/>
              <a:buAutoNum type="arabicPeriod"/>
            </a:pPr>
            <a:r>
              <a:rPr lang="en-US" sz="2000" b="0" i="0" dirty="0">
                <a:solidFill>
                  <a:srgbClr val="374151"/>
                </a:solidFill>
                <a:effectLst/>
                <a:latin typeface="Söhne"/>
              </a:rPr>
              <a:t>Maintain detailed documentation of all processes, including software versions, parameters, and custom scripts -&gt; Update </a:t>
            </a:r>
            <a:r>
              <a:rPr lang="en-US" sz="2000" b="0" i="0" dirty="0" err="1">
                <a:solidFill>
                  <a:srgbClr val="374151"/>
                </a:solidFill>
                <a:effectLst/>
                <a:latin typeface="Söhne"/>
              </a:rPr>
              <a:t>github</a:t>
            </a:r>
            <a:r>
              <a:rPr lang="en-US" sz="2000" b="0" i="0" dirty="0">
                <a:solidFill>
                  <a:srgbClr val="374151"/>
                </a:solidFill>
                <a:effectLst/>
                <a:latin typeface="Söhne"/>
              </a:rPr>
              <a:t> scri</a:t>
            </a:r>
            <a:r>
              <a:rPr lang="en-US" sz="2000" dirty="0">
                <a:solidFill>
                  <a:srgbClr val="374151"/>
                </a:solidFill>
                <a:latin typeface="Söhne"/>
              </a:rPr>
              <a:t>pt</a:t>
            </a:r>
            <a:r>
              <a:rPr lang="en-US" sz="2000" b="0" i="0" dirty="0">
                <a:solidFill>
                  <a:srgbClr val="374151"/>
                </a:solidFill>
                <a:effectLst/>
                <a:latin typeface="Söhne"/>
              </a:rPr>
              <a:t>.</a:t>
            </a:r>
          </a:p>
          <a:p>
            <a:pPr marL="742950" lvl="1" indent="-285750" algn="l">
              <a:buFont typeface="+mj-lt"/>
              <a:buAutoNum type="arabicPeriod"/>
            </a:pPr>
            <a:r>
              <a:rPr lang="en-US" sz="2000" b="0" i="0" dirty="0">
                <a:solidFill>
                  <a:srgbClr val="374151"/>
                </a:solidFill>
                <a:effectLst/>
                <a:latin typeface="Söhne"/>
              </a:rPr>
              <a:t>Prepare reports summarizing findings, challenges, and recommendations for other bioinformaticians in the field. -&gt; Update the </a:t>
            </a:r>
            <a:r>
              <a:rPr lang="en-US" sz="2000" b="0" i="0" dirty="0" err="1">
                <a:solidFill>
                  <a:srgbClr val="374151"/>
                </a:solidFill>
                <a:effectLst/>
                <a:latin typeface="Söhne"/>
              </a:rPr>
              <a:t>powerpoint</a:t>
            </a:r>
            <a:r>
              <a:rPr lang="en-US" sz="2000" b="0" i="0" dirty="0">
                <a:solidFill>
                  <a:srgbClr val="374151"/>
                </a:solidFill>
                <a:effectLst/>
                <a:latin typeface="Söhne"/>
              </a:rPr>
              <a:t> slides. </a:t>
            </a:r>
          </a:p>
          <a:p>
            <a:endParaRPr lang="en-US" sz="2400" dirty="0"/>
          </a:p>
        </p:txBody>
      </p:sp>
    </p:spTree>
    <p:extLst>
      <p:ext uri="{BB962C8B-B14F-4D97-AF65-F5344CB8AC3E}">
        <p14:creationId xmlns:p14="http://schemas.microsoft.com/office/powerpoint/2010/main" val="4158318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DF72C-3960-73D4-BF4A-1E8E25225562}"/>
              </a:ext>
            </a:extLst>
          </p:cNvPr>
          <p:cNvSpPr>
            <a:spLocks noGrp="1"/>
          </p:cNvSpPr>
          <p:nvPr>
            <p:ph idx="1"/>
          </p:nvPr>
        </p:nvSpPr>
        <p:spPr>
          <a:xfrm>
            <a:off x="420756" y="2107096"/>
            <a:ext cx="19238844" cy="10356574"/>
          </a:xfrm>
        </p:spPr>
        <p:txBody>
          <a:bodyPr>
            <a:normAutofit fontScale="77500" lnSpcReduction="20000"/>
          </a:bodyPr>
          <a:lstStyle/>
          <a:p>
            <a:pPr rtl="0"/>
            <a:r>
              <a:rPr lang="en-US" dirty="0"/>
              <a:t>For all 3 of the </a:t>
            </a:r>
            <a:r>
              <a:rPr lang="en-US" dirty="0" err="1"/>
              <a:t>miRDeep</a:t>
            </a:r>
            <a:r>
              <a:rPr lang="en-US" dirty="0"/>
              <a:t> tools:</a:t>
            </a:r>
          </a:p>
          <a:p>
            <a:pPr rtl="0"/>
            <a:r>
              <a:rPr lang="en-US" dirty="0"/>
              <a:t>Does it use bowtie or bowtie2 for the aligner?</a:t>
            </a:r>
          </a:p>
          <a:p>
            <a:pPr lvl="1"/>
            <a:r>
              <a:rPr lang="en-US" dirty="0"/>
              <a:t>mirdeep2 using the </a:t>
            </a:r>
            <a:r>
              <a:rPr lang="en-US" b="1" dirty="0" err="1"/>
              <a:t>bowtie_best_Strata</a:t>
            </a:r>
            <a:r>
              <a:rPr lang="en-US" b="1" dirty="0"/>
              <a:t> </a:t>
            </a:r>
            <a:r>
              <a:rPr lang="en-US" dirty="0"/>
              <a:t>(installed with </a:t>
            </a:r>
            <a:r>
              <a:rPr lang="en-US" dirty="0" err="1"/>
              <a:t>miniconda</a:t>
            </a:r>
            <a:r>
              <a:rPr lang="en-US" dirty="0"/>
              <a:t> script)</a:t>
            </a:r>
          </a:p>
          <a:p>
            <a:pPr lvl="1"/>
            <a:r>
              <a:rPr lang="en-US" dirty="0" err="1"/>
              <a:t>mirDeep</a:t>
            </a:r>
            <a:r>
              <a:rPr lang="en-US" dirty="0"/>
              <a:t>*  uses a bowtie and </a:t>
            </a:r>
            <a:r>
              <a:rPr lang="en-US" b="1" dirty="0" err="1"/>
              <a:t>DeepBowtieAligner</a:t>
            </a:r>
            <a:r>
              <a:rPr lang="en-US" dirty="0"/>
              <a:t> (combination in a jar executable format )</a:t>
            </a:r>
          </a:p>
          <a:p>
            <a:pPr lvl="1"/>
            <a:r>
              <a:rPr lang="en-US" dirty="0"/>
              <a:t>mirDeep2_Plant</a:t>
            </a:r>
          </a:p>
          <a:p>
            <a:pPr lvl="1"/>
            <a:r>
              <a:rPr lang="en-US" dirty="0"/>
              <a:t>mirDeep2_P2 uses </a:t>
            </a:r>
            <a:r>
              <a:rPr lang="en-US" dirty="0" err="1"/>
              <a:t>bowtie_best_strata</a:t>
            </a:r>
            <a:endParaRPr lang="en-US" dirty="0"/>
          </a:p>
          <a:p>
            <a:pPr rtl="0"/>
            <a:r>
              <a:rPr lang="en-US" dirty="0"/>
              <a:t>If it uses an old version, can we point to which aligner to use?</a:t>
            </a:r>
          </a:p>
          <a:p>
            <a:pPr lvl="1"/>
            <a:r>
              <a:rPr lang="en-US" dirty="0"/>
              <a:t>-&gt; Yes, the mirDeep2 </a:t>
            </a:r>
            <a:r>
              <a:rPr lang="en-US" dirty="0" err="1"/>
              <a:t>manba</a:t>
            </a:r>
            <a:r>
              <a:rPr lang="en-US" dirty="0"/>
              <a:t> install created a bowtie directory that the </a:t>
            </a:r>
            <a:r>
              <a:rPr lang="en-US" dirty="0" err="1"/>
              <a:t>mapper.pl</a:t>
            </a:r>
            <a:r>
              <a:rPr lang="en-US" dirty="0"/>
              <a:t> script calls to, in theory that could point at a different aligner </a:t>
            </a:r>
            <a:r>
              <a:rPr lang="en-US" dirty="0" err="1"/>
              <a:t>eg</a:t>
            </a:r>
            <a:r>
              <a:rPr lang="en-US" dirty="0"/>
              <a:t> bowtie2</a:t>
            </a:r>
          </a:p>
          <a:p>
            <a:pPr rtl="0"/>
            <a:r>
              <a:rPr lang="en-US" dirty="0"/>
              <a:t> Also, </a:t>
            </a:r>
            <a:r>
              <a:rPr lang="en-US" b="1" dirty="0"/>
              <a:t>find out how they're each quantitating the counts</a:t>
            </a:r>
            <a:r>
              <a:rPr lang="en-US" dirty="0"/>
              <a:t>. </a:t>
            </a:r>
          </a:p>
          <a:p>
            <a:pPr lvl="1"/>
            <a:r>
              <a:rPr lang="en-US" dirty="0"/>
              <a:t>-&gt;&gt; </a:t>
            </a:r>
          </a:p>
          <a:p>
            <a:pPr algn="l" fontAlgn="base"/>
            <a:r>
              <a:rPr lang="en-US" dirty="0"/>
              <a:t>-&gt; </a:t>
            </a:r>
            <a:r>
              <a:rPr lang="en-US" b="0" i="0" dirty="0">
                <a:solidFill>
                  <a:srgbClr val="353535"/>
                </a:solidFill>
                <a:effectLst/>
                <a:latin typeface="IBM Plex Sans" panose="020F0502020204030204" pitchFamily="34" charset="0"/>
              </a:rPr>
              <a:t>The module maps the deep sequencing reads to predefined miRNA precursors and determines by that the expression of the corresponding miRNAs. </a:t>
            </a:r>
          </a:p>
          <a:p>
            <a:pPr lvl="1" fontAlgn="base"/>
            <a:r>
              <a:rPr lang="en-US" b="0" i="0" dirty="0">
                <a:solidFill>
                  <a:srgbClr val="353535"/>
                </a:solidFill>
                <a:effectLst/>
                <a:latin typeface="IBM Plex Sans" panose="020F0502020204030204" pitchFamily="34" charset="0"/>
              </a:rPr>
              <a:t>First, the predefined mature miRNA sequences are mapped to the predefined precursors. Optionally, predefined star sequences can be mapped to the precursors too. </a:t>
            </a:r>
          </a:p>
          <a:p>
            <a:pPr lvl="1" fontAlgn="base"/>
            <a:r>
              <a:rPr lang="en-US" b="0" i="0" dirty="0">
                <a:solidFill>
                  <a:srgbClr val="353535"/>
                </a:solidFill>
                <a:effectLst/>
                <a:latin typeface="IBM Plex Sans" panose="020F0502020204030204" pitchFamily="34" charset="0"/>
              </a:rPr>
              <a:t>By that the mature and star sequence in the precursors are determined. </a:t>
            </a:r>
          </a:p>
          <a:p>
            <a:pPr lvl="1" fontAlgn="base"/>
            <a:r>
              <a:rPr lang="en-US" b="0" i="0" dirty="0">
                <a:solidFill>
                  <a:srgbClr val="353535"/>
                </a:solidFill>
                <a:effectLst/>
                <a:latin typeface="IBM Plex Sans" panose="020F0502020204030204" pitchFamily="34" charset="0"/>
              </a:rPr>
              <a:t>Second, the deep sequencing reads are mapped to the precursors. </a:t>
            </a:r>
          </a:p>
          <a:p>
            <a:pPr lvl="1" fontAlgn="base"/>
            <a:r>
              <a:rPr lang="en-US" b="0" i="0" dirty="0">
                <a:solidFill>
                  <a:srgbClr val="353535"/>
                </a:solidFill>
                <a:effectLst/>
                <a:latin typeface="IBM Plex Sans" panose="020F0502020204030204" pitchFamily="34" charset="0"/>
              </a:rPr>
              <a:t>The number of reads falling into an interval 2nt upstream and 5nt downstream of the mature/star sequence is determined.</a:t>
            </a:r>
          </a:p>
          <a:p>
            <a:pPr lvl="1" fontAlgn="base"/>
            <a:endParaRPr lang="en-US" dirty="0">
              <a:solidFill>
                <a:srgbClr val="353535"/>
              </a:solidFill>
              <a:latin typeface="IBM Plex Sans" panose="020F0502020204030204" pitchFamily="34" charset="0"/>
            </a:endParaRPr>
          </a:p>
          <a:p>
            <a:pPr lvl="1" fontAlgn="base"/>
            <a:r>
              <a:rPr lang="en-US" dirty="0"/>
              <a:t>And if they're applying any type of normalization to the count data or if it’s </a:t>
            </a:r>
            <a:r>
              <a:rPr lang="en-US" b="1" dirty="0"/>
              <a:t>just raw counts.</a:t>
            </a:r>
          </a:p>
          <a:p>
            <a:pPr lvl="2"/>
            <a:r>
              <a:rPr lang="en-US" dirty="0"/>
              <a:t>-&gt; no normalization </a:t>
            </a:r>
          </a:p>
          <a:p>
            <a:endParaRPr lang="en-US" dirty="0"/>
          </a:p>
        </p:txBody>
      </p:sp>
      <p:sp>
        <p:nvSpPr>
          <p:cNvPr id="4" name="Title 1">
            <a:extLst>
              <a:ext uri="{FF2B5EF4-FFF2-40B4-BE49-F238E27FC236}">
                <a16:creationId xmlns:a16="http://schemas.microsoft.com/office/drawing/2014/main" id="{611B1421-05F9-4257-3F09-16870D4193CB}"/>
              </a:ext>
            </a:extLst>
          </p:cNvPr>
          <p:cNvSpPr>
            <a:spLocks noGrp="1"/>
          </p:cNvSpPr>
          <p:nvPr>
            <p:ph type="title"/>
          </p:nvPr>
        </p:nvSpPr>
        <p:spPr>
          <a:xfrm>
            <a:off x="361122" y="-228141"/>
            <a:ext cx="17350740" cy="2474384"/>
          </a:xfrm>
        </p:spPr>
        <p:txBody>
          <a:bodyPr>
            <a:normAutofit/>
          </a:bodyPr>
          <a:lstStyle/>
          <a:p>
            <a:r>
              <a:rPr lang="en-US" b="1" dirty="0"/>
              <a:t>A few recent questions to follow up on</a:t>
            </a:r>
            <a:endParaRPr lang="en-US" b="1" i="1" dirty="0"/>
          </a:p>
        </p:txBody>
      </p:sp>
    </p:spTree>
    <p:extLst>
      <p:ext uri="{BB962C8B-B14F-4D97-AF65-F5344CB8AC3E}">
        <p14:creationId xmlns:p14="http://schemas.microsoft.com/office/powerpoint/2010/main" val="367814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8E0DF1-3550-FD3D-B48A-98AD9AAA89BD}"/>
              </a:ext>
            </a:extLst>
          </p:cNvPr>
          <p:cNvGrpSpPr/>
          <p:nvPr/>
        </p:nvGrpSpPr>
        <p:grpSpPr>
          <a:xfrm>
            <a:off x="1401765" y="2329509"/>
            <a:ext cx="18033242" cy="6115000"/>
            <a:chOff x="514794" y="1236336"/>
            <a:chExt cx="7051254" cy="2391052"/>
          </a:xfrm>
        </p:grpSpPr>
        <p:sp>
          <p:nvSpPr>
            <p:cNvPr id="5" name="Google Shape;54;p13">
              <a:extLst>
                <a:ext uri="{FF2B5EF4-FFF2-40B4-BE49-F238E27FC236}">
                  <a16:creationId xmlns:a16="http://schemas.microsoft.com/office/drawing/2014/main" id="{65D1B2C7-BDF6-5DFE-FD0E-078010D56CF4}"/>
                </a:ext>
              </a:extLst>
            </p:cNvPr>
            <p:cNvSpPr/>
            <p:nvPr/>
          </p:nvSpPr>
          <p:spPr>
            <a:xfrm>
              <a:off x="554600" y="2182200"/>
              <a:ext cx="765600" cy="410100"/>
            </a:xfrm>
            <a:prstGeom prst="rect">
              <a:avLst/>
            </a:prstGeom>
            <a:solidFill>
              <a:srgbClr val="A4C2F4"/>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Reads</a:t>
              </a:r>
              <a:endParaRPr sz="1600" b="1" dirty="0"/>
            </a:p>
          </p:txBody>
        </p:sp>
        <p:sp>
          <p:nvSpPr>
            <p:cNvPr id="6" name="Google Shape;55;p13">
              <a:extLst>
                <a:ext uri="{FF2B5EF4-FFF2-40B4-BE49-F238E27FC236}">
                  <a16:creationId xmlns:a16="http://schemas.microsoft.com/office/drawing/2014/main" id="{B5E18597-7DEF-3AA3-EC27-972115105450}"/>
                </a:ext>
              </a:extLst>
            </p:cNvPr>
            <p:cNvSpPr/>
            <p:nvPr/>
          </p:nvSpPr>
          <p:spPr>
            <a:xfrm>
              <a:off x="514794" y="2876488"/>
              <a:ext cx="862897" cy="750900"/>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Raw Data QC (</a:t>
              </a:r>
              <a:r>
                <a:rPr lang="en" sz="1600" b="1" dirty="0" err="1"/>
                <a:t>FastQC</a:t>
              </a:r>
              <a:r>
                <a:rPr lang="en" sz="1600" b="1" dirty="0"/>
                <a:t> -&gt; </a:t>
              </a:r>
              <a:r>
                <a:rPr lang="en" sz="1600" b="1" dirty="0" err="1"/>
                <a:t>multiQC</a:t>
              </a:r>
              <a:r>
                <a:rPr lang="en" sz="1600" b="1" dirty="0"/>
                <a:t>)</a:t>
              </a:r>
              <a:endParaRPr sz="1600" b="1" dirty="0"/>
            </a:p>
          </p:txBody>
        </p:sp>
        <p:sp>
          <p:nvSpPr>
            <p:cNvPr id="7" name="Google Shape;56;p13">
              <a:extLst>
                <a:ext uri="{FF2B5EF4-FFF2-40B4-BE49-F238E27FC236}">
                  <a16:creationId xmlns:a16="http://schemas.microsoft.com/office/drawing/2014/main" id="{986C449B-7701-925A-D6CB-DD498F37AE4F}"/>
                </a:ext>
              </a:extLst>
            </p:cNvPr>
            <p:cNvSpPr/>
            <p:nvPr/>
          </p:nvSpPr>
          <p:spPr>
            <a:xfrm>
              <a:off x="1555840" y="2143073"/>
              <a:ext cx="1042945"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Trim/Filter Raw Data (</a:t>
              </a:r>
              <a:r>
                <a:rPr lang="en" sz="1600" b="1" dirty="0" err="1"/>
                <a:t>TrimGalore</a:t>
              </a:r>
              <a:r>
                <a:rPr lang="en" sz="1600" b="1" dirty="0"/>
                <a:t>!)</a:t>
              </a:r>
              <a:endParaRPr sz="1600" b="1" dirty="0"/>
            </a:p>
          </p:txBody>
        </p:sp>
        <p:sp>
          <p:nvSpPr>
            <p:cNvPr id="8" name="Google Shape;59;p13">
              <a:extLst>
                <a:ext uri="{FF2B5EF4-FFF2-40B4-BE49-F238E27FC236}">
                  <a16:creationId xmlns:a16="http://schemas.microsoft.com/office/drawing/2014/main" id="{0212A54C-7F7A-63BB-CA7E-49E6AC820C9F}"/>
                </a:ext>
              </a:extLst>
            </p:cNvPr>
            <p:cNvSpPr/>
            <p:nvPr/>
          </p:nvSpPr>
          <p:spPr>
            <a:xfrm>
              <a:off x="1657205" y="2876218"/>
              <a:ext cx="865500" cy="750900"/>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Trimmed Data QC (</a:t>
              </a:r>
              <a:r>
                <a:rPr lang="en" sz="1600" b="1" dirty="0" err="1"/>
                <a:t>FastQC</a:t>
              </a:r>
              <a:r>
                <a:rPr lang="en" sz="1600" b="1" dirty="0"/>
                <a:t> -&gt; </a:t>
              </a:r>
              <a:r>
                <a:rPr lang="en" sz="1600" b="1" dirty="0" err="1"/>
                <a:t>MultiQC</a:t>
              </a:r>
              <a:r>
                <a:rPr lang="en" sz="1600" b="1" dirty="0"/>
                <a:t>)</a:t>
              </a:r>
              <a:endParaRPr sz="1600" b="1" dirty="0"/>
            </a:p>
          </p:txBody>
        </p:sp>
        <p:cxnSp>
          <p:nvCxnSpPr>
            <p:cNvPr id="9" name="Google Shape;80;p13">
              <a:extLst>
                <a:ext uri="{FF2B5EF4-FFF2-40B4-BE49-F238E27FC236}">
                  <a16:creationId xmlns:a16="http://schemas.microsoft.com/office/drawing/2014/main" id="{D64F20CA-1BF5-971A-C8DD-802D80FCBE05}"/>
                </a:ext>
              </a:extLst>
            </p:cNvPr>
            <p:cNvCxnSpPr>
              <a:cxnSpLocks/>
            </p:cNvCxnSpPr>
            <p:nvPr/>
          </p:nvCxnSpPr>
          <p:spPr>
            <a:xfrm rot="10800000" flipV="1">
              <a:off x="937099" y="2592300"/>
              <a:ext cx="301" cy="259829"/>
            </a:xfrm>
            <a:prstGeom prst="straightConnector1">
              <a:avLst/>
            </a:prstGeom>
            <a:noFill/>
            <a:ln w="9525" cap="flat" cmpd="sng">
              <a:solidFill>
                <a:schemeClr val="tx1"/>
              </a:solidFill>
              <a:prstDash val="solid"/>
              <a:round/>
              <a:headEnd type="none" w="med" len="med"/>
              <a:tailEnd type="triangle" w="med" len="med"/>
            </a:ln>
          </p:spPr>
        </p:cxnSp>
        <p:cxnSp>
          <p:nvCxnSpPr>
            <p:cNvPr id="10" name="Google Shape;82;p13">
              <a:extLst>
                <a:ext uri="{FF2B5EF4-FFF2-40B4-BE49-F238E27FC236}">
                  <a16:creationId xmlns:a16="http://schemas.microsoft.com/office/drawing/2014/main" id="{1F015E6E-C070-1477-7AE7-519BCE54955D}"/>
                </a:ext>
              </a:extLst>
            </p:cNvPr>
            <p:cNvCxnSpPr>
              <a:cxnSpLocks/>
              <a:stCxn id="5" idx="3"/>
              <a:endCxn id="7" idx="1"/>
            </p:cNvCxnSpPr>
            <p:nvPr/>
          </p:nvCxnSpPr>
          <p:spPr>
            <a:xfrm>
              <a:off x="1320200" y="2387250"/>
              <a:ext cx="235640" cy="4360"/>
            </a:xfrm>
            <a:prstGeom prst="straightConnector1">
              <a:avLst/>
            </a:prstGeom>
            <a:noFill/>
            <a:ln w="9525" cap="flat" cmpd="sng">
              <a:solidFill>
                <a:schemeClr val="tx1"/>
              </a:solidFill>
              <a:prstDash val="solid"/>
              <a:round/>
              <a:headEnd type="none" w="med" len="med"/>
              <a:tailEnd type="triangle" w="med" len="med"/>
            </a:ln>
          </p:spPr>
        </p:cxnSp>
        <p:cxnSp>
          <p:nvCxnSpPr>
            <p:cNvPr id="11" name="Google Shape;80;p13">
              <a:extLst>
                <a:ext uri="{FF2B5EF4-FFF2-40B4-BE49-F238E27FC236}">
                  <a16:creationId xmlns:a16="http://schemas.microsoft.com/office/drawing/2014/main" id="{24985369-2C30-91B5-BFB6-B1E96E1C4A78}"/>
                </a:ext>
              </a:extLst>
            </p:cNvPr>
            <p:cNvCxnSpPr>
              <a:cxnSpLocks/>
            </p:cNvCxnSpPr>
            <p:nvPr/>
          </p:nvCxnSpPr>
          <p:spPr>
            <a:xfrm flipH="1">
              <a:off x="2077352" y="2644115"/>
              <a:ext cx="1" cy="208014"/>
            </a:xfrm>
            <a:prstGeom prst="straightConnector1">
              <a:avLst/>
            </a:prstGeom>
            <a:noFill/>
            <a:ln w="9525" cap="flat" cmpd="sng">
              <a:solidFill>
                <a:schemeClr val="tx1"/>
              </a:solidFill>
              <a:prstDash val="solid"/>
              <a:round/>
              <a:headEnd type="none" w="med" len="med"/>
              <a:tailEnd type="triangle" w="med" len="med"/>
            </a:ln>
          </p:spPr>
        </p:cxnSp>
        <p:sp>
          <p:nvSpPr>
            <p:cNvPr id="12" name="Google Shape;56;p13">
              <a:extLst>
                <a:ext uri="{FF2B5EF4-FFF2-40B4-BE49-F238E27FC236}">
                  <a16:creationId xmlns:a16="http://schemas.microsoft.com/office/drawing/2014/main" id="{98D888E7-3045-1422-7592-ED3875C0750B}"/>
                </a:ext>
              </a:extLst>
            </p:cNvPr>
            <p:cNvSpPr/>
            <p:nvPr/>
          </p:nvSpPr>
          <p:spPr>
            <a:xfrm>
              <a:off x="2832028" y="2143073"/>
              <a:ext cx="921485"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 Reads (Bowtie2)</a:t>
              </a:r>
              <a:endParaRPr sz="1600" b="1" dirty="0"/>
            </a:p>
          </p:txBody>
        </p:sp>
        <p:sp>
          <p:nvSpPr>
            <p:cNvPr id="13" name="Google Shape;59;p13">
              <a:extLst>
                <a:ext uri="{FF2B5EF4-FFF2-40B4-BE49-F238E27FC236}">
                  <a16:creationId xmlns:a16="http://schemas.microsoft.com/office/drawing/2014/main" id="{59EBEE47-1012-AB5C-8904-C15DF3A18A61}"/>
                </a:ext>
              </a:extLst>
            </p:cNvPr>
            <p:cNvSpPr/>
            <p:nvPr/>
          </p:nvSpPr>
          <p:spPr>
            <a:xfrm>
              <a:off x="2869893" y="2876218"/>
              <a:ext cx="865500" cy="750900"/>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Aligned Data QC (</a:t>
              </a:r>
              <a:r>
                <a:rPr lang="en" sz="1600" b="1" dirty="0" err="1"/>
                <a:t>MultiQC</a:t>
              </a:r>
              <a:r>
                <a:rPr lang="en" sz="1600" b="1" dirty="0"/>
                <a:t> of Logs)</a:t>
              </a:r>
              <a:endParaRPr sz="1600" b="1" dirty="0"/>
            </a:p>
          </p:txBody>
        </p:sp>
        <p:cxnSp>
          <p:nvCxnSpPr>
            <p:cNvPr id="14" name="Google Shape;82;p13">
              <a:extLst>
                <a:ext uri="{FF2B5EF4-FFF2-40B4-BE49-F238E27FC236}">
                  <a16:creationId xmlns:a16="http://schemas.microsoft.com/office/drawing/2014/main" id="{5B7EC9DB-DAAB-05F2-27C6-A9AEE03B0008}"/>
                </a:ext>
              </a:extLst>
            </p:cNvPr>
            <p:cNvCxnSpPr>
              <a:cxnSpLocks/>
              <a:endCxn id="12" idx="1"/>
            </p:cNvCxnSpPr>
            <p:nvPr/>
          </p:nvCxnSpPr>
          <p:spPr>
            <a:xfrm>
              <a:off x="2596388" y="2387250"/>
              <a:ext cx="235640" cy="4360"/>
            </a:xfrm>
            <a:prstGeom prst="straightConnector1">
              <a:avLst/>
            </a:prstGeom>
            <a:noFill/>
            <a:ln w="9525" cap="flat" cmpd="sng">
              <a:solidFill>
                <a:schemeClr val="tx1"/>
              </a:solidFill>
              <a:prstDash val="solid"/>
              <a:round/>
              <a:headEnd type="none" w="med" len="med"/>
              <a:tailEnd type="triangle" w="med" len="med"/>
            </a:ln>
          </p:spPr>
        </p:cxnSp>
        <p:cxnSp>
          <p:nvCxnSpPr>
            <p:cNvPr id="15" name="Google Shape;80;p13">
              <a:extLst>
                <a:ext uri="{FF2B5EF4-FFF2-40B4-BE49-F238E27FC236}">
                  <a16:creationId xmlns:a16="http://schemas.microsoft.com/office/drawing/2014/main" id="{DF8C14E4-3E2F-DB8A-58B6-0F2A501B24D7}"/>
                </a:ext>
              </a:extLst>
            </p:cNvPr>
            <p:cNvCxnSpPr>
              <a:cxnSpLocks/>
            </p:cNvCxnSpPr>
            <p:nvPr/>
          </p:nvCxnSpPr>
          <p:spPr>
            <a:xfrm flipH="1">
              <a:off x="3290040" y="2644115"/>
              <a:ext cx="1" cy="208014"/>
            </a:xfrm>
            <a:prstGeom prst="straightConnector1">
              <a:avLst/>
            </a:prstGeom>
            <a:noFill/>
            <a:ln w="9525" cap="flat" cmpd="sng">
              <a:solidFill>
                <a:schemeClr val="tx1"/>
              </a:solidFill>
              <a:prstDash val="solid"/>
              <a:round/>
              <a:headEnd type="none" w="med" len="med"/>
              <a:tailEnd type="triangle" w="med" len="med"/>
            </a:ln>
          </p:spPr>
        </p:cxnSp>
        <p:sp>
          <p:nvSpPr>
            <p:cNvPr id="16" name="Google Shape;56;p13">
              <a:extLst>
                <a:ext uri="{FF2B5EF4-FFF2-40B4-BE49-F238E27FC236}">
                  <a16:creationId xmlns:a16="http://schemas.microsoft.com/office/drawing/2014/main" id="{27FE9A5D-7EB9-1061-028D-E8F4DF49F163}"/>
                </a:ext>
              </a:extLst>
            </p:cNvPr>
            <p:cNvSpPr/>
            <p:nvPr/>
          </p:nvSpPr>
          <p:spPr>
            <a:xfrm>
              <a:off x="2743202" y="1236336"/>
              <a:ext cx="1092862" cy="658200"/>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Bowtie2 Index (Bowtie2, </a:t>
              </a:r>
              <a:r>
                <a:rPr lang="en" sz="1600" b="1" dirty="0" err="1"/>
                <a:t>miRBase</a:t>
              </a:r>
              <a:r>
                <a:rPr lang="en" sz="1600" b="1" dirty="0"/>
                <a:t>)</a:t>
              </a:r>
              <a:endParaRPr sz="1600" b="1" dirty="0"/>
            </a:p>
          </p:txBody>
        </p:sp>
        <p:cxnSp>
          <p:nvCxnSpPr>
            <p:cNvPr id="17" name="Google Shape;80;p13">
              <a:extLst>
                <a:ext uri="{FF2B5EF4-FFF2-40B4-BE49-F238E27FC236}">
                  <a16:creationId xmlns:a16="http://schemas.microsoft.com/office/drawing/2014/main" id="{31637BAA-5DE8-A9CF-3CC0-F7C12787D6B4}"/>
                </a:ext>
              </a:extLst>
            </p:cNvPr>
            <p:cNvCxnSpPr>
              <a:cxnSpLocks/>
            </p:cNvCxnSpPr>
            <p:nvPr/>
          </p:nvCxnSpPr>
          <p:spPr>
            <a:xfrm flipH="1">
              <a:off x="3290040" y="1898504"/>
              <a:ext cx="1" cy="208014"/>
            </a:xfrm>
            <a:prstGeom prst="straightConnector1">
              <a:avLst/>
            </a:prstGeom>
            <a:noFill/>
            <a:ln w="9525" cap="flat" cmpd="sng">
              <a:solidFill>
                <a:schemeClr val="tx1"/>
              </a:solidFill>
              <a:prstDash val="solid"/>
              <a:round/>
              <a:headEnd type="none" w="med" len="med"/>
              <a:tailEnd type="triangle" w="med" len="med"/>
            </a:ln>
          </p:spPr>
        </p:cxnSp>
        <p:sp>
          <p:nvSpPr>
            <p:cNvPr id="18" name="Google Shape;56;p13">
              <a:extLst>
                <a:ext uri="{FF2B5EF4-FFF2-40B4-BE49-F238E27FC236}">
                  <a16:creationId xmlns:a16="http://schemas.microsoft.com/office/drawing/2014/main" id="{46DC5764-C06A-5297-2F1A-EF596F8A4BCD}"/>
                </a:ext>
              </a:extLst>
            </p:cNvPr>
            <p:cNvSpPr/>
            <p:nvPr/>
          </p:nvSpPr>
          <p:spPr>
            <a:xfrm>
              <a:off x="3994323" y="2143073"/>
              <a:ext cx="1103503"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Aligned Reads (</a:t>
              </a:r>
              <a:r>
                <a:rPr lang="en" sz="1600" b="1" dirty="0" err="1"/>
                <a:t>samtools</a:t>
              </a:r>
              <a:r>
                <a:rPr lang="en" sz="1600" b="1" dirty="0"/>
                <a:t>)</a:t>
              </a:r>
              <a:endParaRPr sz="1600" b="1" dirty="0"/>
            </a:p>
          </p:txBody>
        </p:sp>
        <p:sp>
          <p:nvSpPr>
            <p:cNvPr id="19" name="Google Shape;59;p13">
              <a:extLst>
                <a:ext uri="{FF2B5EF4-FFF2-40B4-BE49-F238E27FC236}">
                  <a16:creationId xmlns:a16="http://schemas.microsoft.com/office/drawing/2014/main" id="{D755CE27-57C1-6A7F-B002-4767AE69802A}"/>
                </a:ext>
              </a:extLst>
            </p:cNvPr>
            <p:cNvSpPr/>
            <p:nvPr/>
          </p:nvSpPr>
          <p:spPr>
            <a:xfrm>
              <a:off x="4070288" y="2876218"/>
              <a:ext cx="945310" cy="750900"/>
            </a:xfrm>
            <a:prstGeom prst="rect">
              <a:avLst/>
            </a:prstGeom>
            <a:solidFill>
              <a:srgbClr val="D9D2E9"/>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Count Data QC (</a:t>
              </a:r>
              <a:r>
                <a:rPr lang="en" sz="1600" b="1" dirty="0" err="1"/>
                <a:t>samtools</a:t>
              </a:r>
              <a:r>
                <a:rPr lang="en" sz="1600" b="1" dirty="0"/>
                <a:t> -&gt; </a:t>
              </a:r>
              <a:r>
                <a:rPr lang="en" sz="1600" b="1" dirty="0" err="1"/>
                <a:t>MultiQC</a:t>
              </a:r>
              <a:r>
                <a:rPr lang="en" sz="1600" b="1" dirty="0"/>
                <a:t>)</a:t>
              </a:r>
              <a:endParaRPr sz="1600" b="1" dirty="0"/>
            </a:p>
          </p:txBody>
        </p:sp>
        <p:cxnSp>
          <p:nvCxnSpPr>
            <p:cNvPr id="20" name="Google Shape;82;p13">
              <a:extLst>
                <a:ext uri="{FF2B5EF4-FFF2-40B4-BE49-F238E27FC236}">
                  <a16:creationId xmlns:a16="http://schemas.microsoft.com/office/drawing/2014/main" id="{CFF783F6-2C70-6A68-33BE-6E8B6E61FAF8}"/>
                </a:ext>
              </a:extLst>
            </p:cNvPr>
            <p:cNvCxnSpPr>
              <a:cxnSpLocks/>
              <a:endCxn id="18" idx="1"/>
            </p:cNvCxnSpPr>
            <p:nvPr/>
          </p:nvCxnSpPr>
          <p:spPr>
            <a:xfrm>
              <a:off x="3758683" y="2387250"/>
              <a:ext cx="235640" cy="4360"/>
            </a:xfrm>
            <a:prstGeom prst="straightConnector1">
              <a:avLst/>
            </a:prstGeom>
            <a:noFill/>
            <a:ln w="9525" cap="flat" cmpd="sng">
              <a:solidFill>
                <a:schemeClr val="tx1"/>
              </a:solidFill>
              <a:prstDash val="solid"/>
              <a:round/>
              <a:headEnd type="none" w="med" len="med"/>
              <a:tailEnd type="triangle" w="med" len="med"/>
            </a:ln>
          </p:spPr>
        </p:cxnSp>
        <p:cxnSp>
          <p:nvCxnSpPr>
            <p:cNvPr id="21" name="Google Shape;80;p13">
              <a:extLst>
                <a:ext uri="{FF2B5EF4-FFF2-40B4-BE49-F238E27FC236}">
                  <a16:creationId xmlns:a16="http://schemas.microsoft.com/office/drawing/2014/main" id="{5557E510-001B-72E1-9A41-D3003CD2468B}"/>
                </a:ext>
              </a:extLst>
            </p:cNvPr>
            <p:cNvCxnSpPr>
              <a:cxnSpLocks/>
            </p:cNvCxnSpPr>
            <p:nvPr/>
          </p:nvCxnSpPr>
          <p:spPr>
            <a:xfrm flipH="1">
              <a:off x="4541235" y="2644115"/>
              <a:ext cx="1" cy="208014"/>
            </a:xfrm>
            <a:prstGeom prst="straightConnector1">
              <a:avLst/>
            </a:prstGeom>
            <a:noFill/>
            <a:ln w="9525" cap="flat" cmpd="sng">
              <a:solidFill>
                <a:schemeClr val="tx1"/>
              </a:solidFill>
              <a:prstDash val="solid"/>
              <a:round/>
              <a:headEnd type="none" w="med" len="med"/>
              <a:tailEnd type="triangle" w="med" len="med"/>
            </a:ln>
          </p:spPr>
        </p:cxnSp>
        <p:sp>
          <p:nvSpPr>
            <p:cNvPr id="22" name="Google Shape;56;p13">
              <a:extLst>
                <a:ext uri="{FF2B5EF4-FFF2-40B4-BE49-F238E27FC236}">
                  <a16:creationId xmlns:a16="http://schemas.microsoft.com/office/drawing/2014/main" id="{CE0E8784-ADFE-9C42-907E-BDF0B7A1C1F0}"/>
                </a:ext>
              </a:extLst>
            </p:cNvPr>
            <p:cNvSpPr/>
            <p:nvPr/>
          </p:nvSpPr>
          <p:spPr>
            <a:xfrm>
              <a:off x="5341086" y="2138800"/>
              <a:ext cx="1103503"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Create Raw Counts Table (R)</a:t>
              </a:r>
              <a:endParaRPr sz="1600" b="1" dirty="0"/>
            </a:p>
          </p:txBody>
        </p:sp>
        <p:cxnSp>
          <p:nvCxnSpPr>
            <p:cNvPr id="23" name="Google Shape;82;p13">
              <a:extLst>
                <a:ext uri="{FF2B5EF4-FFF2-40B4-BE49-F238E27FC236}">
                  <a16:creationId xmlns:a16="http://schemas.microsoft.com/office/drawing/2014/main" id="{49BFBB9B-0686-8619-EC6B-960EB6188E1D}"/>
                </a:ext>
              </a:extLst>
            </p:cNvPr>
            <p:cNvCxnSpPr>
              <a:cxnSpLocks/>
              <a:endCxn id="22" idx="1"/>
            </p:cNvCxnSpPr>
            <p:nvPr/>
          </p:nvCxnSpPr>
          <p:spPr>
            <a:xfrm>
              <a:off x="5105446" y="2382977"/>
              <a:ext cx="235640" cy="4360"/>
            </a:xfrm>
            <a:prstGeom prst="straightConnector1">
              <a:avLst/>
            </a:prstGeom>
            <a:noFill/>
            <a:ln w="9525" cap="flat" cmpd="sng">
              <a:solidFill>
                <a:schemeClr val="tx1"/>
              </a:solidFill>
              <a:prstDash val="solid"/>
              <a:round/>
              <a:headEnd type="none" w="med" len="med"/>
              <a:tailEnd type="triangle" w="med" len="med"/>
            </a:ln>
          </p:spPr>
        </p:cxnSp>
        <p:sp>
          <p:nvSpPr>
            <p:cNvPr id="24" name="Google Shape;56;p13">
              <a:extLst>
                <a:ext uri="{FF2B5EF4-FFF2-40B4-BE49-F238E27FC236}">
                  <a16:creationId xmlns:a16="http://schemas.microsoft.com/office/drawing/2014/main" id="{88D1F478-D1F6-FD13-8984-3EEF55BDA66C}"/>
                </a:ext>
              </a:extLst>
            </p:cNvPr>
            <p:cNvSpPr/>
            <p:nvPr/>
          </p:nvSpPr>
          <p:spPr>
            <a:xfrm>
              <a:off x="6675229" y="2138800"/>
              <a:ext cx="868571"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Normalize Counts (DESeq2)</a:t>
              </a:r>
              <a:endParaRPr sz="1600" b="1" dirty="0"/>
            </a:p>
          </p:txBody>
        </p:sp>
        <p:cxnSp>
          <p:nvCxnSpPr>
            <p:cNvPr id="25" name="Google Shape;82;p13">
              <a:extLst>
                <a:ext uri="{FF2B5EF4-FFF2-40B4-BE49-F238E27FC236}">
                  <a16:creationId xmlns:a16="http://schemas.microsoft.com/office/drawing/2014/main" id="{2B6A2A32-3068-2894-F5A7-EFD83E4819D7}"/>
                </a:ext>
              </a:extLst>
            </p:cNvPr>
            <p:cNvCxnSpPr>
              <a:cxnSpLocks/>
              <a:endCxn id="24" idx="1"/>
            </p:cNvCxnSpPr>
            <p:nvPr/>
          </p:nvCxnSpPr>
          <p:spPr>
            <a:xfrm>
              <a:off x="6439589" y="2382977"/>
              <a:ext cx="235640" cy="4360"/>
            </a:xfrm>
            <a:prstGeom prst="straightConnector1">
              <a:avLst/>
            </a:prstGeom>
            <a:noFill/>
            <a:ln w="9525" cap="flat" cmpd="sng">
              <a:solidFill>
                <a:schemeClr val="tx1"/>
              </a:solidFill>
              <a:prstDash val="solid"/>
              <a:round/>
              <a:headEnd type="none" w="med" len="med"/>
              <a:tailEnd type="triangle" w="med" len="med"/>
            </a:ln>
          </p:spPr>
        </p:cxnSp>
        <p:sp>
          <p:nvSpPr>
            <p:cNvPr id="26" name="Google Shape;56;p13">
              <a:extLst>
                <a:ext uri="{FF2B5EF4-FFF2-40B4-BE49-F238E27FC236}">
                  <a16:creationId xmlns:a16="http://schemas.microsoft.com/office/drawing/2014/main" id="{3F4556A6-5C0F-B41F-C919-AC1D8C2F40F6}"/>
                </a:ext>
              </a:extLst>
            </p:cNvPr>
            <p:cNvSpPr/>
            <p:nvPr/>
          </p:nvSpPr>
          <p:spPr>
            <a:xfrm>
              <a:off x="6652980" y="2899946"/>
              <a:ext cx="913068" cy="497074"/>
            </a:xfrm>
            <a:prstGeom prst="rect">
              <a:avLst/>
            </a:prstGeom>
            <a:solidFill>
              <a:srgbClr val="9ED388"/>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t>Differential Expression (DESeq2)</a:t>
              </a:r>
              <a:endParaRPr sz="1600" b="1" dirty="0"/>
            </a:p>
          </p:txBody>
        </p:sp>
        <p:cxnSp>
          <p:nvCxnSpPr>
            <p:cNvPr id="27" name="Google Shape;82;p13">
              <a:extLst>
                <a:ext uri="{FF2B5EF4-FFF2-40B4-BE49-F238E27FC236}">
                  <a16:creationId xmlns:a16="http://schemas.microsoft.com/office/drawing/2014/main" id="{34A938C0-11F4-13AF-82B7-2736AB123E47}"/>
                </a:ext>
              </a:extLst>
            </p:cNvPr>
            <p:cNvCxnSpPr>
              <a:cxnSpLocks/>
            </p:cNvCxnSpPr>
            <p:nvPr/>
          </p:nvCxnSpPr>
          <p:spPr>
            <a:xfrm>
              <a:off x="7109514" y="2644115"/>
              <a:ext cx="0" cy="232103"/>
            </a:xfrm>
            <a:prstGeom prst="straightConnector1">
              <a:avLst/>
            </a:prstGeom>
            <a:noFill/>
            <a:ln w="9525" cap="flat" cmpd="sng">
              <a:solidFill>
                <a:schemeClr val="tx1"/>
              </a:solidFill>
              <a:prstDash val="solid"/>
              <a:round/>
              <a:headEnd type="none" w="med" len="med"/>
              <a:tailEnd type="triangle" w="med" len="med"/>
            </a:ln>
          </p:spPr>
        </p:cxnSp>
      </p:grpSp>
      <p:sp>
        <p:nvSpPr>
          <p:cNvPr id="28" name="Rectangle 27">
            <a:extLst>
              <a:ext uri="{FF2B5EF4-FFF2-40B4-BE49-F238E27FC236}">
                <a16:creationId xmlns:a16="http://schemas.microsoft.com/office/drawing/2014/main" id="{0AA30A80-4315-2058-FF76-B1303C09FB4B}"/>
              </a:ext>
            </a:extLst>
          </p:cNvPr>
          <p:cNvSpPr/>
          <p:nvPr/>
        </p:nvSpPr>
        <p:spPr bwMode="auto">
          <a:xfrm>
            <a:off x="1808922" y="538222"/>
            <a:ext cx="17339690"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Analysis pipeline simplified for ASGSR / V1</a:t>
            </a:r>
          </a:p>
        </p:txBody>
      </p:sp>
      <p:sp>
        <p:nvSpPr>
          <p:cNvPr id="30" name="TextBox 29">
            <a:extLst>
              <a:ext uri="{FF2B5EF4-FFF2-40B4-BE49-F238E27FC236}">
                <a16:creationId xmlns:a16="http://schemas.microsoft.com/office/drawing/2014/main" id="{04B3A23D-25B8-1CB0-2DEE-E4AEE6B642D5}"/>
              </a:ext>
            </a:extLst>
          </p:cNvPr>
          <p:cNvSpPr txBox="1"/>
          <p:nvPr/>
        </p:nvSpPr>
        <p:spPr>
          <a:xfrm>
            <a:off x="5029200" y="6216134"/>
            <a:ext cx="10058400" cy="369332"/>
          </a:xfrm>
          <a:prstGeom prst="rect">
            <a:avLst/>
          </a:prstGeom>
          <a:noFill/>
        </p:spPr>
        <p:txBody>
          <a:bodyPr wrap="square">
            <a:spAutoFit/>
          </a:bodyPr>
          <a:lstStyle/>
          <a:p>
            <a:r>
              <a:rPr lang="en-US" sz="1800" b="1" dirty="0" err="1">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cnosult</a:t>
            </a:r>
            <a:endParaRPr lang="en-US" dirty="0"/>
          </a:p>
        </p:txBody>
      </p:sp>
      <p:sp>
        <p:nvSpPr>
          <p:cNvPr id="31" name="TextBox 30">
            <a:extLst>
              <a:ext uri="{FF2B5EF4-FFF2-40B4-BE49-F238E27FC236}">
                <a16:creationId xmlns:a16="http://schemas.microsoft.com/office/drawing/2014/main" id="{7081CB5C-C7F2-1B93-1AC5-6FE8F2837863}"/>
              </a:ext>
            </a:extLst>
          </p:cNvPr>
          <p:cNvSpPr txBox="1"/>
          <p:nvPr/>
        </p:nvSpPr>
        <p:spPr>
          <a:xfrm>
            <a:off x="1808922" y="10460219"/>
            <a:ext cx="14055771" cy="1569660"/>
          </a:xfrm>
          <a:prstGeom prst="rect">
            <a:avLst/>
          </a:prstGeom>
          <a:noFill/>
        </p:spPr>
        <p:txBody>
          <a:bodyPr wrap="square" rtlCol="0">
            <a:spAutoFit/>
          </a:bodyPr>
          <a:lstStyle/>
          <a:p>
            <a:r>
              <a:rPr lang="en-US" sz="4800" b="1" dirty="0"/>
              <a:t>Consulting with ASGSR stake holders: </a:t>
            </a:r>
            <a:r>
              <a:rPr lang="en-US" sz="4800" dirty="0"/>
              <a:t>Conclusion that mirDeep2 is the current community / industry standard </a:t>
            </a:r>
          </a:p>
        </p:txBody>
      </p:sp>
    </p:spTree>
    <p:extLst>
      <p:ext uri="{BB962C8B-B14F-4D97-AF65-F5344CB8AC3E}">
        <p14:creationId xmlns:p14="http://schemas.microsoft.com/office/powerpoint/2010/main" val="2747352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7A9033D-CEF5-20C8-4089-ED7EBD4BA9DA}"/>
              </a:ext>
            </a:extLst>
          </p:cNvPr>
          <p:cNvGraphicFramePr/>
          <p:nvPr>
            <p:extLst>
              <p:ext uri="{D42A27DB-BD31-4B8C-83A1-F6EECF244321}">
                <p14:modId xmlns:p14="http://schemas.microsoft.com/office/powerpoint/2010/main" val="3597404045"/>
              </p:ext>
            </p:extLst>
          </p:nvPr>
        </p:nvGraphicFramePr>
        <p:xfrm>
          <a:off x="548641" y="162038"/>
          <a:ext cx="19133200" cy="818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B3760F52-B0DE-C14A-3EE2-AE135BF44C0B}"/>
              </a:ext>
            </a:extLst>
          </p:cNvPr>
          <p:cNvGrpSpPr/>
          <p:nvPr/>
        </p:nvGrpSpPr>
        <p:grpSpPr>
          <a:xfrm>
            <a:off x="568520" y="6465651"/>
            <a:ext cx="2118742" cy="2415464"/>
            <a:chOff x="0" y="4166"/>
            <a:chExt cx="2042944" cy="2918490"/>
          </a:xfrm>
        </p:grpSpPr>
        <p:sp>
          <p:nvSpPr>
            <p:cNvPr id="6" name="Chevron 5">
              <a:extLst>
                <a:ext uri="{FF2B5EF4-FFF2-40B4-BE49-F238E27FC236}">
                  <a16:creationId xmlns:a16="http://schemas.microsoft.com/office/drawing/2014/main" id="{81F5E748-3248-F667-DB73-11FEFA6C328E}"/>
                </a:ext>
              </a:extLst>
            </p:cNvPr>
            <p:cNvSpPr/>
            <p:nvPr/>
          </p:nvSpPr>
          <p:spPr>
            <a:xfrm rot="5400000">
              <a:off x="-437773" y="441939"/>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Chevron 4">
              <a:extLst>
                <a:ext uri="{FF2B5EF4-FFF2-40B4-BE49-F238E27FC236}">
                  <a16:creationId xmlns:a16="http://schemas.microsoft.com/office/drawing/2014/main" id="{BCD10619-6270-7458-3A7E-720F9ED06DC6}"/>
                </a:ext>
              </a:extLst>
            </p:cNvPr>
            <p:cNvSpPr txBox="1"/>
            <p:nvPr/>
          </p:nvSpPr>
          <p:spPr>
            <a:xfrm>
              <a:off x="1" y="1025638"/>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Differential Expression  Analysis</a:t>
              </a:r>
              <a:endParaRPr lang="en-US" sz="2200" dirty="0"/>
            </a:p>
          </p:txBody>
        </p:sp>
      </p:grpSp>
      <p:grpSp>
        <p:nvGrpSpPr>
          <p:cNvPr id="8" name="Group 7">
            <a:extLst>
              <a:ext uri="{FF2B5EF4-FFF2-40B4-BE49-F238E27FC236}">
                <a16:creationId xmlns:a16="http://schemas.microsoft.com/office/drawing/2014/main" id="{FD2E1212-CB61-C180-8A34-A560057A1751}"/>
              </a:ext>
            </a:extLst>
          </p:cNvPr>
          <p:cNvGrpSpPr/>
          <p:nvPr/>
        </p:nvGrpSpPr>
        <p:grpSpPr>
          <a:xfrm>
            <a:off x="2725644" y="6352136"/>
            <a:ext cx="16976075" cy="1852118"/>
            <a:chOff x="2042943" y="4166"/>
            <a:chExt cx="9948724" cy="1898016"/>
          </a:xfrm>
        </p:grpSpPr>
        <p:sp>
          <p:nvSpPr>
            <p:cNvPr id="9" name="Round Same Side Corner Rectangle 8">
              <a:extLst>
                <a:ext uri="{FF2B5EF4-FFF2-40B4-BE49-F238E27FC236}">
                  <a16:creationId xmlns:a16="http://schemas.microsoft.com/office/drawing/2014/main" id="{6BCFC1CE-ADBB-FE34-4981-E2E539C70788}"/>
                </a:ext>
              </a:extLst>
            </p:cNvPr>
            <p:cNvSpPr/>
            <p:nvPr/>
          </p:nvSpPr>
          <p:spPr>
            <a:xfrm rot="5400000">
              <a:off x="6068297" y="-4021188"/>
              <a:ext cx="1898016"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 Same Side Corner Rectangle 6">
              <a:extLst>
                <a:ext uri="{FF2B5EF4-FFF2-40B4-BE49-F238E27FC236}">
                  <a16:creationId xmlns:a16="http://schemas.microsoft.com/office/drawing/2014/main" id="{E519C487-B9ED-F2C1-0920-B60AB0F0F40F}"/>
                </a:ext>
              </a:extLst>
            </p:cNvPr>
            <p:cNvSpPr txBox="1"/>
            <p:nvPr/>
          </p:nvSpPr>
          <p:spPr>
            <a:xfrm>
              <a:off x="2042943" y="96820"/>
              <a:ext cx="9856070" cy="17127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cs typeface="Arial" panose="020B0604020202020204" pitchFamily="34" charset="0"/>
                </a:rPr>
                <a:t>Tools compared: </a:t>
              </a:r>
              <a:r>
                <a:rPr lang="en-US" sz="2400" b="1" dirty="0">
                  <a:solidFill>
                    <a:srgbClr val="000000"/>
                  </a:solidFill>
                  <a:latin typeface="Arial" panose="020B0604020202020204" pitchFamily="34" charset="0"/>
                  <a:cs typeface="Arial" panose="020B0604020202020204" pitchFamily="34" charset="0"/>
                </a:rPr>
                <a:t>DESeq2</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EdgeR</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Limma</a:t>
              </a:r>
              <a:r>
                <a:rPr lang="en-US" sz="2400" dirty="0">
                  <a:solidFill>
                    <a:srgbClr val="000000"/>
                  </a:solidFill>
                  <a:latin typeface="Arial" panose="020B0604020202020204" pitchFamily="34" charset="0"/>
                  <a:cs typeface="Arial" panose="020B0604020202020204" pitchFamily="34" charset="0"/>
                </a:rPr>
                <a:t> Trend, </a:t>
              </a:r>
              <a:r>
                <a:rPr lang="en-US" sz="2400" dirty="0" err="1">
                  <a:solidFill>
                    <a:srgbClr val="000000"/>
                  </a:solidFill>
                  <a:latin typeface="Arial" panose="020B0604020202020204" pitchFamily="34" charset="0"/>
                  <a:cs typeface="Arial" panose="020B0604020202020204" pitchFamily="34" charset="0"/>
                </a:rPr>
                <a:t>Limma</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Voom</a:t>
              </a:r>
              <a:r>
                <a:rPr lang="en-US" sz="2400" dirty="0">
                  <a:solidFill>
                    <a:srgbClr val="000000"/>
                  </a:solidFill>
                  <a:latin typeface="Arial" panose="020B0604020202020204" pitchFamily="34" charset="0"/>
                  <a:cs typeface="Arial" panose="020B0604020202020204" pitchFamily="34" charset="0"/>
                </a:rPr>
                <a:t>.</a:t>
              </a:r>
              <a:endParaRPr lang="en-US" sz="2400" dirty="0"/>
            </a:p>
            <a:p>
              <a:pPr lvl="0"/>
              <a:r>
                <a:rPr lang="en-US" sz="2400" dirty="0">
                  <a:solidFill>
                    <a:srgbClr val="000000"/>
                  </a:solidFill>
                  <a:latin typeface="Arial" panose="020B0604020202020204" pitchFamily="34" charset="0"/>
                  <a:cs typeface="Arial" panose="020B0604020202020204" pitchFamily="34" charset="0"/>
                </a:rPr>
                <a:t>Purpose: Identify differentially expressed genes between different conditions or treatments</a:t>
              </a:r>
              <a:endParaRPr lang="en-US" sz="2400" dirty="0">
                <a:latin typeface="Arial" panose="020B0604020202020204" pitchFamily="34" charset="0"/>
                <a:cs typeface="Arial" panose="020B0604020202020204" pitchFamily="34" charset="0"/>
              </a:endParaRPr>
            </a:p>
            <a:p>
              <a:pPr lvl="0"/>
              <a:r>
                <a:rPr lang="en-US" sz="2400" dirty="0">
                  <a:solidFill>
                    <a:srgbClr val="000000"/>
                  </a:solidFill>
                  <a:latin typeface="Arial" panose="020B0604020202020204" pitchFamily="34" charset="0"/>
                  <a:cs typeface="Arial" panose="020B0604020202020204" pitchFamily="34" charset="0"/>
                </a:rPr>
                <a:t>Output: DGE metrics, log-fold changes (FC), p-values, and adjusted p-values</a:t>
              </a:r>
              <a:endParaRPr lang="en-US" sz="2400"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75877513-710D-C037-A8B8-91780B12C996}"/>
              </a:ext>
            </a:extLst>
          </p:cNvPr>
          <p:cNvGrpSpPr/>
          <p:nvPr/>
        </p:nvGrpSpPr>
        <p:grpSpPr>
          <a:xfrm>
            <a:off x="568520" y="8330031"/>
            <a:ext cx="2118742" cy="2537044"/>
            <a:chOff x="0" y="2285992"/>
            <a:chExt cx="2042944" cy="2918490"/>
          </a:xfrm>
        </p:grpSpPr>
        <p:sp>
          <p:nvSpPr>
            <p:cNvPr id="12" name="Chevron 11">
              <a:extLst>
                <a:ext uri="{FF2B5EF4-FFF2-40B4-BE49-F238E27FC236}">
                  <a16:creationId xmlns:a16="http://schemas.microsoft.com/office/drawing/2014/main" id="{D4D344E0-F32C-36F3-4689-A5BFA527D191}"/>
                </a:ext>
              </a:extLst>
            </p:cNvPr>
            <p:cNvSpPr/>
            <p:nvPr/>
          </p:nvSpPr>
          <p:spPr>
            <a:xfrm rot="5400000">
              <a:off x="-437773" y="2723765"/>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3" name="Chevron 8">
              <a:extLst>
                <a:ext uri="{FF2B5EF4-FFF2-40B4-BE49-F238E27FC236}">
                  <a16:creationId xmlns:a16="http://schemas.microsoft.com/office/drawing/2014/main" id="{9BA6EF97-E642-5CC7-367B-6C057C4B5139}"/>
                </a:ext>
              </a:extLst>
            </p:cNvPr>
            <p:cNvSpPr txBox="1"/>
            <p:nvPr/>
          </p:nvSpPr>
          <p:spPr>
            <a:xfrm>
              <a:off x="1" y="3307464"/>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Annotation options</a:t>
              </a:r>
              <a:endParaRPr lang="en-US" sz="2200" dirty="0"/>
            </a:p>
          </p:txBody>
        </p:sp>
      </p:grpSp>
      <p:grpSp>
        <p:nvGrpSpPr>
          <p:cNvPr id="14" name="Group 13">
            <a:extLst>
              <a:ext uri="{FF2B5EF4-FFF2-40B4-BE49-F238E27FC236}">
                <a16:creationId xmlns:a16="http://schemas.microsoft.com/office/drawing/2014/main" id="{D5042644-4D51-E32E-B475-3E5360D0BA05}"/>
              </a:ext>
            </a:extLst>
          </p:cNvPr>
          <p:cNvGrpSpPr/>
          <p:nvPr/>
        </p:nvGrpSpPr>
        <p:grpSpPr>
          <a:xfrm>
            <a:off x="2687262" y="8267866"/>
            <a:ext cx="17091732" cy="1851144"/>
            <a:chOff x="2042943" y="2317464"/>
            <a:chExt cx="10016504" cy="1897018"/>
          </a:xfrm>
        </p:grpSpPr>
        <p:sp>
          <p:nvSpPr>
            <p:cNvPr id="15" name="Round Same Side Corner Rectangle 14">
              <a:extLst>
                <a:ext uri="{FF2B5EF4-FFF2-40B4-BE49-F238E27FC236}">
                  <a16:creationId xmlns:a16="http://schemas.microsoft.com/office/drawing/2014/main" id="{F3FB41AA-5599-E765-F430-9C4D8D90E668}"/>
                </a:ext>
              </a:extLst>
            </p:cNvPr>
            <p:cNvSpPr/>
            <p:nvPr/>
          </p:nvSpPr>
          <p:spPr>
            <a:xfrm rot="5400000">
              <a:off x="6068796" y="-1708389"/>
              <a:ext cx="1897018"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Round Same Side Corner Rectangle 10">
              <a:extLst>
                <a:ext uri="{FF2B5EF4-FFF2-40B4-BE49-F238E27FC236}">
                  <a16:creationId xmlns:a16="http://schemas.microsoft.com/office/drawing/2014/main" id="{274B5EB3-B70D-7E85-9F5F-763D5E7C2B68}"/>
                </a:ext>
              </a:extLst>
            </p:cNvPr>
            <p:cNvSpPr txBox="1"/>
            <p:nvPr/>
          </p:nvSpPr>
          <p:spPr>
            <a:xfrm>
              <a:off x="2042944" y="2410068"/>
              <a:ext cx="10016503" cy="17118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rPr>
                <a:t>Databases compared: </a:t>
              </a:r>
              <a:r>
                <a:rPr lang="en-US" sz="2400" b="1" dirty="0" err="1">
                  <a:solidFill>
                    <a:srgbClr val="000000"/>
                  </a:solidFill>
                  <a:latin typeface="Arial" panose="020B0604020202020204" pitchFamily="34" charset="0"/>
                </a:rPr>
                <a:t>mirBASE.db</a:t>
              </a:r>
              <a:r>
                <a:rPr lang="en-US" sz="2400" b="1" dirty="0">
                  <a:solidFill>
                    <a:srgbClr val="000000"/>
                  </a:solidFill>
                  <a:latin typeface="Arial" panose="020B0604020202020204" pitchFamily="34" charset="0"/>
                </a:rPr>
                <a:t> , </a:t>
              </a:r>
              <a:r>
                <a:rPr lang="en-US" sz="2400" dirty="0" err="1">
                  <a:solidFill>
                    <a:srgbClr val="000000"/>
                  </a:solidFill>
                  <a:latin typeface="Arial" panose="020B0604020202020204" pitchFamily="34" charset="0"/>
                </a:rPr>
                <a:t>mirGeneDB</a:t>
              </a:r>
              <a:r>
                <a:rPr lang="en-US" sz="2400" dirty="0">
                  <a:solidFill>
                    <a:srgbClr val="000000"/>
                  </a:solidFill>
                  <a:latin typeface="Arial" panose="020B0604020202020204" pitchFamily="34" charset="0"/>
                </a:rPr>
                <a:t>, </a:t>
              </a:r>
              <a:r>
                <a:rPr lang="en-US" sz="2400" dirty="0" err="1">
                  <a:solidFill>
                    <a:srgbClr val="000000"/>
                  </a:solidFill>
                  <a:latin typeface="Arial" panose="020B0604020202020204" pitchFamily="34" charset="0"/>
                </a:rPr>
                <a:t>TarBase</a:t>
              </a:r>
              <a:r>
                <a:rPr lang="en-US" sz="2400" b="1" dirty="0">
                  <a:solidFill>
                    <a:srgbClr val="000000"/>
                  </a:solidFill>
                  <a:latin typeface="Arial" panose="020B0604020202020204" pitchFamily="34" charset="0"/>
                </a:rPr>
                <a:t> </a:t>
              </a:r>
              <a:r>
                <a:rPr lang="en-US" sz="2400" dirty="0">
                  <a:solidFill>
                    <a:srgbClr val="000000"/>
                  </a:solidFill>
                  <a:latin typeface="Arial" panose="020B0604020202020204" pitchFamily="34" charset="0"/>
                </a:rPr>
                <a:t>and </a:t>
              </a:r>
              <a:r>
                <a:rPr lang="en-US" sz="2400" dirty="0" err="1">
                  <a:solidFill>
                    <a:srgbClr val="000000"/>
                  </a:solidFill>
                  <a:latin typeface="Arial" panose="020B0604020202020204" pitchFamily="34" charset="0"/>
                </a:rPr>
                <a:t>BioMART</a:t>
              </a:r>
              <a:endParaRPr lang="en-US" sz="2400" dirty="0"/>
            </a:p>
            <a:p>
              <a:pPr lvl="0"/>
              <a:r>
                <a:rPr lang="en-US" sz="2400" dirty="0">
                  <a:solidFill>
                    <a:srgbClr val="000000"/>
                  </a:solidFill>
                  <a:latin typeface="Arial" panose="020B0604020202020204" pitchFamily="34" charset="0"/>
                </a:rPr>
                <a:t>Purpose: Assign descriptions and details related to specific genomic features (e.g., miRNA).</a:t>
              </a:r>
              <a:endParaRPr lang="en-US" sz="2400" dirty="0"/>
            </a:p>
            <a:p>
              <a:pPr lvl="0"/>
              <a:r>
                <a:rPr lang="en-US" sz="2400" dirty="0">
                  <a:solidFill>
                    <a:srgbClr val="000000"/>
                  </a:solidFill>
                  <a:latin typeface="Arial" panose="020B0604020202020204" pitchFamily="34" charset="0"/>
                </a:rPr>
                <a:t>Output: Name microRNA’s, mature/hairpins and their potential targets.</a:t>
              </a:r>
              <a:endParaRPr lang="en-US" sz="2400" dirty="0"/>
            </a:p>
          </p:txBody>
        </p:sp>
      </p:grpSp>
      <p:grpSp>
        <p:nvGrpSpPr>
          <p:cNvPr id="17" name="Group 16">
            <a:extLst>
              <a:ext uri="{FF2B5EF4-FFF2-40B4-BE49-F238E27FC236}">
                <a16:creationId xmlns:a16="http://schemas.microsoft.com/office/drawing/2014/main" id="{008B7FF1-CF0E-F87C-9899-E46DB4663C3B}"/>
              </a:ext>
            </a:extLst>
          </p:cNvPr>
          <p:cNvGrpSpPr/>
          <p:nvPr/>
        </p:nvGrpSpPr>
        <p:grpSpPr>
          <a:xfrm>
            <a:off x="2687261" y="10294476"/>
            <a:ext cx="16976076" cy="1851144"/>
            <a:chOff x="2042943" y="4495807"/>
            <a:chExt cx="9948724" cy="1897018"/>
          </a:xfrm>
        </p:grpSpPr>
        <p:sp>
          <p:nvSpPr>
            <p:cNvPr id="18" name="Round Same Side Corner Rectangle 17">
              <a:extLst>
                <a:ext uri="{FF2B5EF4-FFF2-40B4-BE49-F238E27FC236}">
                  <a16:creationId xmlns:a16="http://schemas.microsoft.com/office/drawing/2014/main" id="{E8B40268-4056-3A61-7B1B-396A54E89283}"/>
                </a:ext>
              </a:extLst>
            </p:cNvPr>
            <p:cNvSpPr/>
            <p:nvPr/>
          </p:nvSpPr>
          <p:spPr>
            <a:xfrm rot="5400000">
              <a:off x="6068796" y="469954"/>
              <a:ext cx="1897018" cy="9948724"/>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Round Same Side Corner Rectangle 14">
              <a:extLst>
                <a:ext uri="{FF2B5EF4-FFF2-40B4-BE49-F238E27FC236}">
                  <a16:creationId xmlns:a16="http://schemas.microsoft.com/office/drawing/2014/main" id="{ABA7AD70-06DC-190F-6298-DDF15CC93FE7}"/>
                </a:ext>
              </a:extLst>
            </p:cNvPr>
            <p:cNvSpPr txBox="1"/>
            <p:nvPr/>
          </p:nvSpPr>
          <p:spPr>
            <a:xfrm>
              <a:off x="2042944" y="4588412"/>
              <a:ext cx="9856119" cy="17118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5240" rIns="15240" bIns="15240" numCol="1" spcCol="1270" anchor="ctr" anchorCtr="0">
              <a:noAutofit/>
            </a:bodyPr>
            <a:lstStyle/>
            <a:p>
              <a:pPr lvl="0"/>
              <a:r>
                <a:rPr lang="en-US" sz="2400" dirty="0">
                  <a:solidFill>
                    <a:srgbClr val="000000"/>
                  </a:solidFill>
                  <a:latin typeface="Arial" panose="020B0604020202020204" pitchFamily="34" charset="0"/>
                </a:rPr>
                <a:t>Visual assessment tools: </a:t>
              </a:r>
              <a:r>
                <a:rPr lang="en-US" sz="2400" b="1" dirty="0">
                  <a:solidFill>
                    <a:srgbClr val="000000"/>
                  </a:solidFill>
                  <a:latin typeface="Arial" panose="020B0604020202020204" pitchFamily="34" charset="0"/>
                </a:rPr>
                <a:t>MDS,</a:t>
              </a:r>
              <a:r>
                <a:rPr lang="en-US" sz="2400" dirty="0">
                  <a:solidFill>
                    <a:srgbClr val="000000"/>
                  </a:solidFill>
                  <a:latin typeface="Arial" panose="020B0604020202020204" pitchFamily="34" charset="0"/>
                </a:rPr>
                <a:t> B</a:t>
              </a:r>
              <a:r>
                <a:rPr lang="en-US" sz="2400" b="1" dirty="0">
                  <a:solidFill>
                    <a:srgbClr val="000000"/>
                  </a:solidFill>
                  <a:latin typeface="Arial" panose="020B0604020202020204" pitchFamily="34" charset="0"/>
                </a:rPr>
                <a:t>ar plot, </a:t>
              </a:r>
              <a:r>
                <a:rPr lang="en-US" sz="2400" dirty="0">
                  <a:solidFill>
                    <a:srgbClr val="000000"/>
                  </a:solidFill>
                  <a:latin typeface="Arial" panose="020B0604020202020204" pitchFamily="34" charset="0"/>
                </a:rPr>
                <a:t>PCA, </a:t>
              </a:r>
              <a:r>
                <a:rPr lang="en-US" sz="2400" b="1" dirty="0">
                  <a:solidFill>
                    <a:srgbClr val="000000"/>
                  </a:solidFill>
                  <a:latin typeface="Arial" panose="020B0604020202020204" pitchFamily="34" charset="0"/>
                </a:rPr>
                <a:t>Heatmap, ideogram </a:t>
              </a:r>
              <a:r>
                <a:rPr lang="en-US" sz="2400" dirty="0">
                  <a:solidFill>
                    <a:srgbClr val="000000"/>
                  </a:solidFill>
                  <a:latin typeface="Arial" panose="020B0604020202020204" pitchFamily="34" charset="0"/>
                </a:rPr>
                <a:t>and an example of </a:t>
              </a:r>
              <a:r>
                <a:rPr lang="en-US" sz="2400" b="1" dirty="0">
                  <a:solidFill>
                    <a:srgbClr val="000000"/>
                  </a:solidFill>
                  <a:latin typeface="Arial" panose="020B0604020202020204" pitchFamily="34" charset="0"/>
                </a:rPr>
                <a:t>Knowledge network </a:t>
              </a:r>
              <a:r>
                <a:rPr lang="en-US" sz="2400" dirty="0">
                  <a:solidFill>
                    <a:srgbClr val="000000"/>
                  </a:solidFill>
                  <a:latin typeface="Arial" panose="020B0604020202020204" pitchFamily="34" charset="0"/>
                </a:rPr>
                <a:t>mining (</a:t>
              </a:r>
              <a:r>
                <a:rPr lang="en-US" sz="2400" dirty="0" err="1">
                  <a:solidFill>
                    <a:srgbClr val="000000"/>
                  </a:solidFill>
                  <a:latin typeface="Arial" panose="020B0604020202020204" pitchFamily="34" charset="0"/>
                </a:rPr>
                <a:t>Knetminer</a:t>
              </a:r>
              <a:r>
                <a:rPr lang="en-US" sz="2400" dirty="0">
                  <a:solidFill>
                    <a:srgbClr val="000000"/>
                  </a:solidFill>
                  <a:latin typeface="Arial" panose="020B0604020202020204" pitchFamily="34" charset="0"/>
                </a:rPr>
                <a:t>).</a:t>
              </a:r>
            </a:p>
            <a:p>
              <a:pPr lvl="0"/>
              <a:r>
                <a:rPr lang="en-US" sz="2400" dirty="0">
                  <a:solidFill>
                    <a:srgbClr val="000000"/>
                  </a:solidFill>
                  <a:latin typeface="Arial" panose="020B0604020202020204" pitchFamily="34" charset="0"/>
                </a:rPr>
                <a:t>Purpose: Opensource tools used to create sustainable FAIR results.</a:t>
              </a:r>
              <a:endParaRPr lang="en-US" sz="2400" dirty="0"/>
            </a:p>
            <a:p>
              <a:pPr lvl="0"/>
              <a:r>
                <a:rPr lang="en-US" sz="2400" dirty="0">
                  <a:solidFill>
                    <a:srgbClr val="000000"/>
                  </a:solidFill>
                  <a:latin typeface="Arial" panose="020B0604020202020204" pitchFamily="34" charset="0"/>
                </a:rPr>
                <a:t>Output: Tables of statics for </a:t>
              </a:r>
              <a:r>
                <a:rPr lang="en-US" sz="2400" dirty="0" err="1">
                  <a:solidFill>
                    <a:srgbClr val="000000"/>
                  </a:solidFill>
                  <a:latin typeface="Arial" panose="020B0604020202020204" pitchFamily="34" charset="0"/>
                </a:rPr>
                <a:t>GeneLab</a:t>
              </a:r>
              <a:r>
                <a:rPr lang="en-US" sz="2400" dirty="0">
                  <a:solidFill>
                    <a:srgbClr val="000000"/>
                  </a:solidFill>
                  <a:latin typeface="Arial" panose="020B0604020202020204" pitchFamily="34" charset="0"/>
                </a:rPr>
                <a:t> data visualization system</a:t>
              </a:r>
              <a:endParaRPr lang="en-US" sz="2400" dirty="0"/>
            </a:p>
          </p:txBody>
        </p:sp>
      </p:grpSp>
      <p:grpSp>
        <p:nvGrpSpPr>
          <p:cNvPr id="20" name="Group 19">
            <a:extLst>
              <a:ext uri="{FF2B5EF4-FFF2-40B4-BE49-F238E27FC236}">
                <a16:creationId xmlns:a16="http://schemas.microsoft.com/office/drawing/2014/main" id="{0C60D8DF-0582-C1ED-0617-8941AF256E71}"/>
              </a:ext>
            </a:extLst>
          </p:cNvPr>
          <p:cNvGrpSpPr/>
          <p:nvPr/>
        </p:nvGrpSpPr>
        <p:grpSpPr>
          <a:xfrm>
            <a:off x="410869" y="10246031"/>
            <a:ext cx="2102737" cy="2456179"/>
            <a:chOff x="0" y="4495819"/>
            <a:chExt cx="2042944" cy="2918490"/>
          </a:xfrm>
        </p:grpSpPr>
        <p:sp>
          <p:nvSpPr>
            <p:cNvPr id="21" name="Chevron 20">
              <a:extLst>
                <a:ext uri="{FF2B5EF4-FFF2-40B4-BE49-F238E27FC236}">
                  <a16:creationId xmlns:a16="http://schemas.microsoft.com/office/drawing/2014/main" id="{746823D5-29F0-DE31-341C-A5EB92FEE85F}"/>
                </a:ext>
              </a:extLst>
            </p:cNvPr>
            <p:cNvSpPr/>
            <p:nvPr/>
          </p:nvSpPr>
          <p:spPr>
            <a:xfrm rot="5400000">
              <a:off x="-437773" y="4933592"/>
              <a:ext cx="2918490" cy="2042943"/>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Chevron 12">
              <a:extLst>
                <a:ext uri="{FF2B5EF4-FFF2-40B4-BE49-F238E27FC236}">
                  <a16:creationId xmlns:a16="http://schemas.microsoft.com/office/drawing/2014/main" id="{7BA9BDCD-C4F8-A879-1FBD-F433486CC591}"/>
                </a:ext>
              </a:extLst>
            </p:cNvPr>
            <p:cNvSpPr txBox="1"/>
            <p:nvPr/>
          </p:nvSpPr>
          <p:spPr>
            <a:xfrm>
              <a:off x="1" y="5517291"/>
              <a:ext cx="2042943" cy="8755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a:r>
                <a:rPr lang="en-US" sz="2200" b="1" dirty="0">
                  <a:solidFill>
                    <a:srgbClr val="000000"/>
                  </a:solidFill>
                  <a:latin typeface="Arial" panose="020B0604020202020204" pitchFamily="34" charset="0"/>
                </a:rPr>
                <a:t>Visualization </a:t>
              </a:r>
              <a:endParaRPr lang="en-US" sz="2200" b="1" dirty="0">
                <a:solidFill>
                  <a:schemeClr val="tx1"/>
                </a:solidFill>
              </a:endParaRPr>
            </a:p>
          </p:txBody>
        </p:sp>
      </p:grpSp>
    </p:spTree>
    <p:extLst>
      <p:ext uri="{BB962C8B-B14F-4D97-AF65-F5344CB8AC3E}">
        <p14:creationId xmlns:p14="http://schemas.microsoft.com/office/powerpoint/2010/main" val="96539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5C3149-0111-8A5E-D6CD-D531FBCD6E71}"/>
              </a:ext>
            </a:extLst>
          </p:cNvPr>
          <p:cNvSpPr>
            <a:spLocks noGrp="1"/>
          </p:cNvSpPr>
          <p:nvPr>
            <p:ph type="title"/>
          </p:nvPr>
        </p:nvSpPr>
        <p:spPr>
          <a:xfrm>
            <a:off x="566057" y="290738"/>
            <a:ext cx="19452772" cy="612775"/>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sz="4000" b="1" i="0" dirty="0">
                <a:solidFill>
                  <a:srgbClr val="2A2A2A"/>
                </a:solidFill>
                <a:effectLst/>
                <a:latin typeface="Merriweather" pitchFamily="2" charset="77"/>
              </a:rPr>
              <a:t>miRDeep2 accurately identifies known and hundreds of novel microRNA genes in seven animal clades</a:t>
            </a:r>
            <a:br>
              <a:rPr lang="en-US" altLang="en-US" sz="3600" dirty="0"/>
            </a:br>
            <a:endParaRPr lang="en-US" altLang="en-US" sz="3600" b="0" dirty="0"/>
          </a:p>
        </p:txBody>
      </p:sp>
      <p:pic>
        <p:nvPicPr>
          <p:cNvPr id="5" name="New picture">
            <a:extLst>
              <a:ext uri="{FF2B5EF4-FFF2-40B4-BE49-F238E27FC236}">
                <a16:creationId xmlns:a16="http://schemas.microsoft.com/office/drawing/2014/main" id="{A2315592-5A33-B4DB-F442-BB58FD1A2A2D}"/>
              </a:ext>
            </a:extLst>
          </p:cNvPr>
          <p:cNvPicPr/>
          <p:nvPr/>
        </p:nvPicPr>
        <p:blipFill>
          <a:blip r:embed="rId2"/>
          <a:stretch>
            <a:fillRect/>
          </a:stretch>
        </p:blipFill>
        <p:spPr>
          <a:xfrm>
            <a:off x="9605339" y="1042289"/>
            <a:ext cx="9945404" cy="11468573"/>
          </a:xfrm>
          <a:prstGeom prst="rect">
            <a:avLst/>
          </a:prstGeom>
        </p:spPr>
      </p:pic>
      <p:sp>
        <p:nvSpPr>
          <p:cNvPr id="9" name="TextBox 8">
            <a:extLst>
              <a:ext uri="{FF2B5EF4-FFF2-40B4-BE49-F238E27FC236}">
                <a16:creationId xmlns:a16="http://schemas.microsoft.com/office/drawing/2014/main" id="{3AA363E3-D7A7-3AB4-8E82-0CFC83F1437D}"/>
              </a:ext>
            </a:extLst>
          </p:cNvPr>
          <p:cNvSpPr txBox="1"/>
          <p:nvPr/>
        </p:nvSpPr>
        <p:spPr>
          <a:xfrm>
            <a:off x="566057" y="1687055"/>
            <a:ext cx="8371115" cy="12157174"/>
          </a:xfrm>
          <a:prstGeom prst="rect">
            <a:avLst/>
          </a:prstGeom>
          <a:noFill/>
        </p:spPr>
        <p:txBody>
          <a:bodyPr wrap="square">
            <a:spAutoFit/>
          </a:bodyPr>
          <a:lstStyle/>
          <a:p>
            <a:pPr marL="0" lvl="0" indent="0"/>
            <a:r>
              <a:rPr lang="en-US" altLang="en-US" sz="2800" b="1" dirty="0">
                <a:latin typeface="Arial" pitchFamily="34" charset="0"/>
                <a:ea typeface="Arial" pitchFamily="34" charset="0"/>
              </a:rPr>
              <a:t>Figure 1. </a:t>
            </a:r>
            <a:r>
              <a:rPr lang="en-US" altLang="en-US" sz="2800" dirty="0">
                <a:latin typeface="Arial" pitchFamily="34" charset="0"/>
                <a:ea typeface="Arial" pitchFamily="34" charset="0"/>
              </a:rPr>
              <a:t>Flow charts of modules. Flow charts for (A) the miRDeep2 module (identifies known and novel miRNAs in high-throughput sequencing data), (B) the Mapper module (processes Illumina output and maps it to the reference genome) and (C) the Quantifier module (sums up read counts for known miRNAs in a sequencing data set). For each module the input, internal work flow (in black borders) and output is shown. Files are presented in rectangular boxes; processes are presented in rounded boxes. Files and processes that are novel to miRDeep2 are in yellow. Files and processes that have been modified are in green. Those that remain largely unchanged from the first version of </a:t>
            </a:r>
            <a:r>
              <a:rPr lang="en-US" altLang="en-US" sz="2800" dirty="0" err="1">
                <a:latin typeface="Arial" pitchFamily="34" charset="0"/>
                <a:ea typeface="Arial" pitchFamily="34" charset="0"/>
              </a:rPr>
              <a:t>miRDeep</a:t>
            </a:r>
            <a:r>
              <a:rPr lang="en-US" altLang="en-US" sz="2800" dirty="0">
                <a:latin typeface="Arial" pitchFamily="34" charset="0"/>
                <a:ea typeface="Arial" pitchFamily="34" charset="0"/>
              </a:rPr>
              <a:t> are in blue, while those that are optional are in grey. The file formats are: .fa, </a:t>
            </a:r>
            <a:r>
              <a:rPr lang="en-US" altLang="en-US" sz="2800" dirty="0" err="1">
                <a:latin typeface="Arial" pitchFamily="34" charset="0"/>
                <a:ea typeface="Arial" pitchFamily="34" charset="0"/>
              </a:rPr>
              <a:t>fasta</a:t>
            </a:r>
            <a:r>
              <a:rPr lang="en-US" altLang="en-US" sz="2800" dirty="0">
                <a:latin typeface="Arial" pitchFamily="34" charset="0"/>
                <a:ea typeface="Arial" pitchFamily="34" charset="0"/>
              </a:rPr>
              <a:t>; .</a:t>
            </a:r>
            <a:r>
              <a:rPr lang="en-US" altLang="en-US" sz="2800" dirty="0" err="1">
                <a:latin typeface="Arial" pitchFamily="34" charset="0"/>
                <a:ea typeface="Arial" pitchFamily="34" charset="0"/>
              </a:rPr>
              <a:t>arf</a:t>
            </a:r>
            <a:r>
              <a:rPr lang="en-US" altLang="en-US" sz="2800" dirty="0">
                <a:latin typeface="Arial" pitchFamily="34" charset="0"/>
                <a:ea typeface="Arial" pitchFamily="34" charset="0"/>
              </a:rPr>
              <a:t>, </a:t>
            </a:r>
            <a:r>
              <a:rPr lang="en-US" altLang="en-US" sz="2800" dirty="0" err="1">
                <a:latin typeface="Arial" pitchFamily="34" charset="0"/>
                <a:ea typeface="Arial" pitchFamily="34" charset="0"/>
              </a:rPr>
              <a:t>arf</a:t>
            </a:r>
            <a:r>
              <a:rPr lang="en-US" altLang="en-US" sz="2800" dirty="0">
                <a:latin typeface="Arial" pitchFamily="34" charset="0"/>
                <a:ea typeface="Arial" pitchFamily="34" charset="0"/>
              </a:rPr>
              <a:t> mapping format; .str, </a:t>
            </a:r>
            <a:r>
              <a:rPr lang="en-US" altLang="en-US" sz="2800" dirty="0" err="1">
                <a:latin typeface="Arial" pitchFamily="34" charset="0"/>
                <a:ea typeface="Arial" pitchFamily="34" charset="0"/>
              </a:rPr>
              <a:t>RNAfold</a:t>
            </a:r>
            <a:r>
              <a:rPr lang="en-US" altLang="en-US" sz="2800" dirty="0">
                <a:latin typeface="Arial" pitchFamily="34" charset="0"/>
                <a:ea typeface="Arial" pitchFamily="34" charset="0"/>
              </a:rPr>
              <a:t> output; .rand, </a:t>
            </a:r>
            <a:r>
              <a:rPr lang="en-US" altLang="en-US" sz="2800" dirty="0" err="1">
                <a:latin typeface="Arial" pitchFamily="34" charset="0"/>
                <a:ea typeface="Arial" pitchFamily="34" charset="0"/>
              </a:rPr>
              <a:t>randfold</a:t>
            </a:r>
            <a:r>
              <a:rPr lang="en-US" altLang="en-US" sz="2800" dirty="0">
                <a:latin typeface="Arial" pitchFamily="34" charset="0"/>
                <a:ea typeface="Arial" pitchFamily="34" charset="0"/>
              </a:rPr>
              <a:t> output; .</a:t>
            </a:r>
            <a:r>
              <a:rPr lang="en-US" altLang="en-US" sz="2800" dirty="0" err="1">
                <a:latin typeface="Arial" pitchFamily="34" charset="0"/>
                <a:ea typeface="Arial" pitchFamily="34" charset="0"/>
              </a:rPr>
              <a:t>mrd</a:t>
            </a:r>
            <a:r>
              <a:rPr lang="en-US" altLang="en-US" sz="2800" dirty="0">
                <a:latin typeface="Arial" pitchFamily="34" charset="0"/>
                <a:ea typeface="Arial" pitchFamily="34" charset="0"/>
              </a:rPr>
              <a:t>, miRDeep2 text output; .csv, csv spread-sheet; _</a:t>
            </a:r>
            <a:r>
              <a:rPr lang="en-US" altLang="en-US" sz="2800" dirty="0" err="1">
                <a:latin typeface="Arial" pitchFamily="34" charset="0"/>
                <a:ea typeface="Arial" pitchFamily="34" charset="0"/>
              </a:rPr>
              <a:t>seq.txt</a:t>
            </a:r>
            <a:r>
              <a:rPr lang="en-US" altLang="en-US" sz="2800" dirty="0">
                <a:latin typeface="Arial" pitchFamily="34" charset="0"/>
                <a:ea typeface="Arial" pitchFamily="34" charset="0"/>
              </a:rPr>
              <a:t>, raw sequence output from the Illumina platform; seq, sequence given on command line (see online documentation for description of formats). The ‘work flow of miRDeep2 modules’ results section contains detailed descriptions of all steps.
</a:t>
            </a:r>
          </a:p>
          <a:p>
            <a:pPr marL="0" lvl="0" indent="0"/>
            <a:r>
              <a:rPr lang="en-US" altLang="en-US" sz="2800" dirty="0">
                <a:latin typeface="Arial" pitchFamily="34" charset="0"/>
                <a:ea typeface="Arial" pitchFamily="34" charset="0"/>
              </a:rPr>
              <a:t>.</a:t>
            </a:r>
          </a:p>
        </p:txBody>
      </p:sp>
    </p:spTree>
    <p:extLst>
      <p:ext uri="{BB962C8B-B14F-4D97-AF65-F5344CB8AC3E}">
        <p14:creationId xmlns:p14="http://schemas.microsoft.com/office/powerpoint/2010/main" val="244161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6C62BD-C3FD-3239-071A-3C17016915C6}"/>
              </a:ext>
            </a:extLst>
          </p:cNvPr>
          <p:cNvSpPr/>
          <p:nvPr/>
        </p:nvSpPr>
        <p:spPr bwMode="auto">
          <a:xfrm>
            <a:off x="2737246" y="538222"/>
            <a:ext cx="14620183" cy="1077980"/>
          </a:xfrm>
          <a:prstGeom prst="rect">
            <a:avLst/>
          </a:prstGeom>
          <a:gradFill>
            <a:gsLst>
              <a:gs pos="0">
                <a:srgbClr val="002E5B"/>
              </a:gs>
              <a:gs pos="53000">
                <a:srgbClr val="9EBECB"/>
              </a:gs>
              <a:gs pos="83000">
                <a:schemeClr val="accent1">
                  <a:lumMod val="45000"/>
                  <a:lumOff val="55000"/>
                </a:schemeClr>
              </a:gs>
              <a:gs pos="100000">
                <a:schemeClr val="accent1">
                  <a:lumMod val="30000"/>
                  <a:lumOff val="70000"/>
                </a:schemeClr>
              </a:gs>
            </a:gsLst>
            <a:lin ang="5400000" scaled="1"/>
          </a:gradFill>
          <a:ln w="9525" cap="flat" cmpd="sng" algn="ctr">
            <a:noFill/>
            <a:prstDash val="solid"/>
            <a:round/>
            <a:headEnd type="none" w="med" len="med"/>
            <a:tailEnd type="none" w="med" len="med"/>
          </a:ln>
          <a:effectLst/>
        </p:spPr>
        <p:txBody>
          <a:bodyPr anchor="ctr"/>
          <a:lstStyle/>
          <a:p>
            <a:pPr algn="ctr">
              <a:defRPr/>
            </a:pPr>
            <a:r>
              <a:rPr lang="en-US" sz="6000" b="1" dirty="0">
                <a:solidFill>
                  <a:schemeClr val="bg1"/>
                </a:solidFill>
                <a:effectLst>
                  <a:outerShdw blurRad="50800" dist="38100" dir="2700000" algn="tl" rotWithShape="0">
                    <a:prstClr val="black">
                      <a:alpha val="40000"/>
                    </a:prstClr>
                  </a:outerShdw>
                </a:effectLst>
                <a:latin typeface="Helvetica Neue" panose="02000503000000020004" pitchFamily="2" charset="0"/>
                <a:ea typeface="Helvetica Neue" panose="02000503000000020004" pitchFamily="2" charset="0"/>
                <a:cs typeface="Helvetica Neue" panose="02000503000000020004" pitchFamily="2" charset="0"/>
              </a:rPr>
              <a:t>MirDeep2 progressed</a:t>
            </a:r>
          </a:p>
        </p:txBody>
      </p:sp>
      <p:sp>
        <p:nvSpPr>
          <p:cNvPr id="6" name="TextBox 5">
            <a:extLst>
              <a:ext uri="{FF2B5EF4-FFF2-40B4-BE49-F238E27FC236}">
                <a16:creationId xmlns:a16="http://schemas.microsoft.com/office/drawing/2014/main" id="{540849D8-36DD-1662-603E-7819B6CF0229}"/>
              </a:ext>
            </a:extLst>
          </p:cNvPr>
          <p:cNvSpPr txBox="1"/>
          <p:nvPr/>
        </p:nvSpPr>
        <p:spPr>
          <a:xfrm>
            <a:off x="2348189" y="2322195"/>
            <a:ext cx="17549950" cy="10556736"/>
          </a:xfrm>
          <a:prstGeom prst="rect">
            <a:avLst/>
          </a:prstGeom>
          <a:noFill/>
        </p:spPr>
        <p:txBody>
          <a:bodyPr wrap="square">
            <a:spAutoFit/>
          </a:bodyPr>
          <a:lstStyle/>
          <a:p>
            <a:r>
              <a:rPr lang="en-US" sz="2000" b="1" dirty="0">
                <a:solidFill>
                  <a:srgbClr val="5BEC95"/>
                </a:solidFill>
                <a:effectLst/>
                <a:latin typeface="Menlo" panose="020B0609030804020204" pitchFamily="49" charset="0"/>
              </a:rPr>
              <a:t>Note: Uninstall anaconda</a:t>
            </a:r>
          </a:p>
          <a:p>
            <a:r>
              <a:rPr lang="en-US" sz="2000" b="1" dirty="0">
                <a:solidFill>
                  <a:srgbClr val="5BEC95"/>
                </a:solidFill>
                <a:effectLst/>
                <a:latin typeface="Menlo" panose="020B0609030804020204" pitchFamily="49" charset="0"/>
              </a:rPr>
              <a:t>###  MirDeep2 Environment Setup</a:t>
            </a:r>
            <a:endParaRPr lang="en-US" sz="2000" b="1" dirty="0">
              <a:solidFill>
                <a:srgbClr val="939DA5"/>
              </a:solidFill>
              <a:effectLst/>
              <a:latin typeface="Menlo" panose="020B0609030804020204" pitchFamily="49" charset="0"/>
            </a:endParaRPr>
          </a:p>
          <a:p>
            <a:r>
              <a:rPr lang="en-US" sz="2000" b="1" dirty="0">
                <a:solidFill>
                  <a:srgbClr val="939DA5"/>
                </a:solidFill>
                <a:effectLst/>
                <a:latin typeface="Menlo" panose="020B0609030804020204" pitchFamily="49" charset="0"/>
              </a:rPr>
              <a:t># Ignore if </a:t>
            </a:r>
            <a:r>
              <a:rPr lang="en-US" sz="2000" b="1" dirty="0" err="1">
                <a:solidFill>
                  <a:srgbClr val="939DA5"/>
                </a:solidFill>
                <a:effectLst/>
                <a:latin typeface="Menlo" panose="020B0609030804020204" pitchFamily="49" charset="0"/>
              </a:rPr>
              <a:t>MiniConda</a:t>
            </a:r>
            <a:r>
              <a:rPr lang="en-US" sz="2000" b="1" dirty="0">
                <a:solidFill>
                  <a:srgbClr val="939DA5"/>
                </a:solidFill>
                <a:effectLst/>
                <a:latin typeface="Menlo" panose="020B0609030804020204" pitchFamily="49" charset="0"/>
              </a:rPr>
              <a:t> is installed</a:t>
            </a:r>
          </a:p>
          <a:p>
            <a:br>
              <a:rPr lang="en-US" sz="2000" b="1" dirty="0">
                <a:solidFill>
                  <a:srgbClr val="939DA5"/>
                </a:solidFill>
                <a:effectLst/>
                <a:latin typeface="Menlo" panose="020B0609030804020204" pitchFamily="49" charset="0"/>
              </a:rPr>
            </a:br>
            <a:r>
              <a:rPr lang="en-US" sz="2000" b="1" dirty="0">
                <a:solidFill>
                  <a:srgbClr val="939DA5"/>
                </a:solidFill>
                <a:effectLst/>
                <a:latin typeface="Menlo" panose="020B0609030804020204" pitchFamily="49" charset="0"/>
              </a:rPr>
              <a:t>```bash</a:t>
            </a:r>
          </a:p>
          <a:p>
            <a:r>
              <a:rPr lang="en-US" sz="2000" b="1" dirty="0">
                <a:solidFill>
                  <a:srgbClr val="FFEA6B"/>
                </a:solidFill>
                <a:effectLst/>
                <a:latin typeface="Menlo" panose="020B0609030804020204" pitchFamily="49" charset="0"/>
              </a:rPr>
              <a:t>curl</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-LO</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https://</a:t>
            </a:r>
            <a:r>
              <a:rPr lang="en-US" sz="2000" b="1" dirty="0" err="1">
                <a:solidFill>
                  <a:srgbClr val="5BEC95"/>
                </a:solidFill>
                <a:effectLst/>
                <a:latin typeface="Menlo" panose="020B0609030804020204" pitchFamily="49" charset="0"/>
              </a:rPr>
              <a:t>repo.anaconda.com</a:t>
            </a:r>
            <a:r>
              <a:rPr lang="en-US" sz="2000" b="1" dirty="0">
                <a:solidFill>
                  <a:srgbClr val="5BEC95"/>
                </a:solidFill>
                <a:effectLst/>
                <a:latin typeface="Menlo" panose="020B0609030804020204" pitchFamily="49" charset="0"/>
              </a:rPr>
              <a:t>/</a:t>
            </a:r>
            <a:r>
              <a:rPr lang="en-US" sz="2000" b="1" dirty="0" err="1">
                <a:solidFill>
                  <a:srgbClr val="5BEC95"/>
                </a:solidFill>
                <a:effectLst/>
                <a:latin typeface="Menlo" panose="020B0609030804020204" pitchFamily="49" charset="0"/>
              </a:rPr>
              <a:t>miniconda</a:t>
            </a:r>
            <a:r>
              <a:rPr lang="en-US" sz="2000" b="1" dirty="0">
                <a:solidFill>
                  <a:srgbClr val="5BEC95"/>
                </a:solidFill>
                <a:effectLst/>
                <a:latin typeface="Menlo" panose="020B0609030804020204" pitchFamily="49" charset="0"/>
              </a:rPr>
              <a:t>/Miniconda3-latest-Linux-x86_64.sh</a:t>
            </a:r>
            <a:endParaRPr lang="en-US" sz="2000" b="1" dirty="0">
              <a:solidFill>
                <a:srgbClr val="939DA5"/>
              </a:solidFill>
              <a:effectLst/>
              <a:latin typeface="Menlo" panose="020B0609030804020204" pitchFamily="49" charset="0"/>
            </a:endParaRPr>
          </a:p>
          <a:p>
            <a:r>
              <a:rPr lang="en-US" sz="2000" b="1" dirty="0">
                <a:solidFill>
                  <a:srgbClr val="FFEA6B"/>
                </a:solidFill>
                <a:effectLst/>
                <a:latin typeface="Menlo" panose="020B0609030804020204" pitchFamily="49" charset="0"/>
              </a:rPr>
              <a:t>bash</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Miniconda3-latest-Linux-x86_64.sh</a:t>
            </a:r>
            <a:endParaRPr lang="en-US" sz="2000" b="1" dirty="0">
              <a:solidFill>
                <a:srgbClr val="939DA5"/>
              </a:solidFill>
              <a:effectLst/>
              <a:latin typeface="Menlo" panose="020B0609030804020204" pitchFamily="49" charset="0"/>
            </a:endParaRPr>
          </a:p>
          <a:p>
            <a:r>
              <a:rPr lang="en-US" sz="2000" b="1" dirty="0">
                <a:solidFill>
                  <a:srgbClr val="89DDFF"/>
                </a:solidFill>
                <a:effectLst/>
                <a:latin typeface="Menlo" panose="020B0609030804020204" pitchFamily="49" charset="0"/>
              </a:rPr>
              <a:t>source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a:t>
            </a:r>
            <a:r>
              <a:rPr lang="en-US" sz="2000" b="1" dirty="0" err="1">
                <a:solidFill>
                  <a:srgbClr val="5BEC95"/>
                </a:solidFill>
                <a:effectLst/>
                <a:latin typeface="Menlo" panose="020B0609030804020204" pitchFamily="49" charset="0"/>
              </a:rPr>
              <a:t>bashrc</a:t>
            </a:r>
            <a:endParaRPr lang="en-US" sz="2000" b="1" dirty="0">
              <a:solidFill>
                <a:srgbClr val="939DA5"/>
              </a:solidFill>
              <a:effectLst/>
              <a:latin typeface="Menlo" panose="020B0609030804020204" pitchFamily="49" charset="0"/>
            </a:endParaRPr>
          </a:p>
          <a:p>
            <a:r>
              <a:rPr lang="en-US" sz="2000" b="1" dirty="0">
                <a:solidFill>
                  <a:srgbClr val="939DA5"/>
                </a:solidFill>
                <a:effectLst/>
                <a:latin typeface="Menlo" panose="020B0609030804020204" pitchFamily="49" charset="0"/>
              </a:rPr>
              <a:t>```</a:t>
            </a:r>
          </a:p>
          <a:p>
            <a:br>
              <a:rPr lang="en-US" sz="2000" b="1" dirty="0">
                <a:solidFill>
                  <a:srgbClr val="939DA5"/>
                </a:solidFill>
                <a:effectLst/>
                <a:latin typeface="Menlo" panose="020B0609030804020204" pitchFamily="49" charset="0"/>
              </a:rPr>
            </a:br>
            <a:r>
              <a:rPr lang="en-US" sz="2000" b="1" dirty="0">
                <a:solidFill>
                  <a:srgbClr val="939DA5"/>
                </a:solidFill>
                <a:effectLst/>
                <a:latin typeface="Menlo" panose="020B0609030804020204" pitchFamily="49" charset="0"/>
              </a:rPr>
              <a:t># Install and activate miRDeep2 environment using mamba </a:t>
            </a:r>
          </a:p>
          <a:p>
            <a:br>
              <a:rPr lang="en-US" sz="2000" b="1" dirty="0">
                <a:solidFill>
                  <a:srgbClr val="939DA5"/>
                </a:solidFill>
                <a:effectLst/>
                <a:latin typeface="Menlo" panose="020B0609030804020204" pitchFamily="49" charset="0"/>
              </a:rPr>
            </a:br>
            <a:br>
              <a:rPr lang="en-US" sz="2000" b="1" dirty="0">
                <a:solidFill>
                  <a:srgbClr val="939DA5"/>
                </a:solidFill>
                <a:effectLst/>
                <a:latin typeface="Menlo" panose="020B0609030804020204" pitchFamily="49" charset="0"/>
              </a:rPr>
            </a:br>
            <a:r>
              <a:rPr lang="en-US" sz="2000" b="1" dirty="0">
                <a:solidFill>
                  <a:srgbClr val="939DA5"/>
                </a:solidFill>
                <a:effectLst/>
                <a:latin typeface="Menlo" panose="020B0609030804020204" pitchFamily="49" charset="0"/>
              </a:rPr>
              <a:t>```bash</a:t>
            </a:r>
          </a:p>
          <a:p>
            <a:r>
              <a:rPr lang="en-US" sz="2000" b="1" dirty="0" err="1">
                <a:solidFill>
                  <a:srgbClr val="FFEA6B"/>
                </a:solidFill>
                <a:effectLst/>
                <a:latin typeface="Menlo" panose="020B0609030804020204" pitchFamily="49" charset="0"/>
              </a:rPr>
              <a:t>conda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install</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-y</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-n</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base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-c</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conda</a:t>
            </a:r>
            <a:r>
              <a:rPr lang="en-US" sz="2000" b="1" dirty="0">
                <a:solidFill>
                  <a:srgbClr val="5BEC95"/>
                </a:solidFill>
                <a:effectLst/>
                <a:latin typeface="Menlo" panose="020B0609030804020204" pitchFamily="49" charset="0"/>
              </a:rPr>
              <a:t>-forge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mamba</a:t>
            </a:r>
            <a:endParaRPr lang="en-US" sz="2000" b="1" dirty="0">
              <a:solidFill>
                <a:srgbClr val="939DA5"/>
              </a:solidFill>
              <a:effectLst/>
              <a:latin typeface="Menlo" panose="020B0609030804020204" pitchFamily="49" charset="0"/>
            </a:endParaRPr>
          </a:p>
          <a:p>
            <a:r>
              <a:rPr lang="en-US" sz="2000" b="1" dirty="0">
                <a:solidFill>
                  <a:srgbClr val="FFEA6B"/>
                </a:solidFill>
                <a:effectLst/>
                <a:latin typeface="Menlo" panose="020B0609030804020204" pitchFamily="49" charset="0"/>
              </a:rPr>
              <a:t>mamba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create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-y</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-n</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mirdeep2</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-c</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conda</a:t>
            </a:r>
            <a:r>
              <a:rPr lang="en-US" sz="2000" b="1" dirty="0">
                <a:solidFill>
                  <a:srgbClr val="5BEC95"/>
                </a:solidFill>
                <a:effectLst/>
                <a:latin typeface="Menlo" panose="020B0609030804020204" pitchFamily="49" charset="0"/>
              </a:rPr>
              <a:t>-forge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-c</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bioconda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-c</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defaults</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mirdeep2</a:t>
            </a:r>
            <a:endParaRPr lang="en-US" sz="2000" b="1" dirty="0">
              <a:solidFill>
                <a:srgbClr val="939DA5"/>
              </a:solidFill>
              <a:effectLst/>
              <a:latin typeface="Menlo" panose="020B0609030804020204" pitchFamily="49" charset="0"/>
            </a:endParaRPr>
          </a:p>
          <a:p>
            <a:r>
              <a:rPr lang="en-US" sz="2000" b="1" dirty="0" err="1">
                <a:solidFill>
                  <a:srgbClr val="FFEA6B"/>
                </a:solidFill>
                <a:effectLst/>
                <a:latin typeface="Menlo" panose="020B0609030804020204" pitchFamily="49" charset="0"/>
              </a:rPr>
              <a:t>conda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activate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mirdeep2</a:t>
            </a:r>
          </a:p>
          <a:p>
            <a:endParaRPr lang="en-US" sz="2000" b="1" dirty="0">
              <a:solidFill>
                <a:srgbClr val="5BEC95"/>
              </a:solidFill>
              <a:latin typeface="Menlo" panose="020B0609030804020204" pitchFamily="49" charset="0"/>
            </a:endParaRPr>
          </a:p>
          <a:p>
            <a:r>
              <a:rPr lang="en-US" sz="2000" b="1" dirty="0" err="1">
                <a:solidFill>
                  <a:srgbClr val="FFEA6B"/>
                </a:solidFill>
                <a:effectLst/>
                <a:latin typeface="Menlo" panose="020B0609030804020204" pitchFamily="49" charset="0"/>
              </a:rPr>
              <a:t>remove_white_space_in_id.pl</a:t>
            </a:r>
            <a:r>
              <a:rPr lang="en-US" sz="2000" b="1" dirty="0">
                <a:solidFill>
                  <a:srgbClr val="939DA5"/>
                </a:solidFill>
                <a:effectLst/>
                <a:latin typeface="Menlo" panose="020B0609030804020204" pitchFamily="49" charset="0"/>
              </a:rPr>
              <a:t> ${sample}</a:t>
            </a:r>
            <a:r>
              <a:rPr lang="en-US" sz="2000" b="1" dirty="0">
                <a:solidFill>
                  <a:srgbClr val="5BEC95"/>
                </a:solidFill>
                <a:effectLst/>
                <a:latin typeface="Menlo" panose="020B0609030804020204" pitchFamily="49" charset="0"/>
              </a:rPr>
              <a:t>_</a:t>
            </a:r>
            <a:r>
              <a:rPr lang="en-US" sz="2000" b="1" dirty="0" err="1">
                <a:solidFill>
                  <a:srgbClr val="5BEC95"/>
                </a:solidFill>
                <a:effectLst/>
                <a:latin typeface="Menlo" panose="020B0609030804020204" pitchFamily="49" charset="0"/>
              </a:rPr>
              <a:t>trimmed.fastq</a:t>
            </a:r>
            <a:r>
              <a:rPr lang="en-US" sz="2000" b="1" dirty="0">
                <a:solidFill>
                  <a:srgbClr val="939DA5"/>
                </a:solidFill>
                <a:effectLst/>
                <a:latin typeface="Menlo" panose="020B0609030804020204" pitchFamily="49" charset="0"/>
              </a:rPr>
              <a:t> &gt; ${sample}</a:t>
            </a:r>
            <a:r>
              <a:rPr lang="en-US" sz="2000" b="1" dirty="0">
                <a:solidFill>
                  <a:srgbClr val="5BEC95"/>
                </a:solidFill>
                <a:effectLst/>
                <a:latin typeface="Menlo" panose="020B0609030804020204" pitchFamily="49" charset="0"/>
              </a:rPr>
              <a:t>_</a:t>
            </a:r>
            <a:r>
              <a:rPr lang="en-US" sz="2000" b="1" dirty="0" err="1">
                <a:solidFill>
                  <a:srgbClr val="5BEC95"/>
                </a:solidFill>
                <a:effectLst/>
                <a:latin typeface="Menlo" panose="020B0609030804020204" pitchFamily="49" charset="0"/>
              </a:rPr>
              <a:t>trimmed_no_space_pl.fastq</a:t>
            </a:r>
            <a:endParaRPr lang="en-US" sz="2000" b="1" dirty="0">
              <a:solidFill>
                <a:srgbClr val="939DA5"/>
              </a:solidFill>
              <a:effectLst/>
              <a:latin typeface="Menlo" panose="020B0609030804020204" pitchFamily="49" charset="0"/>
            </a:endParaRPr>
          </a:p>
          <a:p>
            <a:endParaRPr lang="en-US" sz="2000" b="1" dirty="0">
              <a:solidFill>
                <a:srgbClr val="5BEC95"/>
              </a:solidFill>
              <a:effectLst/>
              <a:latin typeface="Menlo" panose="020B0609030804020204" pitchFamily="49" charset="0"/>
            </a:endParaRPr>
          </a:p>
          <a:p>
            <a:endParaRPr lang="en-US" sz="2000" b="1" dirty="0">
              <a:solidFill>
                <a:srgbClr val="5BEC95"/>
              </a:solidFill>
              <a:latin typeface="Menlo" panose="020B0609030804020204" pitchFamily="49" charset="0"/>
            </a:endParaRPr>
          </a:p>
          <a:p>
            <a:r>
              <a:rPr lang="en-US" sz="2000" b="1" dirty="0">
                <a:solidFill>
                  <a:srgbClr val="FFEA6B"/>
                </a:solidFill>
                <a:effectLst/>
                <a:latin typeface="Menlo" panose="020B0609030804020204" pitchFamily="49" charset="0"/>
              </a:rPr>
              <a:t>bowtie-build</a:t>
            </a:r>
            <a:r>
              <a:rPr lang="en-US" sz="2000" b="1" dirty="0">
                <a:solidFill>
                  <a:srgbClr val="939DA5"/>
                </a:solidFill>
                <a:effectLst/>
                <a:latin typeface="Menlo" panose="020B0609030804020204" pitchFamily="49" charset="0"/>
              </a:rPr>
              <a:t> ${species}</a:t>
            </a:r>
            <a:r>
              <a:rPr lang="en-US" sz="2000" b="1" dirty="0">
                <a:solidFill>
                  <a:srgbClr val="5BEC95"/>
                </a:solidFill>
                <a:effectLst/>
                <a:latin typeface="Menlo" panose="020B0609030804020204" pitchFamily="49" charset="0"/>
              </a:rPr>
              <a:t>_</a:t>
            </a:r>
            <a:r>
              <a:rPr lang="en-US" sz="2000" b="1" dirty="0" err="1">
                <a:solidFill>
                  <a:srgbClr val="5BEC95"/>
                </a:solidFill>
                <a:effectLst/>
                <a:latin typeface="Menlo" panose="020B0609030804020204" pitchFamily="49" charset="0"/>
              </a:rPr>
              <a:t>no_space_pl.fa</a:t>
            </a:r>
            <a:r>
              <a:rPr lang="en-US" sz="2000" b="1" dirty="0">
                <a:solidFill>
                  <a:srgbClr val="939DA5"/>
                </a:solidFill>
                <a:effectLst/>
                <a:latin typeface="Menlo" panose="020B0609030804020204" pitchFamily="49" charset="0"/>
              </a:rPr>
              <a:t> ${species}</a:t>
            </a:r>
            <a:r>
              <a:rPr lang="en-US" sz="2000" b="1" dirty="0">
                <a:solidFill>
                  <a:srgbClr val="5BEC95"/>
                </a:solidFill>
                <a:effectLst/>
                <a:latin typeface="Menlo" panose="020B0609030804020204" pitchFamily="49" charset="0"/>
              </a:rPr>
              <a:t>_</a:t>
            </a:r>
            <a:r>
              <a:rPr lang="en-US" sz="2000" b="1" dirty="0" err="1">
                <a:solidFill>
                  <a:srgbClr val="5BEC95"/>
                </a:solidFill>
                <a:effectLst/>
                <a:latin typeface="Menlo" panose="020B0609030804020204" pitchFamily="49" charset="0"/>
              </a:rPr>
              <a:t>no_space_pl</a:t>
            </a:r>
            <a:endParaRPr lang="en-US" sz="2000" b="1" dirty="0">
              <a:solidFill>
                <a:srgbClr val="939DA5"/>
              </a:solidFill>
              <a:effectLst/>
              <a:latin typeface="Menlo" panose="020B0609030804020204" pitchFamily="49" charset="0"/>
            </a:endParaRPr>
          </a:p>
          <a:p>
            <a:endParaRPr lang="en-US" sz="2000" b="1" dirty="0">
              <a:solidFill>
                <a:srgbClr val="5BEC95"/>
              </a:solidFill>
              <a:latin typeface="Menlo" panose="020B0609030804020204" pitchFamily="49" charset="0"/>
            </a:endParaRPr>
          </a:p>
          <a:p>
            <a:r>
              <a:rPr lang="en-US" sz="2000" b="1" dirty="0" err="1">
                <a:solidFill>
                  <a:srgbClr val="FFEA6B"/>
                </a:solidFill>
                <a:effectLst/>
                <a:latin typeface="Menlo" panose="020B0609030804020204" pitchFamily="49" charset="0"/>
              </a:rPr>
              <a:t>mapper.pl</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reads.fa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-e</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-h</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-j</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-k</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TCGTATGCCGTCTTCTGCTTGT</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-l</a:t>
            </a:r>
            <a:r>
              <a:rPr lang="en-US" sz="2000" b="1" dirty="0">
                <a:solidFill>
                  <a:srgbClr val="939DA5"/>
                </a:solidFill>
                <a:effectLst/>
                <a:latin typeface="Menlo" panose="020B0609030804020204" pitchFamily="49" charset="0"/>
              </a:rPr>
              <a:t> </a:t>
            </a:r>
            <a:r>
              <a:rPr lang="en-US" sz="2000" b="1" dirty="0">
                <a:solidFill>
                  <a:srgbClr val="89DDFF"/>
                </a:solidFill>
                <a:effectLst/>
                <a:latin typeface="Menlo" panose="020B0609030804020204" pitchFamily="49" charset="0"/>
              </a:rPr>
              <a:t>18</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-m</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-p</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SPECIES_no_space_pl</a:t>
            </a:r>
            <a:r>
              <a:rPr lang="en-US" sz="2000" b="1" dirty="0">
                <a:solidFill>
                  <a:srgbClr val="939DA5"/>
                </a:solidFill>
                <a:effectLst/>
                <a:latin typeface="Menlo" panose="020B0609030804020204" pitchFamily="49" charset="0"/>
              </a:rPr>
              <a:t> </a:t>
            </a:r>
            <a:r>
              <a:rPr lang="en-US" sz="2000" b="1" dirty="0">
                <a:solidFill>
                  <a:srgbClr val="89DDFF"/>
                </a:solidFill>
                <a:effectLst/>
                <a:latin typeface="Menlo" panose="020B0609030804020204" pitchFamily="49" charset="0"/>
              </a:rPr>
              <a:t>\</a:t>
            </a:r>
            <a:endParaRPr lang="en-US" sz="2000" b="1" dirty="0">
              <a:solidFill>
                <a:srgbClr val="939DA5"/>
              </a:solidFill>
              <a:effectLst/>
              <a:latin typeface="Menlo" panose="020B0609030804020204" pitchFamily="49" charset="0"/>
            </a:endParaRPr>
          </a:p>
          <a:p>
            <a:r>
              <a:rPr lang="en-US" sz="2000" b="1" dirty="0">
                <a:solidFill>
                  <a:schemeClr val="accent6"/>
                </a:solidFill>
                <a:effectLst/>
                <a:latin typeface="Menlo" panose="020B0609030804020204" pitchFamily="49" charset="0"/>
              </a:rPr>
              <a:t>-s </a:t>
            </a:r>
            <a:r>
              <a:rPr lang="en-US" sz="2000" b="1" dirty="0" err="1">
                <a:solidFill>
                  <a:schemeClr val="accent6"/>
                </a:solidFill>
                <a:effectLst/>
                <a:latin typeface="Menlo" panose="020B0609030804020204" pitchFamily="49" charset="0"/>
              </a:rPr>
              <a:t>reads_collapsed.fa</a:t>
            </a:r>
            <a:r>
              <a:rPr lang="en-US" sz="2000" b="1" dirty="0">
                <a:solidFill>
                  <a:schemeClr val="accent6"/>
                </a:solidFill>
                <a:effectLst/>
                <a:latin typeface="Menlo" panose="020B0609030804020204" pitchFamily="49" charset="0"/>
              </a:rPr>
              <a:t> -t </a:t>
            </a:r>
            <a:r>
              <a:rPr lang="en-US" sz="2000" b="1" dirty="0" err="1">
                <a:solidFill>
                  <a:schemeClr val="accent6"/>
                </a:solidFill>
                <a:effectLst/>
                <a:latin typeface="Menlo" panose="020B0609030804020204" pitchFamily="49" charset="0"/>
              </a:rPr>
              <a:t>reads_collapsed_vs_genome.arf</a:t>
            </a:r>
            <a:r>
              <a:rPr lang="en-US" sz="2000" b="1" dirty="0">
                <a:solidFill>
                  <a:schemeClr val="accent6"/>
                </a:solidFill>
                <a:effectLst/>
                <a:latin typeface="Menlo" panose="020B0609030804020204" pitchFamily="49" charset="0"/>
              </a:rPr>
              <a:t> -v -n</a:t>
            </a:r>
          </a:p>
          <a:p>
            <a:endParaRPr lang="en-US" sz="2000" b="1" dirty="0">
              <a:solidFill>
                <a:srgbClr val="5BEC95"/>
              </a:solidFill>
              <a:latin typeface="Menlo" panose="020B0609030804020204" pitchFamily="49" charset="0"/>
            </a:endParaRPr>
          </a:p>
          <a:p>
            <a:endParaRPr lang="en-US" sz="2000" b="1" dirty="0">
              <a:solidFill>
                <a:srgbClr val="FFEA6B"/>
              </a:solidFill>
              <a:effectLst/>
              <a:latin typeface="Menlo" panose="020B0609030804020204" pitchFamily="49" charset="0"/>
            </a:endParaRPr>
          </a:p>
          <a:p>
            <a:r>
              <a:rPr lang="en-US" sz="2000" b="1" dirty="0">
                <a:solidFill>
                  <a:srgbClr val="FFEA6B"/>
                </a:solidFill>
                <a:effectLst/>
                <a:latin typeface="Menlo" panose="020B0609030804020204" pitchFamily="49" charset="0"/>
              </a:rPr>
              <a:t>miRDeep2.pl</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reads_collapsed.fa</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SPECIES_genome.fa</a:t>
            </a:r>
            <a:r>
              <a:rPr lang="en-US" sz="2000" b="1" dirty="0">
                <a:solidFill>
                  <a:srgbClr val="939DA5"/>
                </a:solidFill>
                <a:effectLst/>
                <a:latin typeface="Menlo" panose="020B0609030804020204" pitchFamily="49" charset="0"/>
              </a:rPr>
              <a:t> </a:t>
            </a:r>
            <a:r>
              <a:rPr lang="en-US" sz="2000" b="1" dirty="0" err="1">
                <a:solidFill>
                  <a:srgbClr val="5BEC95"/>
                </a:solidFill>
                <a:effectLst/>
                <a:latin typeface="Menlo" panose="020B0609030804020204" pitchFamily="49" charset="0"/>
              </a:rPr>
              <a:t>reads_collapsed_vs_genome.arf</a:t>
            </a:r>
            <a:r>
              <a:rPr lang="en-US" sz="2000" b="1" dirty="0">
                <a:solidFill>
                  <a:srgbClr val="939DA5"/>
                </a:solidFill>
                <a:effectLst/>
                <a:latin typeface="Menlo" panose="020B0609030804020204" pitchFamily="49" charset="0"/>
              </a:rPr>
              <a:t> </a:t>
            </a:r>
            <a:r>
              <a:rPr lang="en-US" sz="2000" b="1" dirty="0">
                <a:solidFill>
                  <a:srgbClr val="89DDFF"/>
                </a:solidFill>
                <a:effectLst/>
                <a:latin typeface="Menlo" panose="020B0609030804020204" pitchFamily="49" charset="0"/>
              </a:rPr>
              <a:t>\</a:t>
            </a:r>
            <a:endParaRPr lang="en-US" sz="2000" b="1" dirty="0">
              <a:solidFill>
                <a:srgbClr val="939DA5"/>
              </a:solidFill>
              <a:effectLst/>
              <a:latin typeface="Menlo" panose="020B0609030804020204" pitchFamily="49" charset="0"/>
            </a:endParaRPr>
          </a:p>
          <a:p>
            <a:r>
              <a:rPr lang="en-US" sz="2000" b="1" dirty="0" err="1">
                <a:solidFill>
                  <a:schemeClr val="accent6"/>
                </a:solidFill>
                <a:effectLst/>
                <a:latin typeface="Menlo" panose="020B0609030804020204" pitchFamily="49" charset="0"/>
              </a:rPr>
              <a:t>mature_ref_this_species.fa</a:t>
            </a:r>
            <a:r>
              <a:rPr lang="en-US" sz="2000" b="1" dirty="0">
                <a:solidFill>
                  <a:schemeClr val="accent6"/>
                </a:solidFill>
                <a:effectLst/>
                <a:latin typeface="Menlo" panose="020B0609030804020204" pitchFamily="49" charset="0"/>
              </a:rPr>
              <a:t> </a:t>
            </a:r>
            <a:r>
              <a:rPr lang="en-US" sz="2000" b="1" dirty="0" err="1">
                <a:solidFill>
                  <a:schemeClr val="accent6"/>
                </a:solidFill>
                <a:effectLst/>
                <a:latin typeface="Menlo" panose="020B0609030804020204" pitchFamily="49" charset="0"/>
              </a:rPr>
              <a:t>mature_ref_other_species.fa</a:t>
            </a:r>
            <a:r>
              <a:rPr lang="en-US" sz="2000" b="1" dirty="0">
                <a:solidFill>
                  <a:schemeClr val="accent6"/>
                </a:solidFill>
                <a:effectLst/>
                <a:latin typeface="Menlo" panose="020B0609030804020204" pitchFamily="49" charset="0"/>
              </a:rPr>
              <a:t> </a:t>
            </a:r>
            <a:r>
              <a:rPr lang="en-US" sz="2000" b="1" dirty="0">
                <a:solidFill>
                  <a:srgbClr val="939DA5"/>
                </a:solidFill>
                <a:effectLst/>
                <a:latin typeface="Menlo" panose="020B0609030804020204" pitchFamily="49" charset="0"/>
              </a:rPr>
              <a:t>\</a:t>
            </a:r>
          </a:p>
          <a:p>
            <a:r>
              <a:rPr lang="en-US" sz="2000" b="1" dirty="0" err="1">
                <a:solidFill>
                  <a:srgbClr val="5BEC95"/>
                </a:solidFill>
                <a:effectLst/>
                <a:latin typeface="Menlo" panose="020B0609030804020204" pitchFamily="49" charset="0"/>
              </a:rPr>
              <a:t>precursors_ref_this_species.fa</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-t</a:t>
            </a:r>
            <a:r>
              <a:rPr lang="en-US" sz="2000" b="1" dirty="0">
                <a:solidFill>
                  <a:srgbClr val="939DA5"/>
                </a:solidFill>
                <a:effectLst/>
                <a:latin typeface="Menlo" panose="020B0609030804020204" pitchFamily="49" charset="0"/>
              </a:rPr>
              <a:t> </a:t>
            </a:r>
            <a:r>
              <a:rPr lang="en-US" sz="2000" b="1" dirty="0">
                <a:solidFill>
                  <a:srgbClr val="5BEC95"/>
                </a:solidFill>
                <a:effectLst/>
                <a:latin typeface="Menlo" panose="020B0609030804020204" pitchFamily="49" charset="0"/>
              </a:rPr>
              <a:t>SPECIES_ID</a:t>
            </a:r>
            <a:r>
              <a:rPr lang="en-US" sz="2000" b="1" dirty="0">
                <a:solidFill>
                  <a:srgbClr val="939DA5"/>
                </a:solidFill>
                <a:effectLst/>
                <a:latin typeface="Menlo" panose="020B0609030804020204" pitchFamily="49" charset="0"/>
              </a:rPr>
              <a:t> 2&gt; </a:t>
            </a:r>
            <a:r>
              <a:rPr lang="en-US" sz="2000" b="1" dirty="0" err="1">
                <a:solidFill>
                  <a:srgbClr val="5BEC95"/>
                </a:solidFill>
                <a:effectLst/>
                <a:latin typeface="Menlo" panose="020B0609030804020204" pitchFamily="49" charset="0"/>
              </a:rPr>
              <a:t>report.log</a:t>
            </a:r>
            <a:endParaRPr lang="en-US" sz="2000" b="1" dirty="0">
              <a:solidFill>
                <a:srgbClr val="939DA5"/>
              </a:solidFill>
              <a:effectLst/>
              <a:latin typeface="Menlo" panose="020B0609030804020204" pitchFamily="49" charset="0"/>
            </a:endParaRPr>
          </a:p>
          <a:p>
            <a:endParaRPr lang="en-US" sz="2000" b="1" dirty="0">
              <a:solidFill>
                <a:srgbClr val="939DA5"/>
              </a:solidFill>
              <a:effectLst/>
              <a:latin typeface="Menlo" panose="020B0609030804020204" pitchFamily="49" charset="0"/>
            </a:endParaRPr>
          </a:p>
          <a:p>
            <a:br>
              <a:rPr lang="en-US" sz="2000" b="1" dirty="0">
                <a:solidFill>
                  <a:srgbClr val="939DA5"/>
                </a:solidFill>
                <a:effectLst/>
                <a:latin typeface="Menlo" panose="020B0609030804020204" pitchFamily="49" charset="0"/>
              </a:rPr>
            </a:br>
            <a:endParaRPr lang="en-US" sz="2000" b="1" dirty="0">
              <a:solidFill>
                <a:srgbClr val="939DA5"/>
              </a:solidFill>
              <a:effectLst/>
              <a:latin typeface="Menlo" panose="020B0609030804020204" pitchFamily="49" charset="0"/>
            </a:endParaRPr>
          </a:p>
        </p:txBody>
      </p:sp>
    </p:spTree>
    <p:extLst>
      <p:ext uri="{BB962C8B-B14F-4D97-AF65-F5344CB8AC3E}">
        <p14:creationId xmlns:p14="http://schemas.microsoft.com/office/powerpoint/2010/main" val="144644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19540</TotalTime>
  <Words>7561</Words>
  <Application>Microsoft Macintosh PowerPoint</Application>
  <PresentationFormat>Custom</PresentationFormat>
  <Paragraphs>881</Paragraphs>
  <Slides>52</Slides>
  <Notes>3</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52</vt:i4>
      </vt:variant>
    </vt:vector>
  </HeadingPairs>
  <TitlesOfParts>
    <vt:vector size="76" baseType="lpstr">
      <vt:lpstr>__fkGroteskNeue_532e43</vt:lpstr>
      <vt:lpstr>-apple-system</vt:lpstr>
      <vt:lpstr>Arial</vt:lpstr>
      <vt:lpstr>Calibri</vt:lpstr>
      <vt:lpstr>Calibri Light</vt:lpstr>
      <vt:lpstr>Cambria</vt:lpstr>
      <vt:lpstr>Consolas</vt:lpstr>
      <vt:lpstr>ElsevierGulliver</vt:lpstr>
      <vt:lpstr>Europa</vt:lpstr>
      <vt:lpstr>Georgia</vt:lpstr>
      <vt:lpstr>GitLab Sans</vt:lpstr>
      <vt:lpstr>Google Sans</vt:lpstr>
      <vt:lpstr>Helvetica Neue</vt:lpstr>
      <vt:lpstr>IBM Plex Sans</vt:lpstr>
      <vt:lpstr>inherit</vt:lpstr>
      <vt:lpstr>Lato</vt:lpstr>
      <vt:lpstr>Menlo</vt:lpstr>
      <vt:lpstr>Merriweather</vt:lpstr>
      <vt:lpstr>Söhne</vt:lpstr>
      <vt:lpstr>system-ui</vt:lpstr>
      <vt:lpstr>var(--font-berkeley-mono)</vt:lpstr>
      <vt:lpstr>var(--nova-font-family-display)</vt:lpstr>
      <vt:lpstr>var(--nova-font-family-sans-serif)</vt:lpstr>
      <vt:lpstr>Office Theme</vt:lpstr>
      <vt:lpstr>DRB January update</vt:lpstr>
      <vt:lpstr>PowerPoint Presentation</vt:lpstr>
      <vt:lpstr>Comparison of Small RNA Analysis Tools with Plant &amp; Animal Testing and Internal Open-Source Software  </vt:lpstr>
      <vt:lpstr>New pipeline</vt:lpstr>
      <vt:lpstr>PowerPoint Presentation</vt:lpstr>
      <vt:lpstr>PowerPoint Presentation</vt:lpstr>
      <vt:lpstr>PowerPoint Presentation</vt:lpstr>
      <vt:lpstr>miRDeep2 accurately identifies known and hundreds of novel microRNA genes in seven animal clades </vt:lpstr>
      <vt:lpstr>PowerPoint Presentation</vt:lpstr>
      <vt:lpstr>PowerPoint Presentation</vt:lpstr>
      <vt:lpstr>PowerPoint Presentation</vt:lpstr>
      <vt:lpstr>PowerPoint Presentation</vt:lpstr>
      <vt:lpstr>PowerPoint Presentation</vt:lpstr>
      <vt:lpstr>PowerPoint Presentation</vt:lpstr>
      <vt:lpstr>The Frequency distribution of Minimum Free Energy of all known miRNA precursors of plants and animals is different.</vt:lpstr>
      <vt:lpstr>The Frequency distribution of Minimum Free Energy of all known miRNA precursors of monocots and dicots is different.</vt:lpstr>
      <vt:lpstr>PowerPoint Presentation</vt:lpstr>
      <vt:lpstr>PowerPoint Presentation</vt:lpstr>
      <vt:lpstr>PowerPoint Presentation</vt:lpstr>
      <vt:lpstr>Plant small rna genes DB provides them in .fa, .csv and .gff3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 et al., (2020) Evaluation and application of tools for the identification of known microRNAs in plants</vt:lpstr>
      <vt:lpstr>PowerPoint Presentation</vt:lpstr>
      <vt:lpstr>PowerPoint Presentation</vt:lpstr>
      <vt:lpstr>Target: hsa-MiR-10a-5p, hsa-let-7a-5p have slightly different names post sRNA workbench analysis  </vt:lpstr>
      <vt:lpstr>PowerPoint Presentation</vt:lpstr>
      <vt:lpstr>PowerPoint Presentation</vt:lpstr>
      <vt:lpstr>But I couldn’t get smallRNAbench to work via command line. </vt:lpstr>
      <vt:lpstr>PowerPoint Presentation</vt:lpstr>
      <vt:lpstr>PowerPoint Presentation</vt:lpstr>
      <vt:lpstr>The other contender in the literature is “miRkwood”: a tool for the reliable identification of microRNAs in plant genomes </vt:lpstr>
      <vt:lpstr>Another options is “PlantMirP2” </vt:lpstr>
      <vt:lpstr>mirNOVO machine learning might be the way?</vt:lpstr>
      <vt:lpstr>PowerPoint Presentation</vt:lpstr>
      <vt:lpstr>strucVis is python &amp; perl code that makes a visualization of the predicted small RNA structure</vt:lpstr>
      <vt:lpstr>PowerPoint Presentation</vt:lpstr>
      <vt:lpstr>PowerPoint Presentation</vt:lpstr>
      <vt:lpstr>IWA-miRNA</vt:lpstr>
      <vt:lpstr>PowerPoint Presentation</vt:lpstr>
      <vt:lpstr>Quantification description </vt:lpstr>
      <vt:lpstr>Source of plant data sets </vt:lpstr>
      <vt:lpstr>PowerPoint Presentation</vt:lpstr>
      <vt:lpstr>PowerPoint Presentation</vt:lpstr>
      <vt:lpstr>miRDeep2 resultsXXXX.csv contains 4 tables, these can be split with the following command. Future work: “make a loop that addes the sample name”</vt:lpstr>
      <vt:lpstr>PowerPoint Presentation</vt:lpstr>
      <vt:lpstr>A few recent questions to follow up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DRB December update</dc:title>
  <dc:creator>Barker, Richard John {he, him} (ARC-SCR)[Blue Marble Space]</dc:creator>
  <cp:lastModifiedBy>Barker, Richard John {he, him} (ARC-SCR)[Blue Marble Space]</cp:lastModifiedBy>
  <cp:revision>19</cp:revision>
  <dcterms:created xsi:type="dcterms:W3CDTF">2023-12-06T18:36:25Z</dcterms:created>
  <dcterms:modified xsi:type="dcterms:W3CDTF">2024-01-22T22:04:43Z</dcterms:modified>
</cp:coreProperties>
</file>